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98" r:id="rId3"/>
    <p:sldId id="257" r:id="rId4"/>
    <p:sldId id="258" r:id="rId5"/>
    <p:sldId id="259" r:id="rId6"/>
    <p:sldId id="260" r:id="rId7"/>
    <p:sldId id="263" r:id="rId8"/>
    <p:sldId id="262" r:id="rId9"/>
    <p:sldId id="266" r:id="rId10"/>
    <p:sldId id="268" r:id="rId11"/>
    <p:sldId id="293" r:id="rId12"/>
    <p:sldId id="294" r:id="rId13"/>
    <p:sldId id="276" r:id="rId14"/>
    <p:sldId id="277" r:id="rId15"/>
    <p:sldId id="272" r:id="rId16"/>
    <p:sldId id="273" r:id="rId17"/>
    <p:sldId id="275" r:id="rId18"/>
    <p:sldId id="274" r:id="rId19"/>
    <p:sldId id="270" r:id="rId20"/>
    <p:sldId id="281" r:id="rId21"/>
    <p:sldId id="271" r:id="rId22"/>
    <p:sldId id="279" r:id="rId23"/>
    <p:sldId id="282" r:id="rId24"/>
    <p:sldId id="297" r:id="rId25"/>
    <p:sldId id="284" r:id="rId26"/>
    <p:sldId id="287" r:id="rId27"/>
    <p:sldId id="288" r:id="rId28"/>
    <p:sldId id="286" r:id="rId29"/>
    <p:sldId id="295" r:id="rId30"/>
    <p:sldId id="296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AA8C"/>
    <a:srgbClr val="9F1C65"/>
    <a:srgbClr val="DF1C6A"/>
    <a:srgbClr val="468F94"/>
    <a:srgbClr val="EF3D40"/>
    <a:srgbClr val="64CAD1"/>
    <a:srgbClr val="E07F2E"/>
    <a:srgbClr val="951548"/>
    <a:srgbClr val="FDD745"/>
    <a:srgbClr val="ABCE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Medium Style 4 –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–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Medium Style 4 –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Medium Style 4 –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1E4AEA4-8DFA-4A89-87EB-49C32662AFE0}" styleName="Medium Style 2 –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–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–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–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9"/>
  </p:normalViewPr>
  <p:slideViewPr>
    <p:cSldViewPr snapToGrid="0">
      <p:cViewPr varScale="1">
        <p:scale>
          <a:sx n="102" d="100"/>
          <a:sy n="102" d="100"/>
        </p:scale>
        <p:origin x="9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faifai/Desktop/V1_Analysis_OBLF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faifai/Downloads/Techr-Stud%20Corr%20Data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4889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2DA-E241-BA96-A7600645E06C}"/>
              </c:ext>
            </c:extLst>
          </c:dPt>
          <c:dPt>
            <c:idx val="1"/>
            <c:invertIfNegative val="0"/>
            <c:bubble3D val="0"/>
            <c:spPr>
              <a:solidFill>
                <a:srgbClr val="34889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92DA-E241-BA96-A7600645E06C}"/>
              </c:ext>
            </c:extLst>
          </c:dPt>
          <c:dPt>
            <c:idx val="2"/>
            <c:invertIfNegative val="0"/>
            <c:bubble3D val="0"/>
            <c:spPr>
              <a:solidFill>
                <a:srgbClr val="34889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2DA-E241-BA96-A7600645E06C}"/>
              </c:ext>
            </c:extLst>
          </c:dPt>
          <c:dPt>
            <c:idx val="3"/>
            <c:invertIfNegative val="0"/>
            <c:bubble3D val="0"/>
            <c:spPr>
              <a:solidFill>
                <a:srgbClr val="34889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92DA-E241-BA96-A7600645E06C}"/>
              </c:ext>
            </c:extLst>
          </c:dPt>
          <c:cat>
            <c:strRef>
              <c:f>Sheet1!$A$2:$A$5</c:f>
              <c:strCache>
                <c:ptCount val="4"/>
                <c:pt idx="0">
                  <c:v>Listening</c:v>
                </c:pt>
                <c:pt idx="1">
                  <c:v>Speaking</c:v>
                </c:pt>
                <c:pt idx="2">
                  <c:v>Reading</c:v>
                </c:pt>
                <c:pt idx="3">
                  <c:v>Writing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55.04</c:v>
                </c:pt>
                <c:pt idx="1">
                  <c:v>20</c:v>
                </c:pt>
                <c:pt idx="2">
                  <c:v>61</c:v>
                </c:pt>
                <c:pt idx="3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DA-E241-BA96-A7600645E06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9F1C6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Listening</c:v>
                </c:pt>
                <c:pt idx="1">
                  <c:v>Speaking</c:v>
                </c:pt>
                <c:pt idx="2">
                  <c:v>Reading</c:v>
                </c:pt>
                <c:pt idx="3">
                  <c:v>Writing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75.040000000000006</c:v>
                </c:pt>
                <c:pt idx="1">
                  <c:v>59.08</c:v>
                </c:pt>
                <c:pt idx="2">
                  <c:v>71.239999999999995</c:v>
                </c:pt>
                <c:pt idx="3">
                  <c:v>51.12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2DA-E241-BA96-A7600645E0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04438496"/>
        <c:axId val="1504105552"/>
      </c:barChart>
      <c:catAx>
        <c:axId val="1504438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4105552"/>
        <c:crosses val="autoZero"/>
        <c:auto val="1"/>
        <c:lblAlgn val="ctr"/>
        <c:lblOffset val="100"/>
        <c:noMultiLvlLbl val="0"/>
      </c:catAx>
      <c:valAx>
        <c:axId val="150410555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4438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>
                <a:solidFill>
                  <a:srgbClr val="E07F2E"/>
                </a:solidFill>
                <a:latin typeface="Helvetica" pitchFamily="2" charset="0"/>
              </a:rPr>
              <a:t>At Pre-A1 level</a:t>
            </a:r>
          </a:p>
        </c:rich>
      </c:tx>
      <c:layout>
        <c:manualLayout>
          <c:xMode val="edge"/>
          <c:yMode val="edge"/>
          <c:x val="0.40990910687124066"/>
          <c:y val="9.35035668296642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3471022513321998E-2"/>
          <c:y val="0.2206989420287894"/>
          <c:w val="0.93218149868206346"/>
          <c:h val="0.646653799088480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ABCE5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Listening</c:v>
                </c:pt>
                <c:pt idx="1">
                  <c:v>Speaking</c:v>
                </c:pt>
                <c:pt idx="2">
                  <c:v>Reading</c:v>
                </c:pt>
                <c:pt idx="3">
                  <c:v>Writing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53.32</c:v>
                </c:pt>
                <c:pt idx="1">
                  <c:v>38.28</c:v>
                </c:pt>
                <c:pt idx="2">
                  <c:v>60.16</c:v>
                </c:pt>
                <c:pt idx="3">
                  <c:v>25.44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53-B14F-BC78-174A3D6B41A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9F1C6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Listening</c:v>
                </c:pt>
                <c:pt idx="1">
                  <c:v>Speaking</c:v>
                </c:pt>
                <c:pt idx="2">
                  <c:v>Reading</c:v>
                </c:pt>
                <c:pt idx="3">
                  <c:v>Writing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64.48</c:v>
                </c:pt>
                <c:pt idx="1">
                  <c:v>42.34</c:v>
                </c:pt>
                <c:pt idx="2">
                  <c:v>55.56</c:v>
                </c:pt>
                <c:pt idx="3">
                  <c:v>30.48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E53-B14F-BC78-174A3D6B41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6"/>
        <c:overlap val="-34"/>
        <c:axId val="1013960191"/>
        <c:axId val="1013849519"/>
      </c:barChart>
      <c:catAx>
        <c:axId val="10139601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  <c:crossAx val="1013849519"/>
        <c:crosses val="autoZero"/>
        <c:auto val="1"/>
        <c:lblAlgn val="ctr"/>
        <c:lblOffset val="100"/>
        <c:noMultiLvlLbl val="0"/>
      </c:catAx>
      <c:valAx>
        <c:axId val="1013849519"/>
        <c:scaling>
          <c:orientation val="minMax"/>
          <c:max val="100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39601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EF3D4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Listening </c:v>
                </c:pt>
                <c:pt idx="1">
                  <c:v>Speaking</c:v>
                </c:pt>
                <c:pt idx="2">
                  <c:v>Reading</c:v>
                </c:pt>
                <c:pt idx="3">
                  <c:v>Writing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65.88</c:v>
                </c:pt>
                <c:pt idx="1">
                  <c:v>44.6</c:v>
                </c:pt>
                <c:pt idx="2">
                  <c:v>70.84</c:v>
                </c:pt>
                <c:pt idx="3">
                  <c:v>62.2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BD-9440-9B84-D76350062DE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FDD74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Listening </c:v>
                </c:pt>
                <c:pt idx="1">
                  <c:v>Speaking</c:v>
                </c:pt>
                <c:pt idx="2">
                  <c:v>Reading</c:v>
                </c:pt>
                <c:pt idx="3">
                  <c:v>Writing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74.72</c:v>
                </c:pt>
                <c:pt idx="1">
                  <c:v>53.16</c:v>
                </c:pt>
                <c:pt idx="2">
                  <c:v>74.88</c:v>
                </c:pt>
                <c:pt idx="3">
                  <c:v>89.24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BD-9440-9B84-D76350062D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8"/>
        <c:overlap val="-37"/>
        <c:axId val="1130573087"/>
        <c:axId val="1309247759"/>
      </c:barChart>
      <c:catAx>
        <c:axId val="11305730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  <c:crossAx val="1309247759"/>
        <c:crosses val="autoZero"/>
        <c:auto val="1"/>
        <c:lblAlgn val="ctr"/>
        <c:lblOffset val="100"/>
        <c:noMultiLvlLbl val="0"/>
      </c:catAx>
      <c:valAx>
        <c:axId val="13092477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05730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28AA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B1E-444B-AE2A-287F574FFCF4}"/>
              </c:ext>
            </c:extLst>
          </c:dPt>
          <c:dPt>
            <c:idx val="1"/>
            <c:invertIfNegative val="0"/>
            <c:bubble3D val="0"/>
            <c:spPr>
              <a:solidFill>
                <a:srgbClr val="28AA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B1E-444B-AE2A-287F574FFCF4}"/>
              </c:ext>
            </c:extLst>
          </c:dPt>
          <c:dPt>
            <c:idx val="2"/>
            <c:invertIfNegative val="0"/>
            <c:bubble3D val="0"/>
            <c:spPr>
              <a:solidFill>
                <a:srgbClr val="28AA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B1E-444B-AE2A-287F574FFCF4}"/>
              </c:ext>
            </c:extLst>
          </c:dPt>
          <c:dPt>
            <c:idx val="3"/>
            <c:invertIfNegative val="0"/>
            <c:bubble3D val="0"/>
            <c:spPr>
              <a:solidFill>
                <a:srgbClr val="28AA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4B1E-444B-AE2A-287F574FFCF4}"/>
              </c:ext>
            </c:extLst>
          </c:dPt>
          <c:cat>
            <c:strRef>
              <c:f>Sheet1!$A$2:$A$5</c:f>
              <c:strCache>
                <c:ptCount val="4"/>
                <c:pt idx="0">
                  <c:v>Listening </c:v>
                </c:pt>
                <c:pt idx="1">
                  <c:v>Speaking</c:v>
                </c:pt>
                <c:pt idx="2">
                  <c:v>Reading</c:v>
                </c:pt>
                <c:pt idx="3">
                  <c:v>Writing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66.72</c:v>
                </c:pt>
                <c:pt idx="1">
                  <c:v>62.8</c:v>
                </c:pt>
                <c:pt idx="2">
                  <c:v>87.07</c:v>
                </c:pt>
                <c:pt idx="3">
                  <c:v>59.52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1E-444B-AE2A-287F574FFCF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64CAD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B1E-444B-AE2A-287F574FFCF4}"/>
              </c:ext>
            </c:extLst>
          </c:dPt>
          <c:dPt>
            <c:idx val="1"/>
            <c:invertIfNegative val="0"/>
            <c:bubble3D val="0"/>
            <c:spPr>
              <a:solidFill>
                <a:srgbClr val="64CAD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4B1E-444B-AE2A-287F574FFCF4}"/>
              </c:ext>
            </c:extLst>
          </c:dPt>
          <c:dPt>
            <c:idx val="2"/>
            <c:invertIfNegative val="0"/>
            <c:bubble3D val="0"/>
            <c:spPr>
              <a:solidFill>
                <a:srgbClr val="64CAD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B1E-444B-AE2A-287F574FFCF4}"/>
              </c:ext>
            </c:extLst>
          </c:dPt>
          <c:dPt>
            <c:idx val="3"/>
            <c:invertIfNegative val="0"/>
            <c:bubble3D val="0"/>
            <c:spPr>
              <a:solidFill>
                <a:srgbClr val="64CAD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4B1E-444B-AE2A-287F574FFCF4}"/>
              </c:ext>
            </c:extLst>
          </c:dPt>
          <c:cat>
            <c:strRef>
              <c:f>Sheet1!$A$2:$A$5</c:f>
              <c:strCache>
                <c:ptCount val="4"/>
                <c:pt idx="0">
                  <c:v>Listening </c:v>
                </c:pt>
                <c:pt idx="1">
                  <c:v>Speaking</c:v>
                </c:pt>
                <c:pt idx="2">
                  <c:v>Reading</c:v>
                </c:pt>
                <c:pt idx="3">
                  <c:v>Writing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95.12</c:v>
                </c:pt>
                <c:pt idx="1">
                  <c:v>83.8</c:v>
                </c:pt>
                <c:pt idx="2">
                  <c:v>84.4</c:v>
                </c:pt>
                <c:pt idx="3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1E-444B-AE2A-287F574FFC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4"/>
        <c:overlap val="-41"/>
        <c:axId val="1401519887"/>
        <c:axId val="1401551391"/>
      </c:barChart>
      <c:catAx>
        <c:axId val="1401519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  <c:crossAx val="1401551391"/>
        <c:crosses val="autoZero"/>
        <c:auto val="1"/>
        <c:lblAlgn val="ctr"/>
        <c:lblOffset val="100"/>
        <c:noMultiLvlLbl val="0"/>
      </c:catAx>
      <c:valAx>
        <c:axId val="1401551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15198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BL</c:v>
                </c:pt>
              </c:strCache>
            </c:strRef>
          </c:tx>
          <c:spPr>
            <a:solidFill>
              <a:srgbClr val="28AA8C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F1C6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237-DD44-B6A7-8151A2D4BCB1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37-DD44-B6A7-8151A2D4BCB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EL</c:v>
                </c:pt>
              </c:strCache>
            </c:strRef>
          </c:tx>
          <c:spPr>
            <a:solidFill>
              <a:srgbClr val="28AA8C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37-DD44-B6A7-8151A2D4BC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56"/>
        <c:axId val="1822343424"/>
        <c:axId val="1821876288"/>
      </c:barChart>
      <c:catAx>
        <c:axId val="18223434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21876288"/>
        <c:crosses val="autoZero"/>
        <c:auto val="1"/>
        <c:lblAlgn val="ctr"/>
        <c:lblOffset val="100"/>
        <c:noMultiLvlLbl val="0"/>
      </c:catAx>
      <c:valAx>
        <c:axId val="1821876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2343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9F1C6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Listening</c:v>
                </c:pt>
                <c:pt idx="1">
                  <c:v>Speaking</c:v>
                </c:pt>
                <c:pt idx="2">
                  <c:v>Reading</c:v>
                </c:pt>
                <c:pt idx="3">
                  <c:v>Writing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68</c:v>
                </c:pt>
                <c:pt idx="1">
                  <c:v>39</c:v>
                </c:pt>
                <c:pt idx="2">
                  <c:v>71</c:v>
                </c:pt>
                <c:pt idx="3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81-1847-ABC9-4B7F35A568D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28AA8C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Listening</c:v>
                </c:pt>
                <c:pt idx="1">
                  <c:v>Speaking</c:v>
                </c:pt>
                <c:pt idx="2">
                  <c:v>Reading</c:v>
                </c:pt>
                <c:pt idx="3">
                  <c:v>Writing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87</c:v>
                </c:pt>
                <c:pt idx="1">
                  <c:v>67</c:v>
                </c:pt>
                <c:pt idx="2">
                  <c:v>81</c:v>
                </c:pt>
                <c:pt idx="3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81-1847-ABC9-4B7F35A568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804767"/>
        <c:axId val="141663775"/>
      </c:barChart>
      <c:catAx>
        <c:axId val="2068047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1663775"/>
        <c:crosses val="autoZero"/>
        <c:auto val="1"/>
        <c:lblAlgn val="ctr"/>
        <c:lblOffset val="100"/>
        <c:noMultiLvlLbl val="0"/>
      </c:catAx>
      <c:valAx>
        <c:axId val="1416637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8047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9F1C65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46.7</c:v>
                </c:pt>
                <c:pt idx="1">
                  <c:v>59.3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14-4447-96F6-00DAD10C1AF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28AA8C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56.55</c:v>
                </c:pt>
                <c:pt idx="1">
                  <c:v>68.72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914-4447-96F6-00DAD10C1A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1"/>
        <c:overlap val="-20"/>
        <c:axId val="1144048703"/>
        <c:axId val="1611154719"/>
      </c:barChart>
      <c:catAx>
        <c:axId val="114404870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11154719"/>
        <c:crosses val="autoZero"/>
        <c:auto val="1"/>
        <c:lblAlgn val="ctr"/>
        <c:lblOffset val="100"/>
        <c:noMultiLvlLbl val="0"/>
      </c:catAx>
      <c:valAx>
        <c:axId val="1611154719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40487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BG</c:v>
                </c:pt>
              </c:strCache>
            </c:strRef>
          </c:tx>
          <c:spPr>
            <a:solidFill>
              <a:srgbClr val="DF1C6A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Listening</c:v>
                </c:pt>
                <c:pt idx="1">
                  <c:v>Speaking</c:v>
                </c:pt>
                <c:pt idx="2">
                  <c:v>Reading</c:v>
                </c:pt>
                <c:pt idx="3">
                  <c:v>Writing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55.2</c:v>
                </c:pt>
                <c:pt idx="1">
                  <c:v>39</c:v>
                </c:pt>
                <c:pt idx="2">
                  <c:v>62</c:v>
                </c:pt>
                <c:pt idx="3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48-454F-8749-8C0A6B1476A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BS</c:v>
                </c:pt>
              </c:strCache>
            </c:strRef>
          </c:tx>
          <c:spPr>
            <a:solidFill>
              <a:srgbClr val="9F1C6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Listening</c:v>
                </c:pt>
                <c:pt idx="1">
                  <c:v>Speaking</c:v>
                </c:pt>
                <c:pt idx="2">
                  <c:v>Reading</c:v>
                </c:pt>
                <c:pt idx="3">
                  <c:v>Writing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72.040000000000006</c:v>
                </c:pt>
                <c:pt idx="1">
                  <c:v>49.6</c:v>
                </c:pt>
                <c:pt idx="2">
                  <c:v>57.7</c:v>
                </c:pt>
                <c:pt idx="3">
                  <c:v>57.8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48-454F-8749-8C0A6B1476A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EG</c:v>
                </c:pt>
              </c:strCache>
            </c:strRef>
          </c:tx>
          <c:spPr>
            <a:solidFill>
              <a:srgbClr val="28AA8C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Listening</c:v>
                </c:pt>
                <c:pt idx="1">
                  <c:v>Speaking</c:v>
                </c:pt>
                <c:pt idx="2">
                  <c:v>Reading</c:v>
                </c:pt>
                <c:pt idx="3">
                  <c:v>Writing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67.8</c:v>
                </c:pt>
                <c:pt idx="1">
                  <c:v>46</c:v>
                </c:pt>
                <c:pt idx="2">
                  <c:v>61.2</c:v>
                </c:pt>
                <c:pt idx="3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748-454F-8749-8C0A6B1476A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ES</c:v>
                </c:pt>
              </c:strCache>
            </c:strRef>
          </c:tx>
          <c:spPr>
            <a:solidFill>
              <a:srgbClr val="468F9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Listening</c:v>
                </c:pt>
                <c:pt idx="1">
                  <c:v>Speaking</c:v>
                </c:pt>
                <c:pt idx="2">
                  <c:v>Reading</c:v>
                </c:pt>
                <c:pt idx="3">
                  <c:v>Writing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75.400000000000006</c:v>
                </c:pt>
                <c:pt idx="1">
                  <c:v>63.5</c:v>
                </c:pt>
                <c:pt idx="2">
                  <c:v>72.3</c:v>
                </c:pt>
                <c:pt idx="3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748-454F-8749-8C0A6B1476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8"/>
        <c:overlap val="-15"/>
        <c:axId val="996228175"/>
        <c:axId val="1807508703"/>
      </c:barChart>
      <c:catAx>
        <c:axId val="9962281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  <c:crossAx val="1807508703"/>
        <c:crosses val="autoZero"/>
        <c:auto val="1"/>
        <c:lblAlgn val="ctr"/>
        <c:lblOffset val="100"/>
        <c:noMultiLvlLbl val="0"/>
      </c:catAx>
      <c:valAx>
        <c:axId val="1807508703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62281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+mn-cs"/>
              </a:defRPr>
            </a:pPr>
            <a:r>
              <a:rPr lang="en-US" sz="2400" b="1" dirty="0">
                <a:latin typeface="Helvetica" pitchFamily="2" charset="0"/>
              </a:rPr>
              <a:t>Highest</a:t>
            </a:r>
            <a:r>
              <a:rPr lang="en-US" sz="2400" b="1" baseline="0" dirty="0">
                <a:latin typeface="Helvetica" pitchFamily="2" charset="0"/>
              </a:rPr>
              <a:t> Performing Schools </a:t>
            </a:r>
            <a:endParaRPr lang="en-US" sz="2400" b="1" dirty="0">
              <a:latin typeface="Helvetica" pitchFamily="2" charset="0"/>
            </a:endParaRPr>
          </a:p>
        </c:rich>
      </c:tx>
      <c:layout>
        <c:manualLayout>
          <c:xMode val="edge"/>
          <c:yMode val="edge"/>
          <c:x val="0.3570991765845487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rgbClr val="28AA8C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Muthagatti</c:v>
                </c:pt>
                <c:pt idx="1">
                  <c:v>DK Bagilu</c:v>
                </c:pt>
                <c:pt idx="2">
                  <c:v>Muthanallur</c:v>
                </c:pt>
                <c:pt idx="3">
                  <c:v>Thammanayakanahalli</c:v>
                </c:pt>
                <c:pt idx="4">
                  <c:v>Thyavakanahalli</c:v>
                </c:pt>
                <c:pt idx="5">
                  <c:v>Karpur</c:v>
                </c:pt>
                <c:pt idx="6">
                  <c:v>Indlavadipura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61.8</c:v>
                </c:pt>
                <c:pt idx="1">
                  <c:v>57.4</c:v>
                </c:pt>
                <c:pt idx="2">
                  <c:v>51.6</c:v>
                </c:pt>
                <c:pt idx="3">
                  <c:v>71.5</c:v>
                </c:pt>
                <c:pt idx="4">
                  <c:v>67.2</c:v>
                </c:pt>
                <c:pt idx="5">
                  <c:v>74.400000000000006</c:v>
                </c:pt>
                <c:pt idx="6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68-A04E-9212-BDFC748D39E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Edline</c:v>
                </c:pt>
              </c:strCache>
            </c:strRef>
          </c:tx>
          <c:spPr>
            <a:solidFill>
              <a:srgbClr val="9F1C65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Muthagatti</c:v>
                </c:pt>
                <c:pt idx="1">
                  <c:v>DK Bagilu</c:v>
                </c:pt>
                <c:pt idx="2">
                  <c:v>Muthanallur</c:v>
                </c:pt>
                <c:pt idx="3">
                  <c:v>Thammanayakanahalli</c:v>
                </c:pt>
                <c:pt idx="4">
                  <c:v>Thyavakanahalli</c:v>
                </c:pt>
                <c:pt idx="5">
                  <c:v>Karpur</c:v>
                </c:pt>
                <c:pt idx="6">
                  <c:v>Indlavadipura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32.299999999999997</c:v>
                </c:pt>
                <c:pt idx="1">
                  <c:v>34.1</c:v>
                </c:pt>
                <c:pt idx="2">
                  <c:v>33.200000000000003</c:v>
                </c:pt>
                <c:pt idx="3">
                  <c:v>49.4</c:v>
                </c:pt>
                <c:pt idx="4">
                  <c:v>46.8</c:v>
                </c:pt>
                <c:pt idx="5">
                  <c:v>54.5</c:v>
                </c:pt>
                <c:pt idx="6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68-A04E-9212-BDFC748D39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8"/>
        <c:axId val="1484475103"/>
        <c:axId val="1483962207"/>
      </c:barChart>
      <c:catAx>
        <c:axId val="148447510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  <c:crossAx val="1483962207"/>
        <c:crosses val="autoZero"/>
        <c:auto val="1"/>
        <c:lblAlgn val="ctr"/>
        <c:lblOffset val="100"/>
        <c:noMultiLvlLbl val="0"/>
      </c:catAx>
      <c:valAx>
        <c:axId val="1483962207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44751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latin typeface="Helvetica" pitchFamily="2" charset="0"/>
              </a:rPr>
              <a:t>Lowest Performing Schools</a:t>
            </a:r>
          </a:p>
        </c:rich>
      </c:tx>
      <c:layout>
        <c:manualLayout>
          <c:xMode val="edge"/>
          <c:yMode val="edge"/>
          <c:x val="0.3510002408358427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28AA8C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Thimmaiyanadoddi</c:v>
                </c:pt>
                <c:pt idx="1">
                  <c:v>Naganayakanahalli</c:v>
                </c:pt>
                <c:pt idx="2">
                  <c:v>Silk Farm</c:v>
                </c:pt>
                <c:pt idx="3">
                  <c:v>Yamare</c:v>
                </c:pt>
                <c:pt idx="4">
                  <c:v>Mysorammanadoddi</c:v>
                </c:pt>
                <c:pt idx="5">
                  <c:v>Tirumagondanahalli</c:v>
                </c:pt>
                <c:pt idx="6">
                  <c:v>Bandapura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31.07</c:v>
                </c:pt>
                <c:pt idx="1">
                  <c:v>39.26</c:v>
                </c:pt>
                <c:pt idx="2">
                  <c:v>23.14</c:v>
                </c:pt>
                <c:pt idx="3">
                  <c:v>41.91</c:v>
                </c:pt>
                <c:pt idx="4">
                  <c:v>42.25</c:v>
                </c:pt>
                <c:pt idx="5">
                  <c:v>37.75</c:v>
                </c:pt>
                <c:pt idx="6">
                  <c:v>58.65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6E-434B-B064-17C9AD8F2C4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9F1C65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Thimmaiyanadoddi</c:v>
                </c:pt>
                <c:pt idx="1">
                  <c:v>Naganayakanahalli</c:v>
                </c:pt>
                <c:pt idx="2">
                  <c:v>Silk Farm</c:v>
                </c:pt>
                <c:pt idx="3">
                  <c:v>Yamare</c:v>
                </c:pt>
                <c:pt idx="4">
                  <c:v>Mysorammanadoddi</c:v>
                </c:pt>
                <c:pt idx="5">
                  <c:v>Tirumagondanahalli</c:v>
                </c:pt>
                <c:pt idx="6">
                  <c:v>Bandapura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46.09</c:v>
                </c:pt>
                <c:pt idx="1">
                  <c:v>52.76</c:v>
                </c:pt>
                <c:pt idx="2">
                  <c:v>30.54</c:v>
                </c:pt>
                <c:pt idx="3">
                  <c:v>52.8</c:v>
                </c:pt>
                <c:pt idx="4">
                  <c:v>52.7</c:v>
                </c:pt>
                <c:pt idx="5">
                  <c:v>42.59</c:v>
                </c:pt>
                <c:pt idx="6">
                  <c:v>65.98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6E-434B-B064-17C9AD8F2C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2"/>
        <c:overlap val="10"/>
        <c:axId val="950424319"/>
        <c:axId val="950426047"/>
      </c:barChart>
      <c:catAx>
        <c:axId val="95042431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  <c:crossAx val="950426047"/>
        <c:crosses val="autoZero"/>
        <c:auto val="1"/>
        <c:lblAlgn val="ctr"/>
        <c:lblOffset val="100"/>
        <c:noMultiLvlLbl val="0"/>
      </c:catAx>
      <c:valAx>
        <c:axId val="950426047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4243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Sheet1!$A$2:$A$84</c:f>
              <c:numCache>
                <c:formatCode>0.00</c:formatCode>
                <c:ptCount val="83"/>
                <c:pt idx="0">
                  <c:v>81.11333333333333</c:v>
                </c:pt>
                <c:pt idx="1">
                  <c:v>87.763999999999996</c:v>
                </c:pt>
                <c:pt idx="2">
                  <c:v>53.94</c:v>
                </c:pt>
                <c:pt idx="3">
                  <c:v>85.6875</c:v>
                </c:pt>
                <c:pt idx="4">
                  <c:v>76.936666666666682</c:v>
                </c:pt>
                <c:pt idx="5">
                  <c:v>73.506666666666661</c:v>
                </c:pt>
                <c:pt idx="6">
                  <c:v>78.524999999999991</c:v>
                </c:pt>
                <c:pt idx="7">
                  <c:v>100</c:v>
                </c:pt>
                <c:pt idx="8">
                  <c:v>88.24</c:v>
                </c:pt>
                <c:pt idx="9">
                  <c:v>89.78166666666668</c:v>
                </c:pt>
                <c:pt idx="10">
                  <c:v>77.486000000000004</c:v>
                </c:pt>
                <c:pt idx="11">
                  <c:v>58.094999999999999</c:v>
                </c:pt>
                <c:pt idx="12">
                  <c:v>78.855999999999995</c:v>
                </c:pt>
                <c:pt idx="13">
                  <c:v>73.734999999999999</c:v>
                </c:pt>
                <c:pt idx="14">
                  <c:v>82.813333333333333</c:v>
                </c:pt>
                <c:pt idx="15">
                  <c:v>63.419999999999995</c:v>
                </c:pt>
                <c:pt idx="16">
                  <c:v>82.397500000000008</c:v>
                </c:pt>
                <c:pt idx="17">
                  <c:v>83.238</c:v>
                </c:pt>
                <c:pt idx="18">
                  <c:v>78.835000000000008</c:v>
                </c:pt>
                <c:pt idx="19">
                  <c:v>75.897999999999996</c:v>
                </c:pt>
                <c:pt idx="20">
                  <c:v>75.283333333333346</c:v>
                </c:pt>
                <c:pt idx="21">
                  <c:v>83.823333333333338</c:v>
                </c:pt>
                <c:pt idx="22">
                  <c:v>75.66</c:v>
                </c:pt>
                <c:pt idx="23">
                  <c:v>87.053333333333327</c:v>
                </c:pt>
                <c:pt idx="24">
                  <c:v>51.473333333333336</c:v>
                </c:pt>
                <c:pt idx="25">
                  <c:v>90.59</c:v>
                </c:pt>
                <c:pt idx="26">
                  <c:v>68.736000000000004</c:v>
                </c:pt>
                <c:pt idx="27">
                  <c:v>67.902500000000003</c:v>
                </c:pt>
                <c:pt idx="28">
                  <c:v>73.305000000000007</c:v>
                </c:pt>
                <c:pt idx="29">
                  <c:v>74.77</c:v>
                </c:pt>
                <c:pt idx="30">
                  <c:v>86.263333333333335</c:v>
                </c:pt>
                <c:pt idx="31">
                  <c:v>88.343333333333348</c:v>
                </c:pt>
                <c:pt idx="32">
                  <c:v>59.842500000000001</c:v>
                </c:pt>
                <c:pt idx="33">
                  <c:v>72.872500000000002</c:v>
                </c:pt>
                <c:pt idx="34">
                  <c:v>86.59333333333332</c:v>
                </c:pt>
                <c:pt idx="35">
                  <c:v>80.02000000000001</c:v>
                </c:pt>
                <c:pt idx="36">
                  <c:v>79.08</c:v>
                </c:pt>
                <c:pt idx="37">
                  <c:v>81.86</c:v>
                </c:pt>
                <c:pt idx="38">
                  <c:v>81.962500000000006</c:v>
                </c:pt>
                <c:pt idx="39">
                  <c:v>81.967500000000001</c:v>
                </c:pt>
                <c:pt idx="40">
                  <c:v>78.89200000000001</c:v>
                </c:pt>
                <c:pt idx="41">
                  <c:v>85.93</c:v>
                </c:pt>
                <c:pt idx="42">
                  <c:v>76.739999999999995</c:v>
                </c:pt>
                <c:pt idx="43">
                  <c:v>82.685000000000002</c:v>
                </c:pt>
                <c:pt idx="44">
                  <c:v>76.635000000000005</c:v>
                </c:pt>
                <c:pt idx="45">
                  <c:v>83.806000000000012</c:v>
                </c:pt>
                <c:pt idx="46">
                  <c:v>77.03</c:v>
                </c:pt>
                <c:pt idx="47">
                  <c:v>69.387500000000003</c:v>
                </c:pt>
                <c:pt idx="48">
                  <c:v>80.03</c:v>
                </c:pt>
                <c:pt idx="49">
                  <c:v>91.844999999999999</c:v>
                </c:pt>
                <c:pt idx="50">
                  <c:v>76.752499999999998</c:v>
                </c:pt>
                <c:pt idx="51">
                  <c:v>78.106666666666669</c:v>
                </c:pt>
                <c:pt idx="52">
                  <c:v>55.81</c:v>
                </c:pt>
                <c:pt idx="53">
                  <c:v>100</c:v>
                </c:pt>
                <c:pt idx="54">
                  <c:v>89.063333333333333</c:v>
                </c:pt>
                <c:pt idx="55">
                  <c:v>71.287499999999994</c:v>
                </c:pt>
                <c:pt idx="56">
                  <c:v>82.36</c:v>
                </c:pt>
                <c:pt idx="57">
                  <c:v>83.772500000000008</c:v>
                </c:pt>
                <c:pt idx="58">
                  <c:v>63.717500000000001</c:v>
                </c:pt>
                <c:pt idx="59">
                  <c:v>59.164999999999999</c:v>
                </c:pt>
                <c:pt idx="60">
                  <c:v>69.25</c:v>
                </c:pt>
                <c:pt idx="61">
                  <c:v>87.457499999999996</c:v>
                </c:pt>
                <c:pt idx="62">
                  <c:v>74.723333333333329</c:v>
                </c:pt>
                <c:pt idx="63">
                  <c:v>71.825000000000003</c:v>
                </c:pt>
                <c:pt idx="64">
                  <c:v>86.456000000000003</c:v>
                </c:pt>
                <c:pt idx="65">
                  <c:v>66.835000000000008</c:v>
                </c:pt>
                <c:pt idx="66">
                  <c:v>76.414999999999992</c:v>
                </c:pt>
                <c:pt idx="67">
                  <c:v>70.08</c:v>
                </c:pt>
                <c:pt idx="68">
                  <c:v>78.8</c:v>
                </c:pt>
                <c:pt idx="69">
                  <c:v>61.595000000000006</c:v>
                </c:pt>
                <c:pt idx="70">
                  <c:v>74.767500000000013</c:v>
                </c:pt>
                <c:pt idx="71">
                  <c:v>91.475000000000009</c:v>
                </c:pt>
                <c:pt idx="72">
                  <c:v>98.969999999999985</c:v>
                </c:pt>
                <c:pt idx="73">
                  <c:v>82.075000000000003</c:v>
                </c:pt>
                <c:pt idx="74">
                  <c:v>74.740000000000009</c:v>
                </c:pt>
                <c:pt idx="75">
                  <c:v>86.827500000000001</c:v>
                </c:pt>
                <c:pt idx="76">
                  <c:v>87.03</c:v>
                </c:pt>
                <c:pt idx="77">
                  <c:v>76.0625</c:v>
                </c:pt>
                <c:pt idx="78">
                  <c:v>74.847499999999997</c:v>
                </c:pt>
                <c:pt idx="79">
                  <c:v>84.38</c:v>
                </c:pt>
                <c:pt idx="80">
                  <c:v>87.987499999999997</c:v>
                </c:pt>
                <c:pt idx="81">
                  <c:v>72.17</c:v>
                </c:pt>
                <c:pt idx="82">
                  <c:v>75.692499999999995</c:v>
                </c:pt>
              </c:numCache>
            </c:numRef>
          </c:xVal>
          <c:yVal>
            <c:numRef>
              <c:f>Sheet1!$B$2:$B$84</c:f>
              <c:numCache>
                <c:formatCode>0.00</c:formatCode>
                <c:ptCount val="83"/>
                <c:pt idx="0">
                  <c:v>42.937837837837819</c:v>
                </c:pt>
                <c:pt idx="1">
                  <c:v>35.976470588235301</c:v>
                </c:pt>
                <c:pt idx="2">
                  <c:v>37.327272727272721</c:v>
                </c:pt>
                <c:pt idx="3">
                  <c:v>61.357988165680517</c:v>
                </c:pt>
                <c:pt idx="4">
                  <c:v>33.523076923076921</c:v>
                </c:pt>
                <c:pt idx="5">
                  <c:v>35.981818181818177</c:v>
                </c:pt>
                <c:pt idx="6">
                  <c:v>54.723489932885947</c:v>
                </c:pt>
                <c:pt idx="7">
                  <c:v>59.671428571428557</c:v>
                </c:pt>
                <c:pt idx="8">
                  <c:v>47.914285714285711</c:v>
                </c:pt>
                <c:pt idx="9">
                  <c:v>25.768750000000001</c:v>
                </c:pt>
                <c:pt idx="10">
                  <c:v>58.659055118110274</c:v>
                </c:pt>
                <c:pt idx="11">
                  <c:v>59.617241379310343</c:v>
                </c:pt>
                <c:pt idx="12">
                  <c:v>40.56236559139785</c:v>
                </c:pt>
                <c:pt idx="13">
                  <c:v>58.650000000000006</c:v>
                </c:pt>
                <c:pt idx="14">
                  <c:v>58.948717948717949</c:v>
                </c:pt>
                <c:pt idx="15">
                  <c:v>63.949999999999996</c:v>
                </c:pt>
                <c:pt idx="16">
                  <c:v>52.613333333333337</c:v>
                </c:pt>
                <c:pt idx="17">
                  <c:v>54.224137931034477</c:v>
                </c:pt>
                <c:pt idx="18">
                  <c:v>69.540585774058556</c:v>
                </c:pt>
                <c:pt idx="19">
                  <c:v>42.551351351351357</c:v>
                </c:pt>
                <c:pt idx="20">
                  <c:v>39.031999999999996</c:v>
                </c:pt>
                <c:pt idx="21">
                  <c:v>64.011764705882342</c:v>
                </c:pt>
                <c:pt idx="22">
                  <c:v>48.166666666666664</c:v>
                </c:pt>
                <c:pt idx="23">
                  <c:v>48.592857142857135</c:v>
                </c:pt>
                <c:pt idx="24">
                  <c:v>50.75</c:v>
                </c:pt>
                <c:pt idx="25">
                  <c:v>60.941176470588232</c:v>
                </c:pt>
                <c:pt idx="26">
                  <c:v>65.498148148148175</c:v>
                </c:pt>
                <c:pt idx="27">
                  <c:v>64.994186046511686</c:v>
                </c:pt>
                <c:pt idx="28">
                  <c:v>57.367647058823522</c:v>
                </c:pt>
                <c:pt idx="29">
                  <c:v>44.854918032786884</c:v>
                </c:pt>
                <c:pt idx="30">
                  <c:v>51.744827586206895</c:v>
                </c:pt>
                <c:pt idx="31">
                  <c:v>59.999999999999993</c:v>
                </c:pt>
                <c:pt idx="32">
                  <c:v>47.077358490566041</c:v>
                </c:pt>
                <c:pt idx="33">
                  <c:v>52.876296296296339</c:v>
                </c:pt>
                <c:pt idx="34">
                  <c:v>25.549999999999997</c:v>
                </c:pt>
                <c:pt idx="35">
                  <c:v>44.091111111111125</c:v>
                </c:pt>
                <c:pt idx="36">
                  <c:v>65.940909090909088</c:v>
                </c:pt>
                <c:pt idx="37">
                  <c:v>66.918139534883721</c:v>
                </c:pt>
                <c:pt idx="38">
                  <c:v>34.915555555555549</c:v>
                </c:pt>
                <c:pt idx="39">
                  <c:v>36.587096774193547</c:v>
                </c:pt>
                <c:pt idx="40">
                  <c:v>55.669642857142883</c:v>
                </c:pt>
                <c:pt idx="41">
                  <c:v>71.971428571428561</c:v>
                </c:pt>
                <c:pt idx="42">
                  <c:v>62.917647058823526</c:v>
                </c:pt>
                <c:pt idx="43">
                  <c:v>41.043750000000003</c:v>
                </c:pt>
                <c:pt idx="44">
                  <c:v>59.437179487179513</c:v>
                </c:pt>
                <c:pt idx="45">
                  <c:v>55.773333333333326</c:v>
                </c:pt>
                <c:pt idx="46">
                  <c:v>54.536842105263162</c:v>
                </c:pt>
                <c:pt idx="47">
                  <c:v>60.345679012345691</c:v>
                </c:pt>
                <c:pt idx="48">
                  <c:v>74.374285714285705</c:v>
                </c:pt>
                <c:pt idx="49">
                  <c:v>66.667647058823519</c:v>
                </c:pt>
                <c:pt idx="50">
                  <c:v>65.75</c:v>
                </c:pt>
                <c:pt idx="51">
                  <c:v>42.466666666666661</c:v>
                </c:pt>
                <c:pt idx="52">
                  <c:v>46.988461538461529</c:v>
                </c:pt>
                <c:pt idx="53">
                  <c:v>72.31481481481481</c:v>
                </c:pt>
                <c:pt idx="54">
                  <c:v>44.529999999999994</c:v>
                </c:pt>
                <c:pt idx="55">
                  <c:v>46.874999999999993</c:v>
                </c:pt>
                <c:pt idx="56">
                  <c:v>53.061666666666653</c:v>
                </c:pt>
                <c:pt idx="57">
                  <c:v>61.777777777777779</c:v>
                </c:pt>
                <c:pt idx="58">
                  <c:v>51.60625000000001</c:v>
                </c:pt>
                <c:pt idx="59">
                  <c:v>45.25</c:v>
                </c:pt>
                <c:pt idx="60">
                  <c:v>39.262499999999996</c:v>
                </c:pt>
                <c:pt idx="61">
                  <c:v>59.125</c:v>
                </c:pt>
                <c:pt idx="62">
                  <c:v>45.466666666666669</c:v>
                </c:pt>
                <c:pt idx="63">
                  <c:v>31.764900662251648</c:v>
                </c:pt>
                <c:pt idx="64">
                  <c:v>53.042857142857144</c:v>
                </c:pt>
                <c:pt idx="65">
                  <c:v>50.971428571428568</c:v>
                </c:pt>
                <c:pt idx="66">
                  <c:v>56.564102564102562</c:v>
                </c:pt>
                <c:pt idx="67">
                  <c:v>59.554468085106372</c:v>
                </c:pt>
                <c:pt idx="68">
                  <c:v>62.210344827586212</c:v>
                </c:pt>
                <c:pt idx="69">
                  <c:v>23.144444444444446</c:v>
                </c:pt>
                <c:pt idx="70">
                  <c:v>51.48</c:v>
                </c:pt>
                <c:pt idx="71">
                  <c:v>56.836842105263152</c:v>
                </c:pt>
                <c:pt idx="72">
                  <c:v>16.899999999999995</c:v>
                </c:pt>
                <c:pt idx="73">
                  <c:v>39.499999999999993</c:v>
                </c:pt>
                <c:pt idx="74">
                  <c:v>55.163265306122447</c:v>
                </c:pt>
                <c:pt idx="75">
                  <c:v>71.522222222222211</c:v>
                </c:pt>
                <c:pt idx="76">
                  <c:v>31.072222222222226</c:v>
                </c:pt>
                <c:pt idx="77">
                  <c:v>67.223076923076917</c:v>
                </c:pt>
                <c:pt idx="78">
                  <c:v>37.748571428571424</c:v>
                </c:pt>
                <c:pt idx="79">
                  <c:v>57.017919075144512</c:v>
                </c:pt>
                <c:pt idx="80">
                  <c:v>57.109926470588228</c:v>
                </c:pt>
                <c:pt idx="81">
                  <c:v>41.909374999999997</c:v>
                </c:pt>
                <c:pt idx="82">
                  <c:v>67.122314049586805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1F1-5446-AC7F-F1D8BDFFC7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87634911"/>
        <c:axId val="1387630367"/>
      </c:scatterChart>
      <c:valAx>
        <c:axId val="1387634911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7630367"/>
        <c:crosses val="autoZero"/>
        <c:crossBetween val="midCat"/>
      </c:valAx>
      <c:valAx>
        <c:axId val="1387630367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7634911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586553945430497E-2"/>
          <c:y val="2.0505645606019918E-2"/>
          <c:w val="0.94847097623365872"/>
          <c:h val="0.952129207154213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F1C6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FC9-F540-9D99-6558D5892D2D}"/>
              </c:ext>
            </c:extLst>
          </c:dPt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46.79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C9-F540-9D99-6558D5892D2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Endline</c:v>
                </c:pt>
              </c:strCache>
            </c:strRef>
          </c:tx>
          <c:spPr>
            <a:solidFill>
              <a:srgbClr val="28AA8C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56.55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C9-F540-9D99-6558D5892D2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FC9-F540-9D99-6558D5892D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7"/>
        <c:overlap val="-65"/>
        <c:axId val="954177887"/>
        <c:axId val="953977039"/>
      </c:barChart>
      <c:catAx>
        <c:axId val="954177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3977039"/>
        <c:crosses val="autoZero"/>
        <c:auto val="1"/>
        <c:lblAlgn val="ctr"/>
        <c:lblOffset val="100"/>
        <c:noMultiLvlLbl val="0"/>
      </c:catAx>
      <c:valAx>
        <c:axId val="9539770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41778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53.94</c:v>
                </c:pt>
                <c:pt idx="1">
                  <c:v>51.47</c:v>
                </c:pt>
                <c:pt idx="2">
                  <c:v>55.81</c:v>
                </c:pt>
                <c:pt idx="3">
                  <c:v>61.6</c:v>
                </c:pt>
                <c:pt idx="4">
                  <c:v>100</c:v>
                </c:pt>
                <c:pt idx="5">
                  <c:v>100</c:v>
                </c:pt>
                <c:pt idx="6">
                  <c:v>86.59</c:v>
                </c:pt>
                <c:pt idx="7">
                  <c:v>98.97</c:v>
                </c:pt>
                <c:pt idx="8">
                  <c:v>85.93</c:v>
                </c:pt>
                <c:pt idx="9">
                  <c:v>80.03</c:v>
                </c:pt>
              </c:numCache>
            </c:numRef>
          </c:xVal>
          <c:yVal>
            <c:numRef>
              <c:f>Sheet1!$B$2:$B$12</c:f>
              <c:numCache>
                <c:formatCode>General</c:formatCode>
                <c:ptCount val="11"/>
                <c:pt idx="0">
                  <c:v>37.299999999999997</c:v>
                </c:pt>
                <c:pt idx="1">
                  <c:v>50.75</c:v>
                </c:pt>
                <c:pt idx="2">
                  <c:v>46.99</c:v>
                </c:pt>
                <c:pt idx="3">
                  <c:v>23.14</c:v>
                </c:pt>
                <c:pt idx="4">
                  <c:v>72.31</c:v>
                </c:pt>
                <c:pt idx="5">
                  <c:v>59.67</c:v>
                </c:pt>
                <c:pt idx="6">
                  <c:v>25.55</c:v>
                </c:pt>
                <c:pt idx="7">
                  <c:v>16.899999999999999</c:v>
                </c:pt>
                <c:pt idx="8">
                  <c:v>71.97</c:v>
                </c:pt>
                <c:pt idx="9">
                  <c:v>74.37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226-164A-B624-036E8760C5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36893503"/>
        <c:axId val="1836866975"/>
      </c:scatterChart>
      <c:valAx>
        <c:axId val="1836893503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6866975"/>
        <c:crosses val="autoZero"/>
        <c:crossBetween val="midCat"/>
      </c:valAx>
      <c:valAx>
        <c:axId val="1836866975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689350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9F1C65"/>
              </a:solidFill>
              <a:round/>
            </a:ln>
            <a:effectLst/>
          </c:spPr>
          <c:marker>
            <c:symbol val="none"/>
          </c:marker>
          <c:val>
            <c:numRef>
              <c:f>ALL!$E$311:$E$369</c:f>
              <c:numCache>
                <c:formatCode>0.00</c:formatCode>
                <c:ptCount val="59"/>
                <c:pt idx="0">
                  <c:v>1.1391265364679811E-15</c:v>
                </c:pt>
                <c:pt idx="1">
                  <c:v>-1.8052700832618056E-15</c:v>
                </c:pt>
                <c:pt idx="2">
                  <c:v>7.2043408980561247E-2</c:v>
                </c:pt>
                <c:pt idx="3">
                  <c:v>3.1979399580159399E-15</c:v>
                </c:pt>
                <c:pt idx="4">
                  <c:v>-1.6103477713988979E-15</c:v>
                </c:pt>
                <c:pt idx="5">
                  <c:v>2.6566877888254215E-16</c:v>
                </c:pt>
                <c:pt idx="6">
                  <c:v>1.6914563432123035E-15</c:v>
                </c:pt>
                <c:pt idx="7">
                  <c:v>-1.0649792526071367E-15</c:v>
                </c:pt>
                <c:pt idx="8">
                  <c:v>8.8158769982677439E-17</c:v>
                </c:pt>
                <c:pt idx="9">
                  <c:v>-6.6789296401242311E-16</c:v>
                </c:pt>
                <c:pt idx="10">
                  <c:v>1.295994073661367E-15</c:v>
                </c:pt>
                <c:pt idx="11">
                  <c:v>4.0352229662235815E-17</c:v>
                </c:pt>
                <c:pt idx="12">
                  <c:v>4.0135004148656119E-16</c:v>
                </c:pt>
                <c:pt idx="13">
                  <c:v>5.6428716481782131E-16</c:v>
                </c:pt>
                <c:pt idx="14">
                  <c:v>-1.0309404230379746E-16</c:v>
                </c:pt>
                <c:pt idx="15">
                  <c:v>-1.052574352539286E-16</c:v>
                </c:pt>
                <c:pt idx="16">
                  <c:v>-2.5604501850231952E-16</c:v>
                </c:pt>
                <c:pt idx="17">
                  <c:v>8.1956142265539504E-16</c:v>
                </c:pt>
                <c:pt idx="18">
                  <c:v>-1.1670581528840378E-15</c:v>
                </c:pt>
                <c:pt idx="19">
                  <c:v>5.5108032216861891E-2</c:v>
                </c:pt>
                <c:pt idx="20">
                  <c:v>4.4719072718092553E-16</c:v>
                </c:pt>
                <c:pt idx="21">
                  <c:v>8.7999962404180149E-16</c:v>
                </c:pt>
                <c:pt idx="22">
                  <c:v>0.51553009375667569</c:v>
                </c:pt>
                <c:pt idx="23">
                  <c:v>0.15539249871592312</c:v>
                </c:pt>
                <c:pt idx="24">
                  <c:v>-0.21459406182284407</c:v>
                </c:pt>
                <c:pt idx="25">
                  <c:v>1.1009850363783347E-15</c:v>
                </c:pt>
                <c:pt idx="26">
                  <c:v>-0.20109665952471606</c:v>
                </c:pt>
                <c:pt idx="27">
                  <c:v>2.7392222754624181E-16</c:v>
                </c:pt>
                <c:pt idx="28">
                  <c:v>3.1245601742748183E-15</c:v>
                </c:pt>
                <c:pt idx="29">
                  <c:v>0</c:v>
                </c:pt>
                <c:pt idx="30">
                  <c:v>0</c:v>
                </c:pt>
                <c:pt idx="31">
                  <c:v>1.933422783865739E-17</c:v>
                </c:pt>
                <c:pt idx="32">
                  <c:v>0.56074182499558101</c:v>
                </c:pt>
                <c:pt idx="33">
                  <c:v>0</c:v>
                </c:pt>
                <c:pt idx="34">
                  <c:v>2.6774841177798964E-16</c:v>
                </c:pt>
                <c:pt idx="35">
                  <c:v>7.3164496811819557E-16</c:v>
                </c:pt>
                <c:pt idx="36">
                  <c:v>-1.9770261880857079E-16</c:v>
                </c:pt>
                <c:pt idx="37">
                  <c:v>-2.6486995122811992E-16</c:v>
                </c:pt>
                <c:pt idx="38">
                  <c:v>-8.7724609972772241E-16</c:v>
                </c:pt>
                <c:pt idx="39">
                  <c:v>9.3086352319554562E-16</c:v>
                </c:pt>
                <c:pt idx="40">
                  <c:v>-2.1010329866733981E-2</c:v>
                </c:pt>
                <c:pt idx="41">
                  <c:v>0</c:v>
                </c:pt>
                <c:pt idx="42">
                  <c:v>8.1522564120189766E-16</c:v>
                </c:pt>
                <c:pt idx="43">
                  <c:v>9.4584695943604071E-16</c:v>
                </c:pt>
                <c:pt idx="44">
                  <c:v>-9.9078820409974484E-16</c:v>
                </c:pt>
                <c:pt idx="45">
                  <c:v>1.0843595391195877E-15</c:v>
                </c:pt>
                <c:pt idx="46">
                  <c:v>0.32176821985613896</c:v>
                </c:pt>
                <c:pt idx="47">
                  <c:v>-0.42595295222625756</c:v>
                </c:pt>
                <c:pt idx="48">
                  <c:v>6.6617023477335631E-16</c:v>
                </c:pt>
                <c:pt idx="49">
                  <c:v>3.7657884279264073E-16</c:v>
                </c:pt>
                <c:pt idx="50">
                  <c:v>4.5633739725969227E-16</c:v>
                </c:pt>
                <c:pt idx="51">
                  <c:v>-6.7271803388289227E-16</c:v>
                </c:pt>
                <c:pt idx="52">
                  <c:v>1.8809945360020391E-16</c:v>
                </c:pt>
                <c:pt idx="53">
                  <c:v>-1.1352955454437839E-16</c:v>
                </c:pt>
                <c:pt idx="54">
                  <c:v>1.1581523858522179E-16</c:v>
                </c:pt>
                <c:pt idx="55">
                  <c:v>-1.8959063892102009E-16</c:v>
                </c:pt>
                <c:pt idx="56">
                  <c:v>1.2629682513204563E-15</c:v>
                </c:pt>
                <c:pt idx="57">
                  <c:v>-5.6690268102989675E-17</c:v>
                </c:pt>
                <c:pt idx="58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5E2-7B43-B0CC-59FF63EC21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50971023"/>
        <c:axId val="1904509711"/>
      </c:lineChart>
      <c:catAx>
        <c:axId val="125097102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04509711"/>
        <c:crosses val="autoZero"/>
        <c:auto val="1"/>
        <c:lblAlgn val="ctr"/>
        <c:lblOffset val="100"/>
        <c:noMultiLvlLbl val="0"/>
      </c:catAx>
      <c:valAx>
        <c:axId val="1904509711"/>
        <c:scaling>
          <c:orientation val="minMax"/>
          <c:max val="1"/>
          <c:min val="-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0971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9F1C65"/>
              </a:solidFill>
              <a:round/>
            </a:ln>
            <a:effectLst/>
          </c:spPr>
          <c:marker>
            <c:symbol val="none"/>
          </c:marker>
          <c:val>
            <c:numRef>
              <c:f>'Corr Techr-Stud'!$D$3:$D$58</c:f>
              <c:numCache>
                <c:formatCode>0.00</c:formatCode>
                <c:ptCount val="56"/>
                <c:pt idx="0">
                  <c:v>5.0692933288230969E-17</c:v>
                </c:pt>
                <c:pt idx="1">
                  <c:v>-2.5596501861130416E-16</c:v>
                </c:pt>
                <c:pt idx="2">
                  <c:v>9.4321860892366267E-17</c:v>
                </c:pt>
                <c:pt idx="3">
                  <c:v>6.456515013550441E-16</c:v>
                </c:pt>
                <c:pt idx="4">
                  <c:v>-4.6821903749715115E-16</c:v>
                </c:pt>
                <c:pt idx="5">
                  <c:v>-4.7376395690670739E-16</c:v>
                </c:pt>
                <c:pt idx="6">
                  <c:v>6.8028327831897657E-17</c:v>
                </c:pt>
                <c:pt idx="7">
                  <c:v>2.3496721068082809E-16</c:v>
                </c:pt>
                <c:pt idx="8">
                  <c:v>-1.5633313625400383E-16</c:v>
                </c:pt>
                <c:pt idx="9">
                  <c:v>-1.8936188359374772E-16</c:v>
                </c:pt>
                <c:pt idx="10">
                  <c:v>-6.9768588524312018E-16</c:v>
                </c:pt>
                <c:pt idx="11">
                  <c:v>-4.2596522197393624E-16</c:v>
                </c:pt>
                <c:pt idx="12">
                  <c:v>-1.5808383795531865E-16</c:v>
                </c:pt>
                <c:pt idx="13">
                  <c:v>8.7177991980254008E-16</c:v>
                </c:pt>
                <c:pt idx="14">
                  <c:v>-2.7048403478770394E-16</c:v>
                </c:pt>
                <c:pt idx="15">
                  <c:v>-3.7378350587332598E-17</c:v>
                </c:pt>
                <c:pt idx="16">
                  <c:v>-6.756893847311317E-16</c:v>
                </c:pt>
                <c:pt idx="17">
                  <c:v>-5.3833936586187728E-16</c:v>
                </c:pt>
                <c:pt idx="18">
                  <c:v>-1.7608445763728886E-15</c:v>
                </c:pt>
                <c:pt idx="19">
                  <c:v>5.4395750771298453E-17</c:v>
                </c:pt>
                <c:pt idx="20">
                  <c:v>-5.8283151646803107E-16</c:v>
                </c:pt>
                <c:pt idx="21">
                  <c:v>-9.4874959467006756E-16</c:v>
                </c:pt>
                <c:pt idx="22">
                  <c:v>0.51553009375667502</c:v>
                </c:pt>
                <c:pt idx="23">
                  <c:v>1.4070718079978965E-15</c:v>
                </c:pt>
                <c:pt idx="24">
                  <c:v>-0.21459406182284424</c:v>
                </c:pt>
                <c:pt idx="25">
                  <c:v>1.3820137799076785E-15</c:v>
                </c:pt>
                <c:pt idx="26">
                  <c:v>-5.5485023936513286E-17</c:v>
                </c:pt>
                <c:pt idx="27">
                  <c:v>6.6726008457013491E-16</c:v>
                </c:pt>
                <c:pt idx="28">
                  <c:v>-1.9047402088074121E-15</c:v>
                </c:pt>
                <c:pt idx="29">
                  <c:v>-4.8962963153825717E-16</c:v>
                </c:pt>
                <c:pt idx="30">
                  <c:v>-1.9132829632004713E-16</c:v>
                </c:pt>
                <c:pt idx="31">
                  <c:v>0.56074182499558134</c:v>
                </c:pt>
                <c:pt idx="32">
                  <c:v>-8.5806618501298441E-16</c:v>
                </c:pt>
                <c:pt idx="33">
                  <c:v>-5.9837713238262844E-16</c:v>
                </c:pt>
                <c:pt idx="34">
                  <c:v>3.6374394721785285E-16</c:v>
                </c:pt>
                <c:pt idx="35">
                  <c:v>1.2114131054446742E-17</c:v>
                </c:pt>
                <c:pt idx="36">
                  <c:v>9.7042870062026704E-16</c:v>
                </c:pt>
                <c:pt idx="37">
                  <c:v>2.0157309276831851E-17</c:v>
                </c:pt>
                <c:pt idx="38">
                  <c:v>-2.2528726850487938E-16</c:v>
                </c:pt>
                <c:pt idx="39">
                  <c:v>-1.8845671179368696E-16</c:v>
                </c:pt>
                <c:pt idx="40">
                  <c:v>1.5019131843515251E-16</c:v>
                </c:pt>
                <c:pt idx="41">
                  <c:v>2.3995736399013586E-16</c:v>
                </c:pt>
                <c:pt idx="42">
                  <c:v>-5.3037033385715484E-16</c:v>
                </c:pt>
                <c:pt idx="43">
                  <c:v>1.1726254685356901E-15</c:v>
                </c:pt>
                <c:pt idx="44">
                  <c:v>8.7207223964121241E-17</c:v>
                </c:pt>
                <c:pt idx="45">
                  <c:v>-1.8074913219924807E-16</c:v>
                </c:pt>
                <c:pt idx="46">
                  <c:v>9.961440804642625E-17</c:v>
                </c:pt>
                <c:pt idx="47">
                  <c:v>3.5831015209410286E-17</c:v>
                </c:pt>
                <c:pt idx="48">
                  <c:v>1.1985123262547543E-15</c:v>
                </c:pt>
                <c:pt idx="49">
                  <c:v>1.5597469632899642E-15</c:v>
                </c:pt>
                <c:pt idx="50">
                  <c:v>5.0366259047221747E-16</c:v>
                </c:pt>
                <c:pt idx="51">
                  <c:v>-1.5295076743639029E-16</c:v>
                </c:pt>
                <c:pt idx="52">
                  <c:v>8.9750972441924624E-16</c:v>
                </c:pt>
                <c:pt idx="53">
                  <c:v>9.2117807432478798E-16</c:v>
                </c:pt>
                <c:pt idx="54">
                  <c:v>-4.5279180193568764E-16</c:v>
                </c:pt>
                <c:pt idx="55">
                  <c:v>-8.4371063075152594E-16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FDC-C248-BA31-117D8F79E9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80700111"/>
        <c:axId val="1579644975"/>
      </c:lineChart>
      <c:catAx>
        <c:axId val="158070011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79644975"/>
        <c:crosses val="autoZero"/>
        <c:auto val="1"/>
        <c:lblAlgn val="ctr"/>
        <c:lblOffset val="100"/>
        <c:noMultiLvlLbl val="0"/>
      </c:catAx>
      <c:valAx>
        <c:axId val="1579644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07001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rgbClr val="9F1C6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Sheet1!$A$2:$A$15</c:f>
              <c:strCache>
                <c:ptCount val="14"/>
                <c:pt idx="0">
                  <c:v>09:00AM-10:00AM</c:v>
                </c:pt>
                <c:pt idx="1">
                  <c:v>09:15AM-10:15AM</c:v>
                </c:pt>
                <c:pt idx="2">
                  <c:v>09:30AM-10:30AM</c:v>
                </c:pt>
                <c:pt idx="3">
                  <c:v>10:00AM-11:00AM</c:v>
                </c:pt>
                <c:pt idx="4">
                  <c:v>10:15AM-11:15AM</c:v>
                </c:pt>
                <c:pt idx="5">
                  <c:v>10:30AM-11:30AM</c:v>
                </c:pt>
                <c:pt idx="6">
                  <c:v>10:45AM-11:45AM</c:v>
                </c:pt>
                <c:pt idx="7">
                  <c:v>11:00AM-12:00PM</c:v>
                </c:pt>
                <c:pt idx="8">
                  <c:v>11:30AM-12:30PM</c:v>
                </c:pt>
                <c:pt idx="9">
                  <c:v>12:00PM-01:00PM</c:v>
                </c:pt>
                <c:pt idx="10">
                  <c:v>12:15PM-01:15PM</c:v>
                </c:pt>
                <c:pt idx="11">
                  <c:v>01:30PM-02:30PM</c:v>
                </c:pt>
                <c:pt idx="12">
                  <c:v>01:45PM-02:45PM</c:v>
                </c:pt>
                <c:pt idx="13">
                  <c:v>02:00PM-03:00PM</c:v>
                </c:pt>
              </c:strCache>
            </c:strRef>
          </c:cat>
          <c:val>
            <c:numRef>
              <c:f>Sheet1!$B$2:$B$15</c:f>
              <c:numCache>
                <c:formatCode>0.00%</c:formatCode>
                <c:ptCount val="14"/>
                <c:pt idx="0">
                  <c:v>0.50039999999999996</c:v>
                </c:pt>
                <c:pt idx="1">
                  <c:v>0.55449999999999999</c:v>
                </c:pt>
                <c:pt idx="2">
                  <c:v>0.65700000000000003</c:v>
                </c:pt>
                <c:pt idx="3">
                  <c:v>0.45179999999999998</c:v>
                </c:pt>
                <c:pt idx="4">
                  <c:v>0.60940000000000005</c:v>
                </c:pt>
                <c:pt idx="5">
                  <c:v>0.5393</c:v>
                </c:pt>
                <c:pt idx="6">
                  <c:v>0.4632</c:v>
                </c:pt>
                <c:pt idx="7">
                  <c:v>0.50290000000000001</c:v>
                </c:pt>
                <c:pt idx="8">
                  <c:v>0.6028</c:v>
                </c:pt>
                <c:pt idx="9">
                  <c:v>0.51590000000000003</c:v>
                </c:pt>
                <c:pt idx="10">
                  <c:v>0.63429999999999997</c:v>
                </c:pt>
                <c:pt idx="11">
                  <c:v>0.51459999999999995</c:v>
                </c:pt>
                <c:pt idx="12">
                  <c:v>0.43409999999999999</c:v>
                </c:pt>
                <c:pt idx="13">
                  <c:v>0.52139999999999997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60A-C04A-9BF8-4075BA7290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84510527"/>
        <c:axId val="2084125583"/>
      </c:lineChart>
      <c:catAx>
        <c:axId val="2084510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  <c:crossAx val="2084125583"/>
        <c:crossesAt val="0"/>
        <c:auto val="1"/>
        <c:lblAlgn val="ctr"/>
        <c:lblOffset val="100"/>
        <c:noMultiLvlLbl val="0"/>
      </c:catAx>
      <c:valAx>
        <c:axId val="2084125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  <c:crossAx val="20845105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rgbClr val="9F1C6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Listening</c:v>
                </c:pt>
                <c:pt idx="1">
                  <c:v>Speaking</c:v>
                </c:pt>
                <c:pt idx="2">
                  <c:v>Reading</c:v>
                </c:pt>
                <c:pt idx="3">
                  <c:v>Writing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55.2</c:v>
                </c:pt>
                <c:pt idx="1">
                  <c:v>39</c:v>
                </c:pt>
                <c:pt idx="2">
                  <c:v>62</c:v>
                </c:pt>
                <c:pt idx="3" formatCode="0.00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FE-4A42-9A74-D7213FA2D8B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Endline</c:v>
                </c:pt>
              </c:strCache>
            </c:strRef>
          </c:tx>
          <c:spPr>
            <a:solidFill>
              <a:srgbClr val="28AA8C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Listening</c:v>
                </c:pt>
                <c:pt idx="1">
                  <c:v>Speaking</c:v>
                </c:pt>
                <c:pt idx="2">
                  <c:v>Reading</c:v>
                </c:pt>
                <c:pt idx="3">
                  <c:v>Writing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67.8</c:v>
                </c:pt>
                <c:pt idx="1">
                  <c:v>46</c:v>
                </c:pt>
                <c:pt idx="2">
                  <c:v>61.7</c:v>
                </c:pt>
                <c:pt idx="3" formatCode="0.00">
                  <c:v>43.84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FE-4A42-9A74-D7213FA2D8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51"/>
        <c:axId val="1270108287"/>
        <c:axId val="1182048607"/>
      </c:barChart>
      <c:catAx>
        <c:axId val="12701082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  <c:crossAx val="1182048607"/>
        <c:crosses val="autoZero"/>
        <c:auto val="1"/>
        <c:lblAlgn val="ctr"/>
        <c:lblOffset val="100"/>
        <c:noMultiLvlLbl val="0"/>
      </c:catAx>
      <c:valAx>
        <c:axId val="1182048607"/>
        <c:scaling>
          <c:orientation val="minMax"/>
          <c:max val="100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0108287"/>
        <c:crosses val="autoZero"/>
        <c:crossBetween val="between"/>
        <c:min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DF1C6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AA8-444F-A7C6-1FF3BA3CD91F}"/>
              </c:ext>
            </c:extLst>
          </c:dPt>
          <c:dPt>
            <c:idx val="1"/>
            <c:bubble3D val="0"/>
            <c:spPr>
              <a:solidFill>
                <a:srgbClr val="64CAD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4AA8-444F-A7C6-1FF3BA3CD91F}"/>
              </c:ext>
            </c:extLst>
          </c:dPt>
          <c:dPt>
            <c:idx val="2"/>
            <c:bubble3D val="0"/>
            <c:spPr>
              <a:solidFill>
                <a:srgbClr val="FCB4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AA8-444F-A7C6-1FF3BA3CD91F}"/>
              </c:ext>
            </c:extLst>
          </c:dPt>
          <c:cat>
            <c:strRef>
              <c:f>Sheet1!$A$2:$A$4</c:f>
              <c:strCache>
                <c:ptCount val="3"/>
                <c:pt idx="0">
                  <c:v>Pre-A1</c:v>
                </c:pt>
                <c:pt idx="1">
                  <c:v>A1</c:v>
                </c:pt>
                <c:pt idx="2">
                  <c:v>A2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3370</c:v>
                </c:pt>
                <c:pt idx="1">
                  <c:v>549</c:v>
                </c:pt>
                <c:pt idx="2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A8-444F-A7C6-1FF3BA3CD9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586553945430497E-2"/>
          <c:y val="2.0505645606019918E-2"/>
          <c:w val="0.94847097623365872"/>
          <c:h val="0.952129207154213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F1C6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AB7-5F4C-9B49-B9116F4428DC}"/>
              </c:ext>
            </c:extLst>
          </c:dPt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46.79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B7-5F4C-9B49-B9116F4428D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Endline</c:v>
                </c:pt>
              </c:strCache>
            </c:strRef>
          </c:tx>
          <c:spPr>
            <a:solidFill>
              <a:srgbClr val="28AA8C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56.55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B7-5F4C-9B49-B9116F4428D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AB7-5F4C-9B49-B9116F4428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7"/>
        <c:overlap val="-65"/>
        <c:axId val="954177887"/>
        <c:axId val="953977039"/>
      </c:barChart>
      <c:catAx>
        <c:axId val="954177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3977039"/>
        <c:crosses val="autoZero"/>
        <c:auto val="1"/>
        <c:lblAlgn val="ctr"/>
        <c:lblOffset val="100"/>
        <c:noMultiLvlLbl val="0"/>
      </c:catAx>
      <c:valAx>
        <c:axId val="9539770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41778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rgbClr val="9F1C6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Listening</c:v>
                </c:pt>
                <c:pt idx="1">
                  <c:v>Speaking</c:v>
                </c:pt>
                <c:pt idx="2">
                  <c:v>Reading</c:v>
                </c:pt>
                <c:pt idx="3">
                  <c:v>Writing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55.2</c:v>
                </c:pt>
                <c:pt idx="1">
                  <c:v>39</c:v>
                </c:pt>
                <c:pt idx="2">
                  <c:v>62</c:v>
                </c:pt>
                <c:pt idx="3" formatCode="0.00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08-1546-8126-02A25281CDA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Endline</c:v>
                </c:pt>
              </c:strCache>
            </c:strRef>
          </c:tx>
          <c:spPr>
            <a:solidFill>
              <a:srgbClr val="28AA8C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Listening</c:v>
                </c:pt>
                <c:pt idx="1">
                  <c:v>Speaking</c:v>
                </c:pt>
                <c:pt idx="2">
                  <c:v>Reading</c:v>
                </c:pt>
                <c:pt idx="3">
                  <c:v>Writing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67.8</c:v>
                </c:pt>
                <c:pt idx="1">
                  <c:v>46</c:v>
                </c:pt>
                <c:pt idx="2">
                  <c:v>61.7</c:v>
                </c:pt>
                <c:pt idx="3" formatCode="0.00">
                  <c:v>43.84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08-1546-8126-02A25281CD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51"/>
        <c:axId val="1270108287"/>
        <c:axId val="1182048607"/>
      </c:barChart>
      <c:catAx>
        <c:axId val="12701082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  <c:crossAx val="1182048607"/>
        <c:crosses val="autoZero"/>
        <c:auto val="1"/>
        <c:lblAlgn val="ctr"/>
        <c:lblOffset val="100"/>
        <c:noMultiLvlLbl val="0"/>
      </c:catAx>
      <c:valAx>
        <c:axId val="1182048607"/>
        <c:scaling>
          <c:orientation val="minMax"/>
          <c:max val="100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0108287"/>
        <c:crosses val="autoZero"/>
        <c:crossBetween val="between"/>
        <c:min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64CAD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ABCE5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441-BA4D-A559-817E27C6FA3B}"/>
              </c:ext>
            </c:extLst>
          </c:dPt>
          <c:dPt>
            <c:idx val="1"/>
            <c:invertIfNegative val="0"/>
            <c:bubble3D val="0"/>
            <c:spPr>
              <a:solidFill>
                <a:srgbClr val="9F1C6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441-BA4D-A559-817E27C6FA3B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48.19</c:v>
                </c:pt>
                <c:pt idx="1">
                  <c:v>60.8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41-BA4D-A559-817E27C6FA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overlap val="56"/>
        <c:axId val="452529088"/>
        <c:axId val="452424800"/>
      </c:barChart>
      <c:catAx>
        <c:axId val="452529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2424800"/>
        <c:crosses val="autoZero"/>
        <c:auto val="1"/>
        <c:lblAlgn val="ctr"/>
        <c:lblOffset val="100"/>
        <c:noMultiLvlLbl val="0"/>
      </c:catAx>
      <c:valAx>
        <c:axId val="452424800"/>
        <c:scaling>
          <c:orientation val="minMax"/>
          <c:max val="100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2529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443323086341125"/>
          <c:y val="0.13005731375009147"/>
          <c:w val="0.82903201307656593"/>
          <c:h val="0.819433446800449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F3D4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F0B-8045-B414-A88BCC95C424}"/>
              </c:ext>
            </c:extLst>
          </c:dPt>
          <c:dPt>
            <c:idx val="1"/>
            <c:invertIfNegative val="0"/>
            <c:bubble3D val="0"/>
            <c:spPr>
              <a:solidFill>
                <a:srgbClr val="FDD74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3F0B-8045-B414-A88BCC95C424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60.8</c:v>
                </c:pt>
                <c:pt idx="1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0B-8045-B414-A88BCC95C4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1"/>
        <c:overlap val="6"/>
        <c:axId val="986471887"/>
        <c:axId val="986553775"/>
      </c:barChart>
      <c:catAx>
        <c:axId val="986471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6553775"/>
        <c:crosses val="autoZero"/>
        <c:auto val="1"/>
        <c:lblAlgn val="ctr"/>
        <c:lblOffset val="100"/>
        <c:noMultiLvlLbl val="0"/>
      </c:catAx>
      <c:valAx>
        <c:axId val="986553775"/>
        <c:scaling>
          <c:orientation val="minMax"/>
          <c:max val="100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64718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40665812695464"/>
          <c:y val="0.12532893789985744"/>
          <c:w val="0.83403441073892526"/>
          <c:h val="0.822182106773799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28AA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CA1-9C40-A67A-179E404B435E}"/>
              </c:ext>
            </c:extLst>
          </c:dPt>
          <c:dPt>
            <c:idx val="1"/>
            <c:invertIfNegative val="0"/>
            <c:bubble3D val="0"/>
            <c:spPr>
              <a:solidFill>
                <a:srgbClr val="64CAD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CA1-9C40-A67A-179E404B435E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69</c:v>
                </c:pt>
                <c:pt idx="1">
                  <c:v>83.59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A1-9C40-A67A-179E404B43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3"/>
        <c:overlap val="-27"/>
        <c:axId val="1014844367"/>
        <c:axId val="1097205711"/>
      </c:barChart>
      <c:catAx>
        <c:axId val="10148443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7205711"/>
        <c:crosses val="autoZero"/>
        <c:auto val="1"/>
        <c:lblAlgn val="ctr"/>
        <c:lblOffset val="100"/>
        <c:noMultiLvlLbl val="0"/>
      </c:catAx>
      <c:valAx>
        <c:axId val="1097205711"/>
        <c:scaling>
          <c:orientation val="minMax"/>
          <c:max val="100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48443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EA0148-03D6-EC47-88C0-8001C96C3E69}" type="doc">
      <dgm:prSet loTypeId="urn:microsoft.com/office/officeart/2005/8/layout/radial6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45617CB-53EC-784E-AC5E-121BDBACFE1D}">
      <dgm:prSet phldrT="[Text]" phldr="1"/>
      <dgm:spPr>
        <a:solidFill>
          <a:srgbClr val="64CAD1"/>
        </a:solidFill>
      </dgm:spPr>
      <dgm:t>
        <a:bodyPr/>
        <a:lstStyle/>
        <a:p>
          <a:endParaRPr lang="en-GB" dirty="0"/>
        </a:p>
      </dgm:t>
    </dgm:pt>
    <dgm:pt modelId="{829E78FD-B2AA-A848-BEFB-8511CEF8C63D}" type="parTrans" cxnId="{2BA3F5CF-1877-1C4F-BF37-CD7A63A2A030}">
      <dgm:prSet/>
      <dgm:spPr/>
      <dgm:t>
        <a:bodyPr/>
        <a:lstStyle/>
        <a:p>
          <a:endParaRPr lang="en-GB"/>
        </a:p>
      </dgm:t>
    </dgm:pt>
    <dgm:pt modelId="{CD895C89-FC9E-9846-99D1-2F98831C98B2}" type="sibTrans" cxnId="{2BA3F5CF-1877-1C4F-BF37-CD7A63A2A030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endParaRPr lang="en-GB"/>
        </a:p>
      </dgm:t>
    </dgm:pt>
    <dgm:pt modelId="{C52B8711-263C-454A-B62A-6F77EBAE9ACF}">
      <dgm:prSet phldrT="[Text]" phldr="1"/>
      <dgm:spPr>
        <a:solidFill>
          <a:srgbClr val="E07F2E"/>
        </a:solidFill>
      </dgm:spPr>
      <dgm:t>
        <a:bodyPr/>
        <a:lstStyle/>
        <a:p>
          <a:endParaRPr lang="en-GB" dirty="0"/>
        </a:p>
      </dgm:t>
    </dgm:pt>
    <dgm:pt modelId="{D3B8635A-FD5B-FB45-AE52-00D0C947B7D3}" type="parTrans" cxnId="{AAE88830-FD1E-1E4F-8305-EEBBE64EC6B4}">
      <dgm:prSet/>
      <dgm:spPr/>
      <dgm:t>
        <a:bodyPr/>
        <a:lstStyle/>
        <a:p>
          <a:endParaRPr lang="en-GB"/>
        </a:p>
      </dgm:t>
    </dgm:pt>
    <dgm:pt modelId="{17A57603-DFF6-BB40-9F73-6B35D8425DE3}" type="sibTrans" cxnId="{AAE88830-FD1E-1E4F-8305-EEBBE64EC6B4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endParaRPr lang="en-GB"/>
        </a:p>
      </dgm:t>
    </dgm:pt>
    <dgm:pt modelId="{2C078574-B84A-B644-925F-BE75F07D1A9F}">
      <dgm:prSet phldrT="[Text]" phldr="1"/>
      <dgm:spPr>
        <a:solidFill>
          <a:srgbClr val="ABCE53"/>
        </a:solidFill>
      </dgm:spPr>
      <dgm:t>
        <a:bodyPr/>
        <a:lstStyle/>
        <a:p>
          <a:endParaRPr lang="en-GB" dirty="0"/>
        </a:p>
      </dgm:t>
    </dgm:pt>
    <dgm:pt modelId="{662173BC-2CD7-4F41-99FB-E499B7805A6B}" type="parTrans" cxnId="{8CD559DB-22DF-2644-8930-A14F49E0D5E9}">
      <dgm:prSet/>
      <dgm:spPr/>
      <dgm:t>
        <a:bodyPr/>
        <a:lstStyle/>
        <a:p>
          <a:endParaRPr lang="en-GB"/>
        </a:p>
      </dgm:t>
    </dgm:pt>
    <dgm:pt modelId="{A15D7A6C-15EA-0948-A70B-818B33F5610C}" type="sibTrans" cxnId="{8CD559DB-22DF-2644-8930-A14F49E0D5E9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endParaRPr lang="en-GB"/>
        </a:p>
      </dgm:t>
    </dgm:pt>
    <dgm:pt modelId="{093B6599-04C4-3F4E-9510-67D0F836EC49}">
      <dgm:prSet phldrT="[Text]" phldr="1"/>
      <dgm:spPr>
        <a:solidFill>
          <a:srgbClr val="EF3D40"/>
        </a:solidFill>
      </dgm:spPr>
      <dgm:t>
        <a:bodyPr/>
        <a:lstStyle/>
        <a:p>
          <a:endParaRPr lang="en-GB" dirty="0"/>
        </a:p>
      </dgm:t>
    </dgm:pt>
    <dgm:pt modelId="{03ED6868-EDCF-9442-9618-06CFFF7EB062}" type="parTrans" cxnId="{61D8F5C6-B7A9-3449-8158-1134629A05EB}">
      <dgm:prSet/>
      <dgm:spPr/>
      <dgm:t>
        <a:bodyPr/>
        <a:lstStyle/>
        <a:p>
          <a:endParaRPr lang="en-GB"/>
        </a:p>
      </dgm:t>
    </dgm:pt>
    <dgm:pt modelId="{BA884EAF-A2F5-3B4B-B483-6F2516ED8F27}" type="sibTrans" cxnId="{61D8F5C6-B7A9-3449-8158-1134629A05EB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endParaRPr lang="en-GB"/>
        </a:p>
      </dgm:t>
    </dgm:pt>
    <dgm:pt modelId="{A6283D90-3696-254F-96F2-1825A0F41D71}">
      <dgm:prSet phldrT="[Text]"/>
      <dgm:spPr>
        <a:solidFill>
          <a:srgbClr val="DF1C6A"/>
        </a:solidFill>
      </dgm:spPr>
      <dgm:t>
        <a:bodyPr/>
        <a:lstStyle/>
        <a:p>
          <a:endParaRPr lang="en-GB" dirty="0"/>
        </a:p>
      </dgm:t>
    </dgm:pt>
    <dgm:pt modelId="{DA3C9A73-CDB5-2B4B-A66A-3EBDD10F1068}" type="parTrans" cxnId="{346E9875-0CA5-DE44-BE8D-B8C948231264}">
      <dgm:prSet/>
      <dgm:spPr/>
      <dgm:t>
        <a:bodyPr/>
        <a:lstStyle/>
        <a:p>
          <a:endParaRPr lang="en-GB"/>
        </a:p>
      </dgm:t>
    </dgm:pt>
    <dgm:pt modelId="{526BDAAA-C88E-CB45-8695-8E95106C91FC}" type="sibTrans" cxnId="{346E9875-0CA5-DE44-BE8D-B8C948231264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endParaRPr lang="en-GB"/>
        </a:p>
      </dgm:t>
    </dgm:pt>
    <dgm:pt modelId="{5C1CA4AE-EF1D-5F42-AD1F-ADF3DD243620}">
      <dgm:prSet phldrT="[Text]"/>
      <dgm:spPr>
        <a:solidFill>
          <a:srgbClr val="28AA8C"/>
        </a:solidFill>
      </dgm:spPr>
      <dgm:t>
        <a:bodyPr/>
        <a:lstStyle/>
        <a:p>
          <a:endParaRPr lang="en-GB" dirty="0"/>
        </a:p>
      </dgm:t>
    </dgm:pt>
    <dgm:pt modelId="{FC18AF90-760F-A24E-A854-019962714F6A}" type="parTrans" cxnId="{CC00370C-7849-7241-B147-D471F0A7B77F}">
      <dgm:prSet/>
      <dgm:spPr/>
      <dgm:t>
        <a:bodyPr/>
        <a:lstStyle/>
        <a:p>
          <a:endParaRPr lang="en-GB"/>
        </a:p>
      </dgm:t>
    </dgm:pt>
    <dgm:pt modelId="{EE197BBC-F636-094E-B246-D6CAA0B71EA4}" type="sibTrans" cxnId="{CC00370C-7849-7241-B147-D471F0A7B77F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endParaRPr lang="en-GB"/>
        </a:p>
      </dgm:t>
    </dgm:pt>
    <dgm:pt modelId="{9D203956-E9BB-F743-888E-740C408C9037}">
      <dgm:prSet phldrT="[Text]"/>
      <dgm:spPr>
        <a:solidFill>
          <a:srgbClr val="FDD745"/>
        </a:solidFill>
      </dgm:spPr>
      <dgm:t>
        <a:bodyPr/>
        <a:lstStyle/>
        <a:p>
          <a:endParaRPr lang="en-GB" dirty="0"/>
        </a:p>
      </dgm:t>
    </dgm:pt>
    <dgm:pt modelId="{4441F3D9-CB08-3B41-BCDC-8A21A56B1455}" type="parTrans" cxnId="{415F30C7-8F6E-DA4E-ADD5-1413644419F9}">
      <dgm:prSet/>
      <dgm:spPr/>
      <dgm:t>
        <a:bodyPr/>
        <a:lstStyle/>
        <a:p>
          <a:endParaRPr lang="en-GB"/>
        </a:p>
      </dgm:t>
    </dgm:pt>
    <dgm:pt modelId="{A43B55D2-B8B5-FA40-80F5-A895B2DA5819}" type="sibTrans" cxnId="{415F30C7-8F6E-DA4E-ADD5-1413644419F9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endParaRPr lang="en-GB"/>
        </a:p>
      </dgm:t>
    </dgm:pt>
    <dgm:pt modelId="{9A6255B1-080B-1B4E-958F-D1566D400E30}">
      <dgm:prSet phldrT="[Text]" custT="1"/>
      <dgm:spPr>
        <a:solidFill>
          <a:schemeClr val="bg1"/>
        </a:solidFill>
      </dgm:spPr>
      <dgm:t>
        <a:bodyPr/>
        <a:lstStyle/>
        <a:p>
          <a:endParaRPr lang="en-GB" sz="1600" b="0" dirty="0">
            <a:solidFill>
              <a:schemeClr val="tx1"/>
            </a:solidFill>
            <a:latin typeface="Helvetica" pitchFamily="2" charset="0"/>
          </a:endParaRPr>
        </a:p>
      </dgm:t>
    </dgm:pt>
    <dgm:pt modelId="{02FB0AB1-E908-D741-A099-F39D60F083B5}" type="sibTrans" cxnId="{498AC121-BD45-4448-B6DA-F8D481B2D064}">
      <dgm:prSet/>
      <dgm:spPr/>
      <dgm:t>
        <a:bodyPr/>
        <a:lstStyle/>
        <a:p>
          <a:endParaRPr lang="en-GB"/>
        </a:p>
      </dgm:t>
    </dgm:pt>
    <dgm:pt modelId="{2E2FDDCC-BF65-D146-99C9-8B0810D0627F}" type="parTrans" cxnId="{498AC121-BD45-4448-B6DA-F8D481B2D064}">
      <dgm:prSet/>
      <dgm:spPr/>
      <dgm:t>
        <a:bodyPr/>
        <a:lstStyle/>
        <a:p>
          <a:endParaRPr lang="en-GB"/>
        </a:p>
      </dgm:t>
    </dgm:pt>
    <dgm:pt modelId="{9EBDD225-D5BF-C741-9120-CC7091A5C9CD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GB" dirty="0"/>
        </a:p>
      </dgm:t>
    </dgm:pt>
    <dgm:pt modelId="{5C2C7632-2C77-C349-8745-1DF292B5D50E}" type="parTrans" cxnId="{C647F218-FC4D-EC42-8337-BDFE51759B6E}">
      <dgm:prSet/>
      <dgm:spPr/>
      <dgm:t>
        <a:bodyPr/>
        <a:lstStyle/>
        <a:p>
          <a:endParaRPr lang="en-GB"/>
        </a:p>
      </dgm:t>
    </dgm:pt>
    <dgm:pt modelId="{EEC8586E-6E83-3B4C-8C7C-A7F771844FFB}" type="sibTrans" cxnId="{C647F218-FC4D-EC42-8337-BDFE51759B6E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endParaRPr lang="en-GB"/>
        </a:p>
      </dgm:t>
    </dgm:pt>
    <dgm:pt modelId="{56F4125B-89C8-7C48-990A-32E4159A7ED7}">
      <dgm:prSet/>
      <dgm:spPr/>
    </dgm:pt>
    <dgm:pt modelId="{6EF75C42-EF22-604D-A929-1F569ED0C96E}" type="parTrans" cxnId="{C0E4C3DA-E5A5-BD43-A012-A1196D4AB281}">
      <dgm:prSet/>
      <dgm:spPr/>
      <dgm:t>
        <a:bodyPr/>
        <a:lstStyle/>
        <a:p>
          <a:endParaRPr lang="en-GB"/>
        </a:p>
      </dgm:t>
    </dgm:pt>
    <dgm:pt modelId="{EA593645-E382-FA47-928C-88C999E65F48}" type="sibTrans" cxnId="{C0E4C3DA-E5A5-BD43-A012-A1196D4AB281}">
      <dgm:prSet/>
      <dgm:spPr/>
      <dgm:t>
        <a:bodyPr/>
        <a:lstStyle/>
        <a:p>
          <a:endParaRPr lang="en-GB"/>
        </a:p>
      </dgm:t>
    </dgm:pt>
    <dgm:pt modelId="{41FBBB44-C2FA-1E47-AEF8-F69381735482}" type="pres">
      <dgm:prSet presAssocID="{3FEA0148-03D6-EC47-88C0-8001C96C3E6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C9540B9-CEA9-EB4F-9A4A-E88564896DCD}" type="pres">
      <dgm:prSet presAssocID="{9A6255B1-080B-1B4E-958F-D1566D400E30}" presName="centerShape" presStyleLbl="node0" presStyleIdx="0" presStyleCnt="1" custScaleX="115731" custScaleY="121101" custLinFactNeighborY="-873"/>
      <dgm:spPr/>
    </dgm:pt>
    <dgm:pt modelId="{BD3B95A2-F9A0-3C4E-B277-2C60EB5EC06C}" type="pres">
      <dgm:prSet presAssocID="{445617CB-53EC-784E-AC5E-121BDBACFE1D}" presName="node" presStyleLbl="node1" presStyleIdx="0" presStyleCnt="8" custRadScaleRad="97707">
        <dgm:presLayoutVars>
          <dgm:bulletEnabled val="1"/>
        </dgm:presLayoutVars>
      </dgm:prSet>
      <dgm:spPr/>
    </dgm:pt>
    <dgm:pt modelId="{1AAC206F-4DFE-DA4E-BD5C-929B590AF861}" type="pres">
      <dgm:prSet presAssocID="{445617CB-53EC-784E-AC5E-121BDBACFE1D}" presName="dummy" presStyleCnt="0"/>
      <dgm:spPr/>
    </dgm:pt>
    <dgm:pt modelId="{DCB8425E-5400-2246-90F6-F997169C964A}" type="pres">
      <dgm:prSet presAssocID="{CD895C89-FC9E-9846-99D1-2F98831C98B2}" presName="sibTrans" presStyleLbl="sibTrans2D1" presStyleIdx="0" presStyleCnt="8"/>
      <dgm:spPr/>
    </dgm:pt>
    <dgm:pt modelId="{300A290F-AD85-BB44-8D11-026C7B82DD77}" type="pres">
      <dgm:prSet presAssocID="{C52B8711-263C-454A-B62A-6F77EBAE9ACF}" presName="node" presStyleLbl="node1" presStyleIdx="1" presStyleCnt="8" custRadScaleRad="101240" custRadScaleInc="-4652">
        <dgm:presLayoutVars>
          <dgm:bulletEnabled val="1"/>
        </dgm:presLayoutVars>
      </dgm:prSet>
      <dgm:spPr/>
    </dgm:pt>
    <dgm:pt modelId="{A67D31D0-6519-0746-8E3F-BADBDFAE9E7A}" type="pres">
      <dgm:prSet presAssocID="{C52B8711-263C-454A-B62A-6F77EBAE9ACF}" presName="dummy" presStyleCnt="0"/>
      <dgm:spPr/>
    </dgm:pt>
    <dgm:pt modelId="{0C00A2EF-58BB-3844-A650-887961FCABFC}" type="pres">
      <dgm:prSet presAssocID="{17A57603-DFF6-BB40-9F73-6B35D8425DE3}" presName="sibTrans" presStyleLbl="sibTrans2D1" presStyleIdx="1" presStyleCnt="8"/>
      <dgm:spPr/>
    </dgm:pt>
    <dgm:pt modelId="{AB8AC11C-8131-DC48-A98E-BCBFF3E98486}" type="pres">
      <dgm:prSet presAssocID="{2C078574-B84A-B644-925F-BE75F07D1A9F}" presName="node" presStyleLbl="node1" presStyleIdx="2" presStyleCnt="8" custRadScaleRad="100015" custRadScaleInc="-6659">
        <dgm:presLayoutVars>
          <dgm:bulletEnabled val="1"/>
        </dgm:presLayoutVars>
      </dgm:prSet>
      <dgm:spPr/>
    </dgm:pt>
    <dgm:pt modelId="{2E27C120-BB87-794B-B001-C4BADC5D7EAA}" type="pres">
      <dgm:prSet presAssocID="{2C078574-B84A-B644-925F-BE75F07D1A9F}" presName="dummy" presStyleCnt="0"/>
      <dgm:spPr/>
    </dgm:pt>
    <dgm:pt modelId="{F69CF5D5-1698-6944-94BF-0728F060A75D}" type="pres">
      <dgm:prSet presAssocID="{A15D7A6C-15EA-0948-A70B-818B33F5610C}" presName="sibTrans" presStyleLbl="sibTrans2D1" presStyleIdx="2" presStyleCnt="8"/>
      <dgm:spPr/>
    </dgm:pt>
    <dgm:pt modelId="{1D5D4131-04F8-D245-BABF-3A892B1CDE6D}" type="pres">
      <dgm:prSet presAssocID="{093B6599-04C4-3F4E-9510-67D0F836EC49}" presName="node" presStyleLbl="node1" presStyleIdx="3" presStyleCnt="8" custRadScaleRad="98775" custRadScaleInc="-4767">
        <dgm:presLayoutVars>
          <dgm:bulletEnabled val="1"/>
        </dgm:presLayoutVars>
      </dgm:prSet>
      <dgm:spPr/>
    </dgm:pt>
    <dgm:pt modelId="{42A25FA0-94D1-8940-B106-8DA459CA8E55}" type="pres">
      <dgm:prSet presAssocID="{093B6599-04C4-3F4E-9510-67D0F836EC49}" presName="dummy" presStyleCnt="0"/>
      <dgm:spPr/>
    </dgm:pt>
    <dgm:pt modelId="{9FA4BC77-922A-C24C-B975-9E6B63A193AE}" type="pres">
      <dgm:prSet presAssocID="{BA884EAF-A2F5-3B4B-B483-6F2516ED8F27}" presName="sibTrans" presStyleLbl="sibTrans2D1" presStyleIdx="3" presStyleCnt="8"/>
      <dgm:spPr/>
    </dgm:pt>
    <dgm:pt modelId="{D7010ABC-0E8F-D048-BEAB-77986E5B951C}" type="pres">
      <dgm:prSet presAssocID="{9EBDD225-D5BF-C741-9120-CC7091A5C9CD}" presName="node" presStyleLbl="node1" presStyleIdx="4" presStyleCnt="8" custRadScaleRad="98257">
        <dgm:presLayoutVars>
          <dgm:bulletEnabled val="1"/>
        </dgm:presLayoutVars>
      </dgm:prSet>
      <dgm:spPr/>
    </dgm:pt>
    <dgm:pt modelId="{CE2AEC9B-56E1-1343-9A8F-A1482A00C217}" type="pres">
      <dgm:prSet presAssocID="{9EBDD225-D5BF-C741-9120-CC7091A5C9CD}" presName="dummy" presStyleCnt="0"/>
      <dgm:spPr/>
    </dgm:pt>
    <dgm:pt modelId="{641C0DAD-3E1E-854D-806B-B69AC0921760}" type="pres">
      <dgm:prSet presAssocID="{EEC8586E-6E83-3B4C-8C7C-A7F771844FFB}" presName="sibTrans" presStyleLbl="sibTrans2D1" presStyleIdx="4" presStyleCnt="8"/>
      <dgm:spPr/>
    </dgm:pt>
    <dgm:pt modelId="{65F69127-F89E-6449-83A1-D636C7760D67}" type="pres">
      <dgm:prSet presAssocID="{5C1CA4AE-EF1D-5F42-AD1F-ADF3DD243620}" presName="node" presStyleLbl="node1" presStyleIdx="5" presStyleCnt="8" custRadScaleRad="98775" custRadScaleInc="4767">
        <dgm:presLayoutVars>
          <dgm:bulletEnabled val="1"/>
        </dgm:presLayoutVars>
      </dgm:prSet>
      <dgm:spPr/>
    </dgm:pt>
    <dgm:pt modelId="{FEDA7765-2687-1846-A017-9299F81AF746}" type="pres">
      <dgm:prSet presAssocID="{5C1CA4AE-EF1D-5F42-AD1F-ADF3DD243620}" presName="dummy" presStyleCnt="0"/>
      <dgm:spPr/>
    </dgm:pt>
    <dgm:pt modelId="{D7F9E6E2-E6EE-C648-877D-56B961124D60}" type="pres">
      <dgm:prSet presAssocID="{EE197BBC-F636-094E-B246-D6CAA0B71EA4}" presName="sibTrans" presStyleLbl="sibTrans2D1" presStyleIdx="5" presStyleCnt="8"/>
      <dgm:spPr/>
    </dgm:pt>
    <dgm:pt modelId="{771FF199-5DF7-A242-A00B-BC00EE546047}" type="pres">
      <dgm:prSet presAssocID="{9D203956-E9BB-F743-888E-740C408C9037}" presName="node" presStyleLbl="node1" presStyleIdx="6" presStyleCnt="8" custRadScaleRad="100015" custRadScaleInc="6659">
        <dgm:presLayoutVars>
          <dgm:bulletEnabled val="1"/>
        </dgm:presLayoutVars>
      </dgm:prSet>
      <dgm:spPr/>
    </dgm:pt>
    <dgm:pt modelId="{AEE6F0EA-DD75-7744-8CCA-146D18EF6928}" type="pres">
      <dgm:prSet presAssocID="{9D203956-E9BB-F743-888E-740C408C9037}" presName="dummy" presStyleCnt="0"/>
      <dgm:spPr/>
    </dgm:pt>
    <dgm:pt modelId="{BD0C6BAB-A0F3-AB42-A653-FC615A68E7B8}" type="pres">
      <dgm:prSet presAssocID="{A43B55D2-B8B5-FA40-80F5-A895B2DA5819}" presName="sibTrans" presStyleLbl="sibTrans2D1" presStyleIdx="6" presStyleCnt="8"/>
      <dgm:spPr/>
    </dgm:pt>
    <dgm:pt modelId="{F7D38CAB-EBDC-F847-B14D-FFA5595E14BD}" type="pres">
      <dgm:prSet presAssocID="{A6283D90-3696-254F-96F2-1825A0F41D71}" presName="node" presStyleLbl="node1" presStyleIdx="7" presStyleCnt="8" custRadScaleRad="101240" custRadScaleInc="4652">
        <dgm:presLayoutVars>
          <dgm:bulletEnabled val="1"/>
        </dgm:presLayoutVars>
      </dgm:prSet>
      <dgm:spPr/>
    </dgm:pt>
    <dgm:pt modelId="{DC44A34C-53D0-3A4E-9376-2E819BA717AE}" type="pres">
      <dgm:prSet presAssocID="{A6283D90-3696-254F-96F2-1825A0F41D71}" presName="dummy" presStyleCnt="0"/>
      <dgm:spPr/>
    </dgm:pt>
    <dgm:pt modelId="{6682E13D-3857-224F-9DD3-4CF7B43F0D0E}" type="pres">
      <dgm:prSet presAssocID="{526BDAAA-C88E-CB45-8695-8E95106C91FC}" presName="sibTrans" presStyleLbl="sibTrans2D1" presStyleIdx="7" presStyleCnt="8"/>
      <dgm:spPr/>
    </dgm:pt>
  </dgm:ptLst>
  <dgm:cxnLst>
    <dgm:cxn modelId="{CC00370C-7849-7241-B147-D471F0A7B77F}" srcId="{9A6255B1-080B-1B4E-958F-D1566D400E30}" destId="{5C1CA4AE-EF1D-5F42-AD1F-ADF3DD243620}" srcOrd="5" destOrd="0" parTransId="{FC18AF90-760F-A24E-A854-019962714F6A}" sibTransId="{EE197BBC-F636-094E-B246-D6CAA0B71EA4}"/>
    <dgm:cxn modelId="{3E469C18-704B-2247-A6AE-503C1154D657}" type="presOf" srcId="{093B6599-04C4-3F4E-9510-67D0F836EC49}" destId="{1D5D4131-04F8-D245-BABF-3A892B1CDE6D}" srcOrd="0" destOrd="0" presId="urn:microsoft.com/office/officeart/2005/8/layout/radial6"/>
    <dgm:cxn modelId="{C647F218-FC4D-EC42-8337-BDFE51759B6E}" srcId="{9A6255B1-080B-1B4E-958F-D1566D400E30}" destId="{9EBDD225-D5BF-C741-9120-CC7091A5C9CD}" srcOrd="4" destOrd="0" parTransId="{5C2C7632-2C77-C349-8745-1DF292B5D50E}" sibTransId="{EEC8586E-6E83-3B4C-8C7C-A7F771844FFB}"/>
    <dgm:cxn modelId="{F3687D1F-DF46-744D-839A-DA3D4CA4CD40}" type="presOf" srcId="{2C078574-B84A-B644-925F-BE75F07D1A9F}" destId="{AB8AC11C-8131-DC48-A98E-BCBFF3E98486}" srcOrd="0" destOrd="0" presId="urn:microsoft.com/office/officeart/2005/8/layout/radial6"/>
    <dgm:cxn modelId="{498AC121-BD45-4448-B6DA-F8D481B2D064}" srcId="{3FEA0148-03D6-EC47-88C0-8001C96C3E69}" destId="{9A6255B1-080B-1B4E-958F-D1566D400E30}" srcOrd="0" destOrd="0" parTransId="{2E2FDDCC-BF65-D146-99C9-8B0810D0627F}" sibTransId="{02FB0AB1-E908-D741-A099-F39D60F083B5}"/>
    <dgm:cxn modelId="{AAE88830-FD1E-1E4F-8305-EEBBE64EC6B4}" srcId="{9A6255B1-080B-1B4E-958F-D1566D400E30}" destId="{C52B8711-263C-454A-B62A-6F77EBAE9ACF}" srcOrd="1" destOrd="0" parTransId="{D3B8635A-FD5B-FB45-AE52-00D0C947B7D3}" sibTransId="{17A57603-DFF6-BB40-9F73-6B35D8425DE3}"/>
    <dgm:cxn modelId="{C7AB0B3B-BFC1-0B4C-AF2F-825A8F1854F2}" type="presOf" srcId="{9A6255B1-080B-1B4E-958F-D1566D400E30}" destId="{9C9540B9-CEA9-EB4F-9A4A-E88564896DCD}" srcOrd="0" destOrd="0" presId="urn:microsoft.com/office/officeart/2005/8/layout/radial6"/>
    <dgm:cxn modelId="{BCD1E53C-53CA-3740-9584-0E5620BC0D3D}" type="presOf" srcId="{EE197BBC-F636-094E-B246-D6CAA0B71EA4}" destId="{D7F9E6E2-E6EE-C648-877D-56B961124D60}" srcOrd="0" destOrd="0" presId="urn:microsoft.com/office/officeart/2005/8/layout/radial6"/>
    <dgm:cxn modelId="{AD75DB45-0B6D-FC49-8EC4-D70A2AF49581}" type="presOf" srcId="{A43B55D2-B8B5-FA40-80F5-A895B2DA5819}" destId="{BD0C6BAB-A0F3-AB42-A653-FC615A68E7B8}" srcOrd="0" destOrd="0" presId="urn:microsoft.com/office/officeart/2005/8/layout/radial6"/>
    <dgm:cxn modelId="{2DE0E249-82D6-0C42-B3DF-6CA36B32B7E1}" type="presOf" srcId="{C52B8711-263C-454A-B62A-6F77EBAE9ACF}" destId="{300A290F-AD85-BB44-8D11-026C7B82DD77}" srcOrd="0" destOrd="0" presId="urn:microsoft.com/office/officeart/2005/8/layout/radial6"/>
    <dgm:cxn modelId="{59E2935F-0BDC-024C-A0A1-F12BA21D0F2F}" type="presOf" srcId="{A15D7A6C-15EA-0948-A70B-818B33F5610C}" destId="{F69CF5D5-1698-6944-94BF-0728F060A75D}" srcOrd="0" destOrd="0" presId="urn:microsoft.com/office/officeart/2005/8/layout/radial6"/>
    <dgm:cxn modelId="{09AB5E65-7C15-4841-9225-C70682D2B917}" type="presOf" srcId="{445617CB-53EC-784E-AC5E-121BDBACFE1D}" destId="{BD3B95A2-F9A0-3C4E-B277-2C60EB5EC06C}" srcOrd="0" destOrd="0" presId="urn:microsoft.com/office/officeart/2005/8/layout/radial6"/>
    <dgm:cxn modelId="{C3438367-7E30-2146-ADB2-40DE1B7C09E9}" type="presOf" srcId="{526BDAAA-C88E-CB45-8695-8E95106C91FC}" destId="{6682E13D-3857-224F-9DD3-4CF7B43F0D0E}" srcOrd="0" destOrd="0" presId="urn:microsoft.com/office/officeart/2005/8/layout/radial6"/>
    <dgm:cxn modelId="{7580D86C-9B95-134F-B048-D3EEF745E6C9}" type="presOf" srcId="{BA884EAF-A2F5-3B4B-B483-6F2516ED8F27}" destId="{9FA4BC77-922A-C24C-B975-9E6B63A193AE}" srcOrd="0" destOrd="0" presId="urn:microsoft.com/office/officeart/2005/8/layout/radial6"/>
    <dgm:cxn modelId="{346E9875-0CA5-DE44-BE8D-B8C948231264}" srcId="{9A6255B1-080B-1B4E-958F-D1566D400E30}" destId="{A6283D90-3696-254F-96F2-1825A0F41D71}" srcOrd="7" destOrd="0" parTransId="{DA3C9A73-CDB5-2B4B-A66A-3EBDD10F1068}" sibTransId="{526BDAAA-C88E-CB45-8695-8E95106C91FC}"/>
    <dgm:cxn modelId="{3203F379-B6A7-6346-86ED-7557FE2F3330}" type="presOf" srcId="{A6283D90-3696-254F-96F2-1825A0F41D71}" destId="{F7D38CAB-EBDC-F847-B14D-FFA5595E14BD}" srcOrd="0" destOrd="0" presId="urn:microsoft.com/office/officeart/2005/8/layout/radial6"/>
    <dgm:cxn modelId="{F457088E-2D69-C24C-97A2-0C823F7E3546}" type="presOf" srcId="{9D203956-E9BB-F743-888E-740C408C9037}" destId="{771FF199-5DF7-A242-A00B-BC00EE546047}" srcOrd="0" destOrd="0" presId="urn:microsoft.com/office/officeart/2005/8/layout/radial6"/>
    <dgm:cxn modelId="{D95D9691-5D0A-8E4D-ADC1-6E2F0CC9C915}" type="presOf" srcId="{CD895C89-FC9E-9846-99D1-2F98831C98B2}" destId="{DCB8425E-5400-2246-90F6-F997169C964A}" srcOrd="0" destOrd="0" presId="urn:microsoft.com/office/officeart/2005/8/layout/radial6"/>
    <dgm:cxn modelId="{FB906DAC-57BA-CF47-A007-BF67A11E9FB8}" type="presOf" srcId="{17A57603-DFF6-BB40-9F73-6B35D8425DE3}" destId="{0C00A2EF-58BB-3844-A650-887961FCABFC}" srcOrd="0" destOrd="0" presId="urn:microsoft.com/office/officeart/2005/8/layout/radial6"/>
    <dgm:cxn modelId="{61D8F5C6-B7A9-3449-8158-1134629A05EB}" srcId="{9A6255B1-080B-1B4E-958F-D1566D400E30}" destId="{093B6599-04C4-3F4E-9510-67D0F836EC49}" srcOrd="3" destOrd="0" parTransId="{03ED6868-EDCF-9442-9618-06CFFF7EB062}" sibTransId="{BA884EAF-A2F5-3B4B-B483-6F2516ED8F27}"/>
    <dgm:cxn modelId="{415F30C7-8F6E-DA4E-ADD5-1413644419F9}" srcId="{9A6255B1-080B-1B4E-958F-D1566D400E30}" destId="{9D203956-E9BB-F743-888E-740C408C9037}" srcOrd="6" destOrd="0" parTransId="{4441F3D9-CB08-3B41-BCDC-8A21A56B1455}" sibTransId="{A43B55D2-B8B5-FA40-80F5-A895B2DA5819}"/>
    <dgm:cxn modelId="{2BA3F5CF-1877-1C4F-BF37-CD7A63A2A030}" srcId="{9A6255B1-080B-1B4E-958F-D1566D400E30}" destId="{445617CB-53EC-784E-AC5E-121BDBACFE1D}" srcOrd="0" destOrd="0" parTransId="{829E78FD-B2AA-A848-BEFB-8511CEF8C63D}" sibTransId="{CD895C89-FC9E-9846-99D1-2F98831C98B2}"/>
    <dgm:cxn modelId="{DA10E1D1-52BD-9847-A3DE-4B34ECBBC6C2}" type="presOf" srcId="{EEC8586E-6E83-3B4C-8C7C-A7F771844FFB}" destId="{641C0DAD-3E1E-854D-806B-B69AC0921760}" srcOrd="0" destOrd="0" presId="urn:microsoft.com/office/officeart/2005/8/layout/radial6"/>
    <dgm:cxn modelId="{C0E4C3DA-E5A5-BD43-A012-A1196D4AB281}" srcId="{3FEA0148-03D6-EC47-88C0-8001C96C3E69}" destId="{56F4125B-89C8-7C48-990A-32E4159A7ED7}" srcOrd="1" destOrd="0" parTransId="{6EF75C42-EF22-604D-A929-1F569ED0C96E}" sibTransId="{EA593645-E382-FA47-928C-88C999E65F48}"/>
    <dgm:cxn modelId="{8CD559DB-22DF-2644-8930-A14F49E0D5E9}" srcId="{9A6255B1-080B-1B4E-958F-D1566D400E30}" destId="{2C078574-B84A-B644-925F-BE75F07D1A9F}" srcOrd="2" destOrd="0" parTransId="{662173BC-2CD7-4F41-99FB-E499B7805A6B}" sibTransId="{A15D7A6C-15EA-0948-A70B-818B33F5610C}"/>
    <dgm:cxn modelId="{D3EABFDC-7D86-A248-A7CE-143CFA1424EF}" type="presOf" srcId="{5C1CA4AE-EF1D-5F42-AD1F-ADF3DD243620}" destId="{65F69127-F89E-6449-83A1-D636C7760D67}" srcOrd="0" destOrd="0" presId="urn:microsoft.com/office/officeart/2005/8/layout/radial6"/>
    <dgm:cxn modelId="{63C3D2DF-A190-0842-BABB-ACFF43DF6511}" type="presOf" srcId="{3FEA0148-03D6-EC47-88C0-8001C96C3E69}" destId="{41FBBB44-C2FA-1E47-AEF8-F69381735482}" srcOrd="0" destOrd="0" presId="urn:microsoft.com/office/officeart/2005/8/layout/radial6"/>
    <dgm:cxn modelId="{89CE62EE-C8BC-8F43-8BC3-69DCD2672A6F}" type="presOf" srcId="{9EBDD225-D5BF-C741-9120-CC7091A5C9CD}" destId="{D7010ABC-0E8F-D048-BEAB-77986E5B951C}" srcOrd="0" destOrd="0" presId="urn:microsoft.com/office/officeart/2005/8/layout/radial6"/>
    <dgm:cxn modelId="{4A7CFD71-1291-3747-AF3A-1231BE65082A}" type="presParOf" srcId="{41FBBB44-C2FA-1E47-AEF8-F69381735482}" destId="{9C9540B9-CEA9-EB4F-9A4A-E88564896DCD}" srcOrd="0" destOrd="0" presId="urn:microsoft.com/office/officeart/2005/8/layout/radial6"/>
    <dgm:cxn modelId="{9DFBB17B-58F0-5B44-9978-7E438C4555EC}" type="presParOf" srcId="{41FBBB44-C2FA-1E47-AEF8-F69381735482}" destId="{BD3B95A2-F9A0-3C4E-B277-2C60EB5EC06C}" srcOrd="1" destOrd="0" presId="urn:microsoft.com/office/officeart/2005/8/layout/radial6"/>
    <dgm:cxn modelId="{479EBAA8-780A-EF45-80E5-B5AC30C6F03C}" type="presParOf" srcId="{41FBBB44-C2FA-1E47-AEF8-F69381735482}" destId="{1AAC206F-4DFE-DA4E-BD5C-929B590AF861}" srcOrd="2" destOrd="0" presId="urn:microsoft.com/office/officeart/2005/8/layout/radial6"/>
    <dgm:cxn modelId="{98B0042E-A667-2B45-BCA4-36E3602A612E}" type="presParOf" srcId="{41FBBB44-C2FA-1E47-AEF8-F69381735482}" destId="{DCB8425E-5400-2246-90F6-F997169C964A}" srcOrd="3" destOrd="0" presId="urn:microsoft.com/office/officeart/2005/8/layout/radial6"/>
    <dgm:cxn modelId="{D873A409-E472-B341-8D6C-93DFAF977E18}" type="presParOf" srcId="{41FBBB44-C2FA-1E47-AEF8-F69381735482}" destId="{300A290F-AD85-BB44-8D11-026C7B82DD77}" srcOrd="4" destOrd="0" presId="urn:microsoft.com/office/officeart/2005/8/layout/radial6"/>
    <dgm:cxn modelId="{96FAA535-09D8-5440-A085-04C998946A5C}" type="presParOf" srcId="{41FBBB44-C2FA-1E47-AEF8-F69381735482}" destId="{A67D31D0-6519-0746-8E3F-BADBDFAE9E7A}" srcOrd="5" destOrd="0" presId="urn:microsoft.com/office/officeart/2005/8/layout/radial6"/>
    <dgm:cxn modelId="{DCE66AF1-6047-5E41-BFEA-C36E5DA8860E}" type="presParOf" srcId="{41FBBB44-C2FA-1E47-AEF8-F69381735482}" destId="{0C00A2EF-58BB-3844-A650-887961FCABFC}" srcOrd="6" destOrd="0" presId="urn:microsoft.com/office/officeart/2005/8/layout/radial6"/>
    <dgm:cxn modelId="{59233628-6666-3F45-B02D-C0E76129F4FF}" type="presParOf" srcId="{41FBBB44-C2FA-1E47-AEF8-F69381735482}" destId="{AB8AC11C-8131-DC48-A98E-BCBFF3E98486}" srcOrd="7" destOrd="0" presId="urn:microsoft.com/office/officeart/2005/8/layout/radial6"/>
    <dgm:cxn modelId="{3DAB3CC7-9CA6-364E-A519-17D5467C5411}" type="presParOf" srcId="{41FBBB44-C2FA-1E47-AEF8-F69381735482}" destId="{2E27C120-BB87-794B-B001-C4BADC5D7EAA}" srcOrd="8" destOrd="0" presId="urn:microsoft.com/office/officeart/2005/8/layout/radial6"/>
    <dgm:cxn modelId="{76701EF2-BD9F-2A4E-BB83-623494338337}" type="presParOf" srcId="{41FBBB44-C2FA-1E47-AEF8-F69381735482}" destId="{F69CF5D5-1698-6944-94BF-0728F060A75D}" srcOrd="9" destOrd="0" presId="urn:microsoft.com/office/officeart/2005/8/layout/radial6"/>
    <dgm:cxn modelId="{CE8AD7FF-31E4-DF4C-82A4-21E308848A47}" type="presParOf" srcId="{41FBBB44-C2FA-1E47-AEF8-F69381735482}" destId="{1D5D4131-04F8-D245-BABF-3A892B1CDE6D}" srcOrd="10" destOrd="0" presId="urn:microsoft.com/office/officeart/2005/8/layout/radial6"/>
    <dgm:cxn modelId="{521781AD-1665-6A4C-A087-EF7AE608E19B}" type="presParOf" srcId="{41FBBB44-C2FA-1E47-AEF8-F69381735482}" destId="{42A25FA0-94D1-8940-B106-8DA459CA8E55}" srcOrd="11" destOrd="0" presId="urn:microsoft.com/office/officeart/2005/8/layout/radial6"/>
    <dgm:cxn modelId="{CCAA647A-D6E6-5145-8C59-0DECB79846C2}" type="presParOf" srcId="{41FBBB44-C2FA-1E47-AEF8-F69381735482}" destId="{9FA4BC77-922A-C24C-B975-9E6B63A193AE}" srcOrd="12" destOrd="0" presId="urn:microsoft.com/office/officeart/2005/8/layout/radial6"/>
    <dgm:cxn modelId="{46E88D41-0A51-B944-9CE7-871EF9C4AC7C}" type="presParOf" srcId="{41FBBB44-C2FA-1E47-AEF8-F69381735482}" destId="{D7010ABC-0E8F-D048-BEAB-77986E5B951C}" srcOrd="13" destOrd="0" presId="urn:microsoft.com/office/officeart/2005/8/layout/radial6"/>
    <dgm:cxn modelId="{9DAFA100-B7AC-A646-ACAE-EA2B61B34441}" type="presParOf" srcId="{41FBBB44-C2FA-1E47-AEF8-F69381735482}" destId="{CE2AEC9B-56E1-1343-9A8F-A1482A00C217}" srcOrd="14" destOrd="0" presId="urn:microsoft.com/office/officeart/2005/8/layout/radial6"/>
    <dgm:cxn modelId="{9AF8F5FB-898C-604E-BE3E-7D3410D16B4F}" type="presParOf" srcId="{41FBBB44-C2FA-1E47-AEF8-F69381735482}" destId="{641C0DAD-3E1E-854D-806B-B69AC0921760}" srcOrd="15" destOrd="0" presId="urn:microsoft.com/office/officeart/2005/8/layout/radial6"/>
    <dgm:cxn modelId="{E879B781-07DD-AC43-A939-CC1714B476F8}" type="presParOf" srcId="{41FBBB44-C2FA-1E47-AEF8-F69381735482}" destId="{65F69127-F89E-6449-83A1-D636C7760D67}" srcOrd="16" destOrd="0" presId="urn:microsoft.com/office/officeart/2005/8/layout/radial6"/>
    <dgm:cxn modelId="{8672DB46-A5FE-474C-BEEB-EEBDC6CFDEFF}" type="presParOf" srcId="{41FBBB44-C2FA-1E47-AEF8-F69381735482}" destId="{FEDA7765-2687-1846-A017-9299F81AF746}" srcOrd="17" destOrd="0" presId="urn:microsoft.com/office/officeart/2005/8/layout/radial6"/>
    <dgm:cxn modelId="{8E4B9632-4902-E34D-84B9-6861E2E896F9}" type="presParOf" srcId="{41FBBB44-C2FA-1E47-AEF8-F69381735482}" destId="{D7F9E6E2-E6EE-C648-877D-56B961124D60}" srcOrd="18" destOrd="0" presId="urn:microsoft.com/office/officeart/2005/8/layout/radial6"/>
    <dgm:cxn modelId="{BBA2835F-E814-BD44-8F92-8FFD03334884}" type="presParOf" srcId="{41FBBB44-C2FA-1E47-AEF8-F69381735482}" destId="{771FF199-5DF7-A242-A00B-BC00EE546047}" srcOrd="19" destOrd="0" presId="urn:microsoft.com/office/officeart/2005/8/layout/radial6"/>
    <dgm:cxn modelId="{AC82EB89-CCDC-D44F-8499-E817DC8B12AE}" type="presParOf" srcId="{41FBBB44-C2FA-1E47-AEF8-F69381735482}" destId="{AEE6F0EA-DD75-7744-8CCA-146D18EF6928}" srcOrd="20" destOrd="0" presId="urn:microsoft.com/office/officeart/2005/8/layout/radial6"/>
    <dgm:cxn modelId="{D3D31B30-4767-5E4D-8B26-0BE98BCFD77F}" type="presParOf" srcId="{41FBBB44-C2FA-1E47-AEF8-F69381735482}" destId="{BD0C6BAB-A0F3-AB42-A653-FC615A68E7B8}" srcOrd="21" destOrd="0" presId="urn:microsoft.com/office/officeart/2005/8/layout/radial6"/>
    <dgm:cxn modelId="{78B3FD29-CC42-A143-B604-9B716ACD490A}" type="presParOf" srcId="{41FBBB44-C2FA-1E47-AEF8-F69381735482}" destId="{F7D38CAB-EBDC-F847-B14D-FFA5595E14BD}" srcOrd="22" destOrd="0" presId="urn:microsoft.com/office/officeart/2005/8/layout/radial6"/>
    <dgm:cxn modelId="{DC67ECCE-C57D-C645-846D-13DCFECBACB1}" type="presParOf" srcId="{41FBBB44-C2FA-1E47-AEF8-F69381735482}" destId="{DC44A34C-53D0-3A4E-9376-2E819BA717AE}" srcOrd="23" destOrd="0" presId="urn:microsoft.com/office/officeart/2005/8/layout/radial6"/>
    <dgm:cxn modelId="{7152BD56-B1F5-604F-B6E2-4F210B42F6E1}" type="presParOf" srcId="{41FBBB44-C2FA-1E47-AEF8-F69381735482}" destId="{6682E13D-3857-224F-9DD3-4CF7B43F0D0E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0C579F-0094-594D-AF7C-3E79D0108E3E}" type="doc">
      <dgm:prSet loTypeId="urn:microsoft.com/office/officeart/2009/3/layout/StepUpProcess" loCatId="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8CAD6F8A-CA0E-474C-A8DB-B4421915E04B}">
      <dgm:prSet phldrT="[Text]" phldr="1"/>
      <dgm:spPr/>
      <dgm:t>
        <a:bodyPr/>
        <a:lstStyle/>
        <a:p>
          <a:endParaRPr lang="en-GB" dirty="0"/>
        </a:p>
      </dgm:t>
    </dgm:pt>
    <dgm:pt modelId="{007742AC-25CD-664F-A81D-F4003046FF6E}" type="parTrans" cxnId="{F3B14A8E-2C16-4A43-A24F-73A4DC6FA1D6}">
      <dgm:prSet/>
      <dgm:spPr/>
      <dgm:t>
        <a:bodyPr/>
        <a:lstStyle/>
        <a:p>
          <a:endParaRPr lang="en-GB"/>
        </a:p>
      </dgm:t>
    </dgm:pt>
    <dgm:pt modelId="{7419CD52-585A-9447-9262-4C5AD0D262C5}" type="sibTrans" cxnId="{F3B14A8E-2C16-4A43-A24F-73A4DC6FA1D6}">
      <dgm:prSet/>
      <dgm:spPr/>
      <dgm:t>
        <a:bodyPr/>
        <a:lstStyle/>
        <a:p>
          <a:endParaRPr lang="en-GB"/>
        </a:p>
      </dgm:t>
    </dgm:pt>
    <dgm:pt modelId="{C29578A5-8798-484E-9B08-3CA8E362B83C}">
      <dgm:prSet phldrT="[Text]" phldr="1"/>
      <dgm:spPr/>
      <dgm:t>
        <a:bodyPr/>
        <a:lstStyle/>
        <a:p>
          <a:endParaRPr lang="en-GB"/>
        </a:p>
      </dgm:t>
    </dgm:pt>
    <dgm:pt modelId="{6A44205F-9A43-4A4F-A1AD-A91097DE4182}" type="parTrans" cxnId="{01628BC5-FA12-3740-8DF8-2AEA5A0B8F73}">
      <dgm:prSet/>
      <dgm:spPr/>
      <dgm:t>
        <a:bodyPr/>
        <a:lstStyle/>
        <a:p>
          <a:endParaRPr lang="en-GB"/>
        </a:p>
      </dgm:t>
    </dgm:pt>
    <dgm:pt modelId="{C1B66CA8-6FE2-094A-BE3A-D23A56A68B8D}" type="sibTrans" cxnId="{01628BC5-FA12-3740-8DF8-2AEA5A0B8F73}">
      <dgm:prSet/>
      <dgm:spPr/>
      <dgm:t>
        <a:bodyPr/>
        <a:lstStyle/>
        <a:p>
          <a:endParaRPr lang="en-GB"/>
        </a:p>
      </dgm:t>
    </dgm:pt>
    <dgm:pt modelId="{DC0BF4F5-1915-684E-89D1-689ADF8C0D13}">
      <dgm:prSet phldrT="[Text]" phldr="1"/>
      <dgm:spPr/>
      <dgm:t>
        <a:bodyPr/>
        <a:lstStyle/>
        <a:p>
          <a:endParaRPr lang="en-GB" dirty="0"/>
        </a:p>
      </dgm:t>
    </dgm:pt>
    <dgm:pt modelId="{C2C9DAC2-39D6-1A46-90A8-69289776CE8B}" type="parTrans" cxnId="{68C855CA-CC88-154E-BD44-3F1055E9382C}">
      <dgm:prSet/>
      <dgm:spPr/>
      <dgm:t>
        <a:bodyPr/>
        <a:lstStyle/>
        <a:p>
          <a:endParaRPr lang="en-GB"/>
        </a:p>
      </dgm:t>
    </dgm:pt>
    <dgm:pt modelId="{8977A200-0407-1D40-9BAE-C8E16E6ACC12}" type="sibTrans" cxnId="{68C855CA-CC88-154E-BD44-3F1055E9382C}">
      <dgm:prSet/>
      <dgm:spPr/>
      <dgm:t>
        <a:bodyPr/>
        <a:lstStyle/>
        <a:p>
          <a:endParaRPr lang="en-GB"/>
        </a:p>
      </dgm:t>
    </dgm:pt>
    <dgm:pt modelId="{D86E1E31-072E-0642-9AFF-237067730AB7}">
      <dgm:prSet phldrT="[Text]"/>
      <dgm:spPr/>
      <dgm:t>
        <a:bodyPr/>
        <a:lstStyle/>
        <a:p>
          <a:endParaRPr lang="en-GB" dirty="0"/>
        </a:p>
      </dgm:t>
    </dgm:pt>
    <dgm:pt modelId="{D933F0F1-E848-5C41-8EEB-1C661BAF5780}" type="parTrans" cxnId="{E28ABB8D-A035-9B4B-8B0B-3C1BDF63BCDE}">
      <dgm:prSet/>
      <dgm:spPr/>
      <dgm:t>
        <a:bodyPr/>
        <a:lstStyle/>
        <a:p>
          <a:endParaRPr lang="en-GB"/>
        </a:p>
      </dgm:t>
    </dgm:pt>
    <dgm:pt modelId="{B667F0F8-FA4C-9C42-84E7-2B8470947218}" type="sibTrans" cxnId="{E28ABB8D-A035-9B4B-8B0B-3C1BDF63BCDE}">
      <dgm:prSet/>
      <dgm:spPr/>
      <dgm:t>
        <a:bodyPr/>
        <a:lstStyle/>
        <a:p>
          <a:endParaRPr lang="en-GB"/>
        </a:p>
      </dgm:t>
    </dgm:pt>
    <dgm:pt modelId="{3B5C0FA2-84B8-4A4C-9969-D46CA9AE19B2}" type="pres">
      <dgm:prSet presAssocID="{520C579F-0094-594D-AF7C-3E79D0108E3E}" presName="rootnode" presStyleCnt="0">
        <dgm:presLayoutVars>
          <dgm:chMax/>
          <dgm:chPref/>
          <dgm:dir/>
          <dgm:animLvl val="lvl"/>
        </dgm:presLayoutVars>
      </dgm:prSet>
      <dgm:spPr/>
    </dgm:pt>
    <dgm:pt modelId="{DE8F39F6-93E1-F744-99F0-EE94DE6C2B77}" type="pres">
      <dgm:prSet presAssocID="{8CAD6F8A-CA0E-474C-A8DB-B4421915E04B}" presName="composite" presStyleCnt="0"/>
      <dgm:spPr/>
    </dgm:pt>
    <dgm:pt modelId="{128BB6A8-A583-5F45-A720-E7076674BCCA}" type="pres">
      <dgm:prSet presAssocID="{8CAD6F8A-CA0E-474C-A8DB-B4421915E04B}" presName="LShape" presStyleLbl="alignNode1" presStyleIdx="0" presStyleCnt="7"/>
      <dgm:spPr>
        <a:solidFill>
          <a:srgbClr val="9F1C65"/>
        </a:solidFill>
      </dgm:spPr>
    </dgm:pt>
    <dgm:pt modelId="{F93FFA15-ABD8-3143-A4FF-63E658C55A80}" type="pres">
      <dgm:prSet presAssocID="{8CAD6F8A-CA0E-474C-A8DB-B4421915E04B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B2CA5870-4CE0-4247-A206-960ED9C1F4B5}" type="pres">
      <dgm:prSet presAssocID="{8CAD6F8A-CA0E-474C-A8DB-B4421915E04B}" presName="Triangle" presStyleLbl="alignNode1" presStyleIdx="1" presStyleCnt="7"/>
      <dgm:spPr>
        <a:solidFill>
          <a:srgbClr val="28AA8C"/>
        </a:solidFill>
        <a:ln>
          <a:solidFill>
            <a:srgbClr val="28AA8C"/>
          </a:solidFill>
        </a:ln>
      </dgm:spPr>
    </dgm:pt>
    <dgm:pt modelId="{19E51E2E-5514-694A-BDAD-F3DEF8D10619}" type="pres">
      <dgm:prSet presAssocID="{7419CD52-585A-9447-9262-4C5AD0D262C5}" presName="sibTrans" presStyleCnt="0"/>
      <dgm:spPr/>
    </dgm:pt>
    <dgm:pt modelId="{62A5E2DE-0BF9-A14E-8D9D-89A89A9ADFF5}" type="pres">
      <dgm:prSet presAssocID="{7419CD52-585A-9447-9262-4C5AD0D262C5}" presName="space" presStyleCnt="0"/>
      <dgm:spPr/>
    </dgm:pt>
    <dgm:pt modelId="{6589C970-D0F4-DC4D-A2B0-69C30A77D1BD}" type="pres">
      <dgm:prSet presAssocID="{D86E1E31-072E-0642-9AFF-237067730AB7}" presName="composite" presStyleCnt="0"/>
      <dgm:spPr/>
    </dgm:pt>
    <dgm:pt modelId="{581ADAEE-EEEF-6C43-83F2-4A2C1EF9C59E}" type="pres">
      <dgm:prSet presAssocID="{D86E1E31-072E-0642-9AFF-237067730AB7}" presName="LShape" presStyleLbl="alignNode1" presStyleIdx="2" presStyleCnt="7"/>
      <dgm:spPr>
        <a:solidFill>
          <a:srgbClr val="28AA8C"/>
        </a:solidFill>
        <a:ln>
          <a:solidFill>
            <a:srgbClr val="28AA8C"/>
          </a:solidFill>
        </a:ln>
      </dgm:spPr>
    </dgm:pt>
    <dgm:pt modelId="{F742D112-278C-7442-BF73-76B0839560A1}" type="pres">
      <dgm:prSet presAssocID="{D86E1E31-072E-0642-9AFF-237067730AB7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D1D1051E-DAD0-F948-B960-92C219BE3863}" type="pres">
      <dgm:prSet presAssocID="{D86E1E31-072E-0642-9AFF-237067730AB7}" presName="Triangle" presStyleLbl="alignNode1" presStyleIdx="3" presStyleCnt="7"/>
      <dgm:spPr>
        <a:solidFill>
          <a:srgbClr val="468F94"/>
        </a:solidFill>
        <a:ln>
          <a:solidFill>
            <a:srgbClr val="468F94"/>
          </a:solidFill>
        </a:ln>
      </dgm:spPr>
    </dgm:pt>
    <dgm:pt modelId="{7F8658C6-5633-2947-9BB7-8B11C2BCB61B}" type="pres">
      <dgm:prSet presAssocID="{B667F0F8-FA4C-9C42-84E7-2B8470947218}" presName="sibTrans" presStyleCnt="0"/>
      <dgm:spPr/>
    </dgm:pt>
    <dgm:pt modelId="{E865C0A2-920A-6B43-8B88-AB976F9F445C}" type="pres">
      <dgm:prSet presAssocID="{B667F0F8-FA4C-9C42-84E7-2B8470947218}" presName="space" presStyleCnt="0"/>
      <dgm:spPr/>
    </dgm:pt>
    <dgm:pt modelId="{4183EBCE-D6CB-334C-A520-ADD6C282FA56}" type="pres">
      <dgm:prSet presAssocID="{C29578A5-8798-484E-9B08-3CA8E362B83C}" presName="composite" presStyleCnt="0"/>
      <dgm:spPr/>
    </dgm:pt>
    <dgm:pt modelId="{C63D8E52-14D4-5741-B82B-71BCB84FB266}" type="pres">
      <dgm:prSet presAssocID="{C29578A5-8798-484E-9B08-3CA8E362B83C}" presName="LShape" presStyleLbl="alignNode1" presStyleIdx="4" presStyleCnt="7"/>
      <dgm:spPr>
        <a:solidFill>
          <a:srgbClr val="468F94"/>
        </a:solidFill>
        <a:ln>
          <a:solidFill>
            <a:srgbClr val="468F94"/>
          </a:solidFill>
        </a:ln>
      </dgm:spPr>
    </dgm:pt>
    <dgm:pt modelId="{F74C8208-7BE3-244E-AEBD-311A2374B728}" type="pres">
      <dgm:prSet presAssocID="{C29578A5-8798-484E-9B08-3CA8E362B83C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B6033A5B-7B9A-1744-A0E3-C0EC744C1841}" type="pres">
      <dgm:prSet presAssocID="{C29578A5-8798-484E-9B08-3CA8E362B83C}" presName="Triangle" presStyleLbl="alignNode1" presStyleIdx="5" presStyleCnt="7"/>
      <dgm:spPr>
        <a:solidFill>
          <a:srgbClr val="DF1C6A"/>
        </a:solidFill>
        <a:ln>
          <a:solidFill>
            <a:srgbClr val="DF1C6A"/>
          </a:solidFill>
        </a:ln>
      </dgm:spPr>
    </dgm:pt>
    <dgm:pt modelId="{F58A63C3-24DE-6B47-B229-8A9681799CB4}" type="pres">
      <dgm:prSet presAssocID="{C1B66CA8-6FE2-094A-BE3A-D23A56A68B8D}" presName="sibTrans" presStyleCnt="0"/>
      <dgm:spPr/>
    </dgm:pt>
    <dgm:pt modelId="{625ABC35-62CE-D643-A4D4-C67605811EBE}" type="pres">
      <dgm:prSet presAssocID="{C1B66CA8-6FE2-094A-BE3A-D23A56A68B8D}" presName="space" presStyleCnt="0"/>
      <dgm:spPr/>
    </dgm:pt>
    <dgm:pt modelId="{1C84FCFA-A26B-8F48-B049-453F31F0E66C}" type="pres">
      <dgm:prSet presAssocID="{DC0BF4F5-1915-684E-89D1-689ADF8C0D13}" presName="composite" presStyleCnt="0"/>
      <dgm:spPr/>
    </dgm:pt>
    <dgm:pt modelId="{CE4AAAF5-38DF-C043-BD09-D1635ADAAECC}" type="pres">
      <dgm:prSet presAssocID="{DC0BF4F5-1915-684E-89D1-689ADF8C0D13}" presName="LShape" presStyleLbl="alignNode1" presStyleIdx="6" presStyleCnt="7"/>
      <dgm:spPr>
        <a:solidFill>
          <a:srgbClr val="DF1C6A"/>
        </a:solidFill>
        <a:ln>
          <a:solidFill>
            <a:srgbClr val="DF1C6A"/>
          </a:solidFill>
        </a:ln>
      </dgm:spPr>
    </dgm:pt>
    <dgm:pt modelId="{62DB90BF-FDEE-6249-A557-7707E47E5186}" type="pres">
      <dgm:prSet presAssocID="{DC0BF4F5-1915-684E-89D1-689ADF8C0D13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E27F345-18FA-B244-9412-2E82F7A1BCF8}" type="presOf" srcId="{D86E1E31-072E-0642-9AFF-237067730AB7}" destId="{F742D112-278C-7442-BF73-76B0839560A1}" srcOrd="0" destOrd="0" presId="urn:microsoft.com/office/officeart/2009/3/layout/StepUpProcess"/>
    <dgm:cxn modelId="{FB88364B-EC8C-7948-8330-35440B58C41B}" type="presOf" srcId="{DC0BF4F5-1915-684E-89D1-689ADF8C0D13}" destId="{62DB90BF-FDEE-6249-A557-7707E47E5186}" srcOrd="0" destOrd="0" presId="urn:microsoft.com/office/officeart/2009/3/layout/StepUpProcess"/>
    <dgm:cxn modelId="{5F48B156-C2A6-EA44-811A-F8D6383D7C09}" type="presOf" srcId="{8CAD6F8A-CA0E-474C-A8DB-B4421915E04B}" destId="{F93FFA15-ABD8-3143-A4FF-63E658C55A80}" srcOrd="0" destOrd="0" presId="urn:microsoft.com/office/officeart/2009/3/layout/StepUpProcess"/>
    <dgm:cxn modelId="{E28ABB8D-A035-9B4B-8B0B-3C1BDF63BCDE}" srcId="{520C579F-0094-594D-AF7C-3E79D0108E3E}" destId="{D86E1E31-072E-0642-9AFF-237067730AB7}" srcOrd="1" destOrd="0" parTransId="{D933F0F1-E848-5C41-8EEB-1C661BAF5780}" sibTransId="{B667F0F8-FA4C-9C42-84E7-2B8470947218}"/>
    <dgm:cxn modelId="{F3B14A8E-2C16-4A43-A24F-73A4DC6FA1D6}" srcId="{520C579F-0094-594D-AF7C-3E79D0108E3E}" destId="{8CAD6F8A-CA0E-474C-A8DB-B4421915E04B}" srcOrd="0" destOrd="0" parTransId="{007742AC-25CD-664F-A81D-F4003046FF6E}" sibTransId="{7419CD52-585A-9447-9262-4C5AD0D262C5}"/>
    <dgm:cxn modelId="{5DA156BB-F662-6B44-8A58-D3CF0BDF3C86}" type="presOf" srcId="{C29578A5-8798-484E-9B08-3CA8E362B83C}" destId="{F74C8208-7BE3-244E-AEBD-311A2374B728}" srcOrd="0" destOrd="0" presId="urn:microsoft.com/office/officeart/2009/3/layout/StepUpProcess"/>
    <dgm:cxn modelId="{01628BC5-FA12-3740-8DF8-2AEA5A0B8F73}" srcId="{520C579F-0094-594D-AF7C-3E79D0108E3E}" destId="{C29578A5-8798-484E-9B08-3CA8E362B83C}" srcOrd="2" destOrd="0" parTransId="{6A44205F-9A43-4A4F-A1AD-A91097DE4182}" sibTransId="{C1B66CA8-6FE2-094A-BE3A-D23A56A68B8D}"/>
    <dgm:cxn modelId="{68C855CA-CC88-154E-BD44-3F1055E9382C}" srcId="{520C579F-0094-594D-AF7C-3E79D0108E3E}" destId="{DC0BF4F5-1915-684E-89D1-689ADF8C0D13}" srcOrd="3" destOrd="0" parTransId="{C2C9DAC2-39D6-1A46-90A8-69289776CE8B}" sibTransId="{8977A200-0407-1D40-9BAE-C8E16E6ACC12}"/>
    <dgm:cxn modelId="{7059B4F3-5A3F-9A48-924F-DDBB7D3484EA}" type="presOf" srcId="{520C579F-0094-594D-AF7C-3E79D0108E3E}" destId="{3B5C0FA2-84B8-4A4C-9969-D46CA9AE19B2}" srcOrd="0" destOrd="0" presId="urn:microsoft.com/office/officeart/2009/3/layout/StepUpProcess"/>
    <dgm:cxn modelId="{81BFB515-E1C5-594A-85C8-714D23EC0C0F}" type="presParOf" srcId="{3B5C0FA2-84B8-4A4C-9969-D46CA9AE19B2}" destId="{DE8F39F6-93E1-F744-99F0-EE94DE6C2B77}" srcOrd="0" destOrd="0" presId="urn:microsoft.com/office/officeart/2009/3/layout/StepUpProcess"/>
    <dgm:cxn modelId="{12217F37-0079-344A-A34B-E790BF37A8E9}" type="presParOf" srcId="{DE8F39F6-93E1-F744-99F0-EE94DE6C2B77}" destId="{128BB6A8-A583-5F45-A720-E7076674BCCA}" srcOrd="0" destOrd="0" presId="urn:microsoft.com/office/officeart/2009/3/layout/StepUpProcess"/>
    <dgm:cxn modelId="{ED3EE270-F02C-E947-BFE8-79A5296123A8}" type="presParOf" srcId="{DE8F39F6-93E1-F744-99F0-EE94DE6C2B77}" destId="{F93FFA15-ABD8-3143-A4FF-63E658C55A80}" srcOrd="1" destOrd="0" presId="urn:microsoft.com/office/officeart/2009/3/layout/StepUpProcess"/>
    <dgm:cxn modelId="{2C216684-AF6B-E54B-B63A-AD03A69E52E8}" type="presParOf" srcId="{DE8F39F6-93E1-F744-99F0-EE94DE6C2B77}" destId="{B2CA5870-4CE0-4247-A206-960ED9C1F4B5}" srcOrd="2" destOrd="0" presId="urn:microsoft.com/office/officeart/2009/3/layout/StepUpProcess"/>
    <dgm:cxn modelId="{A3EF6CCD-7C1E-074C-BD99-560E0C67A122}" type="presParOf" srcId="{3B5C0FA2-84B8-4A4C-9969-D46CA9AE19B2}" destId="{19E51E2E-5514-694A-BDAD-F3DEF8D10619}" srcOrd="1" destOrd="0" presId="urn:microsoft.com/office/officeart/2009/3/layout/StepUpProcess"/>
    <dgm:cxn modelId="{3E272F22-6FA8-BB44-A6A0-3F14EA36A9E8}" type="presParOf" srcId="{19E51E2E-5514-694A-BDAD-F3DEF8D10619}" destId="{62A5E2DE-0BF9-A14E-8D9D-89A89A9ADFF5}" srcOrd="0" destOrd="0" presId="urn:microsoft.com/office/officeart/2009/3/layout/StepUpProcess"/>
    <dgm:cxn modelId="{ABCA7DAB-46F1-8748-9A88-73121988B22C}" type="presParOf" srcId="{3B5C0FA2-84B8-4A4C-9969-D46CA9AE19B2}" destId="{6589C970-D0F4-DC4D-A2B0-69C30A77D1BD}" srcOrd="2" destOrd="0" presId="urn:microsoft.com/office/officeart/2009/3/layout/StepUpProcess"/>
    <dgm:cxn modelId="{A9C6AE69-EE24-F448-945B-DCEBC16F3EE7}" type="presParOf" srcId="{6589C970-D0F4-DC4D-A2B0-69C30A77D1BD}" destId="{581ADAEE-EEEF-6C43-83F2-4A2C1EF9C59E}" srcOrd="0" destOrd="0" presId="urn:microsoft.com/office/officeart/2009/3/layout/StepUpProcess"/>
    <dgm:cxn modelId="{121F8FA7-3A8D-5144-B84D-E69D6F43D256}" type="presParOf" srcId="{6589C970-D0F4-DC4D-A2B0-69C30A77D1BD}" destId="{F742D112-278C-7442-BF73-76B0839560A1}" srcOrd="1" destOrd="0" presId="urn:microsoft.com/office/officeart/2009/3/layout/StepUpProcess"/>
    <dgm:cxn modelId="{9E3B511F-6627-6F46-95D2-2B9FD7ECC7D6}" type="presParOf" srcId="{6589C970-D0F4-DC4D-A2B0-69C30A77D1BD}" destId="{D1D1051E-DAD0-F948-B960-92C219BE3863}" srcOrd="2" destOrd="0" presId="urn:microsoft.com/office/officeart/2009/3/layout/StepUpProcess"/>
    <dgm:cxn modelId="{38CC066F-1C37-7C45-B35F-3AE64FB76117}" type="presParOf" srcId="{3B5C0FA2-84B8-4A4C-9969-D46CA9AE19B2}" destId="{7F8658C6-5633-2947-9BB7-8B11C2BCB61B}" srcOrd="3" destOrd="0" presId="urn:microsoft.com/office/officeart/2009/3/layout/StepUpProcess"/>
    <dgm:cxn modelId="{9664CE98-FA6D-4C46-A4DE-9E8153F9C133}" type="presParOf" srcId="{7F8658C6-5633-2947-9BB7-8B11C2BCB61B}" destId="{E865C0A2-920A-6B43-8B88-AB976F9F445C}" srcOrd="0" destOrd="0" presId="urn:microsoft.com/office/officeart/2009/3/layout/StepUpProcess"/>
    <dgm:cxn modelId="{CA51CFEF-E9FC-134A-A42A-19D0FBB31674}" type="presParOf" srcId="{3B5C0FA2-84B8-4A4C-9969-D46CA9AE19B2}" destId="{4183EBCE-D6CB-334C-A520-ADD6C282FA56}" srcOrd="4" destOrd="0" presId="urn:microsoft.com/office/officeart/2009/3/layout/StepUpProcess"/>
    <dgm:cxn modelId="{FA23BC76-896A-B84E-82E7-DEA224679CF6}" type="presParOf" srcId="{4183EBCE-D6CB-334C-A520-ADD6C282FA56}" destId="{C63D8E52-14D4-5741-B82B-71BCB84FB266}" srcOrd="0" destOrd="0" presId="urn:microsoft.com/office/officeart/2009/3/layout/StepUpProcess"/>
    <dgm:cxn modelId="{EE1B001D-5010-DF4C-875B-CA0AF30A4F67}" type="presParOf" srcId="{4183EBCE-D6CB-334C-A520-ADD6C282FA56}" destId="{F74C8208-7BE3-244E-AEBD-311A2374B728}" srcOrd="1" destOrd="0" presId="urn:microsoft.com/office/officeart/2009/3/layout/StepUpProcess"/>
    <dgm:cxn modelId="{90D747C6-80EF-F843-A7F1-7B8B4E82D123}" type="presParOf" srcId="{4183EBCE-D6CB-334C-A520-ADD6C282FA56}" destId="{B6033A5B-7B9A-1744-A0E3-C0EC744C1841}" srcOrd="2" destOrd="0" presId="urn:microsoft.com/office/officeart/2009/3/layout/StepUpProcess"/>
    <dgm:cxn modelId="{8E469077-5BA1-294B-96D4-849C90B304D2}" type="presParOf" srcId="{3B5C0FA2-84B8-4A4C-9969-D46CA9AE19B2}" destId="{F58A63C3-24DE-6B47-B229-8A9681799CB4}" srcOrd="5" destOrd="0" presId="urn:microsoft.com/office/officeart/2009/3/layout/StepUpProcess"/>
    <dgm:cxn modelId="{AA1BF061-BE4F-AE4C-A464-FCDD447CCDDD}" type="presParOf" srcId="{F58A63C3-24DE-6B47-B229-8A9681799CB4}" destId="{625ABC35-62CE-D643-A4D4-C67605811EBE}" srcOrd="0" destOrd="0" presId="urn:microsoft.com/office/officeart/2009/3/layout/StepUpProcess"/>
    <dgm:cxn modelId="{FDF0E590-096C-C74F-AAA4-36222921476F}" type="presParOf" srcId="{3B5C0FA2-84B8-4A4C-9969-D46CA9AE19B2}" destId="{1C84FCFA-A26B-8F48-B049-453F31F0E66C}" srcOrd="6" destOrd="0" presId="urn:microsoft.com/office/officeart/2009/3/layout/StepUpProcess"/>
    <dgm:cxn modelId="{DFC27766-1BAE-C94C-900C-0213780ECE99}" type="presParOf" srcId="{1C84FCFA-A26B-8F48-B049-453F31F0E66C}" destId="{CE4AAAF5-38DF-C043-BD09-D1635ADAAECC}" srcOrd="0" destOrd="0" presId="urn:microsoft.com/office/officeart/2009/3/layout/StepUpProcess"/>
    <dgm:cxn modelId="{A2739A49-7E06-F846-B3ED-08A45CD144A6}" type="presParOf" srcId="{1C84FCFA-A26B-8F48-B049-453F31F0E66C}" destId="{62DB90BF-FDEE-6249-A557-7707E47E5186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AFC259-F2D9-174C-A92B-264013161B35}" type="doc">
      <dgm:prSet loTypeId="urn:microsoft.com/office/officeart/2005/8/layout/hierarchy3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953BA9D2-DB58-8A40-A223-4569E5E10D79}">
      <dgm:prSet phldrT="[Text]"/>
      <dgm:spPr>
        <a:gradFill rotWithShape="0">
          <a:gsLst>
            <a:gs pos="5000">
              <a:srgbClr val="AEAEAE"/>
            </a:gs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en-GB" b="1" dirty="0"/>
            <a:t>Recommendations</a:t>
          </a:r>
        </a:p>
      </dgm:t>
    </dgm:pt>
    <dgm:pt modelId="{6858D78B-B708-C144-BDCD-7D9D9233B593}" type="parTrans" cxnId="{D35BE1EB-F164-1E4C-9AB1-652C818AB0E8}">
      <dgm:prSet/>
      <dgm:spPr/>
      <dgm:t>
        <a:bodyPr/>
        <a:lstStyle/>
        <a:p>
          <a:endParaRPr lang="en-GB"/>
        </a:p>
      </dgm:t>
    </dgm:pt>
    <dgm:pt modelId="{7B4EF97C-6E48-8F49-A643-7B2A7C2B8268}" type="sibTrans" cxnId="{D35BE1EB-F164-1E4C-9AB1-652C818AB0E8}">
      <dgm:prSet/>
      <dgm:spPr/>
      <dgm:t>
        <a:bodyPr/>
        <a:lstStyle/>
        <a:p>
          <a:endParaRPr lang="en-GB"/>
        </a:p>
      </dgm:t>
    </dgm:pt>
    <dgm:pt modelId="{BF82C413-44C9-0842-9CA9-07BC33AA341A}">
      <dgm:prSet phldrT="[Text]" custT="1"/>
      <dgm:spPr/>
      <dgm:t>
        <a:bodyPr/>
        <a:lstStyle/>
        <a:p>
          <a:pPr algn="ctr">
            <a:lnSpc>
              <a:spcPct val="100000"/>
            </a:lnSpc>
          </a:pPr>
          <a:r>
            <a:rPr lang="en-US" sz="1600" dirty="0">
              <a:latin typeface="Helvetica" pitchFamily="2" charset="0"/>
            </a:rPr>
            <a:t>Use flashcards in pre-A1 and phonics in A1 for Reading skills</a:t>
          </a:r>
          <a:endParaRPr lang="en-GB" sz="1600" dirty="0">
            <a:latin typeface="Helvetica" pitchFamily="2" charset="0"/>
          </a:endParaRPr>
        </a:p>
      </dgm:t>
    </dgm:pt>
    <dgm:pt modelId="{21E6648D-D13B-EA42-8681-86C49E67795C}" type="parTrans" cxnId="{4CAB4CFA-7270-3E41-AB1D-903E2D20BF92}">
      <dgm:prSet/>
      <dgm:spPr/>
      <dgm:t>
        <a:bodyPr/>
        <a:lstStyle/>
        <a:p>
          <a:endParaRPr lang="en-GB"/>
        </a:p>
      </dgm:t>
    </dgm:pt>
    <dgm:pt modelId="{6D42CEE5-9CC6-684B-B91F-49FD470FC9A6}" type="sibTrans" cxnId="{4CAB4CFA-7270-3E41-AB1D-903E2D20BF92}">
      <dgm:prSet/>
      <dgm:spPr/>
      <dgm:t>
        <a:bodyPr/>
        <a:lstStyle/>
        <a:p>
          <a:endParaRPr lang="en-GB"/>
        </a:p>
      </dgm:t>
    </dgm:pt>
    <dgm:pt modelId="{3A5F3953-9B79-6241-8D2C-7F2B2BDBF2A4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600" dirty="0">
              <a:latin typeface="Helvetica" pitchFamily="2" charset="0"/>
            </a:rPr>
            <a:t>Using Solve to improve reading and speaking skills </a:t>
          </a:r>
          <a:endParaRPr lang="en-GB" sz="1600" dirty="0">
            <a:latin typeface="Helvetica" pitchFamily="2" charset="0"/>
          </a:endParaRPr>
        </a:p>
      </dgm:t>
    </dgm:pt>
    <dgm:pt modelId="{A3A4876B-4F8B-854D-A916-FC753667F6FE}" type="parTrans" cxnId="{1532F69D-10CE-6245-A4C6-DF3EC48E0C4E}">
      <dgm:prSet/>
      <dgm:spPr/>
      <dgm:t>
        <a:bodyPr/>
        <a:lstStyle/>
        <a:p>
          <a:endParaRPr lang="en-GB"/>
        </a:p>
      </dgm:t>
    </dgm:pt>
    <dgm:pt modelId="{712F27B1-21F8-B24B-BCCA-DE3F324F1E8E}" type="sibTrans" cxnId="{1532F69D-10CE-6245-A4C6-DF3EC48E0C4E}">
      <dgm:prSet/>
      <dgm:spPr/>
      <dgm:t>
        <a:bodyPr/>
        <a:lstStyle/>
        <a:p>
          <a:endParaRPr lang="en-GB"/>
        </a:p>
      </dgm:t>
    </dgm:pt>
    <dgm:pt modelId="{1BCF524C-583F-E846-94F8-7010BB801B83}">
      <dgm:prSet phldrT="[Text]"/>
      <dgm:spPr/>
      <dgm:t>
        <a:bodyPr/>
        <a:lstStyle/>
        <a:p>
          <a:r>
            <a:rPr lang="en-GB" b="1" dirty="0"/>
            <a:t>Reflections</a:t>
          </a:r>
        </a:p>
      </dgm:t>
    </dgm:pt>
    <dgm:pt modelId="{782C5344-1654-E545-87DE-45D9236E896C}" type="parTrans" cxnId="{EA0E8276-5C59-5A46-8600-3B87F7EB2B88}">
      <dgm:prSet/>
      <dgm:spPr/>
      <dgm:t>
        <a:bodyPr/>
        <a:lstStyle/>
        <a:p>
          <a:endParaRPr lang="en-GB"/>
        </a:p>
      </dgm:t>
    </dgm:pt>
    <dgm:pt modelId="{FF941BA9-EF52-8241-92D8-4A6000552609}" type="sibTrans" cxnId="{EA0E8276-5C59-5A46-8600-3B87F7EB2B88}">
      <dgm:prSet/>
      <dgm:spPr/>
      <dgm:t>
        <a:bodyPr/>
        <a:lstStyle/>
        <a:p>
          <a:endParaRPr lang="en-GB"/>
        </a:p>
      </dgm:t>
    </dgm:pt>
    <dgm:pt modelId="{3D55685C-A6E4-5444-98FD-990CFE433531}">
      <dgm:prSet phldrT="[Text]" custT="1"/>
      <dgm:spPr/>
      <dgm:t>
        <a:bodyPr/>
        <a:lstStyle/>
        <a:p>
          <a:pPr>
            <a:buNone/>
          </a:pPr>
          <a:endParaRPr lang="en-GB" sz="1600" dirty="0">
            <a:latin typeface="Helvetica" pitchFamily="2" charset="0"/>
          </a:endParaRPr>
        </a:p>
        <a:p>
          <a:pPr>
            <a:buNone/>
          </a:pPr>
          <a:r>
            <a:rPr lang="en-GB" sz="1600" b="1" dirty="0">
              <a:latin typeface="Helvetica" pitchFamily="2" charset="0"/>
            </a:rPr>
            <a:t>Curriculum &amp; Training:</a:t>
          </a:r>
        </a:p>
        <a:p>
          <a:pPr>
            <a:buFont typeface="Arial" panose="020B0604020202020204" pitchFamily="34" charset="0"/>
            <a:buNone/>
          </a:pPr>
          <a:r>
            <a:rPr lang="en-US" sz="1600" dirty="0">
              <a:latin typeface="Helvetica" pitchFamily="2" charset="0"/>
            </a:rPr>
            <a:t>Working on speaking &amp; reading as skills with teachers</a:t>
          </a:r>
        </a:p>
        <a:p>
          <a:pPr>
            <a:buFont typeface="Arial" panose="020B0604020202020204" pitchFamily="34" charset="0"/>
            <a:buNone/>
          </a:pPr>
          <a:r>
            <a:rPr lang="en-GB" sz="1600" dirty="0">
              <a:latin typeface="Helvetica" pitchFamily="2" charset="0"/>
            </a:rPr>
            <a:t>What are the % improvement goals we are setting this year as per these findings?</a:t>
          </a:r>
          <a:endParaRPr lang="en-US" sz="1600" dirty="0">
            <a:latin typeface="Helvetica" pitchFamily="2" charset="0"/>
          </a:endParaRPr>
        </a:p>
        <a:p>
          <a:pPr>
            <a:buNone/>
          </a:pPr>
          <a:r>
            <a:rPr lang="en-US" sz="1600" dirty="0">
              <a:latin typeface="Helvetica" pitchFamily="2" charset="0"/>
            </a:rPr>
            <a:t> </a:t>
          </a:r>
          <a:endParaRPr lang="en-GB" sz="1600" b="1" dirty="0">
            <a:latin typeface="Helvetica" pitchFamily="2" charset="0"/>
          </a:endParaRPr>
        </a:p>
      </dgm:t>
    </dgm:pt>
    <dgm:pt modelId="{FC70963B-FA3C-CF49-8C3B-1B0E3D7DA1C3}" type="parTrans" cxnId="{C255B686-39CA-9E4F-951C-7114B2733201}">
      <dgm:prSet/>
      <dgm:spPr/>
      <dgm:t>
        <a:bodyPr/>
        <a:lstStyle/>
        <a:p>
          <a:endParaRPr lang="en-GB"/>
        </a:p>
      </dgm:t>
    </dgm:pt>
    <dgm:pt modelId="{0DC739B3-A550-9F45-A993-C3C04FABA0EE}" type="sibTrans" cxnId="{C255B686-39CA-9E4F-951C-7114B2733201}">
      <dgm:prSet/>
      <dgm:spPr/>
      <dgm:t>
        <a:bodyPr/>
        <a:lstStyle/>
        <a:p>
          <a:endParaRPr lang="en-GB"/>
        </a:p>
      </dgm:t>
    </dgm:pt>
    <dgm:pt modelId="{9287F824-4F18-0F44-911F-DC697C8134C5}">
      <dgm:prSet phldrT="[Text]" custT="1"/>
      <dgm:spPr/>
      <dgm:t>
        <a:bodyPr/>
        <a:lstStyle/>
        <a:p>
          <a:r>
            <a:rPr lang="en-GB" sz="1600" b="1" dirty="0">
              <a:latin typeface="Helvetica" pitchFamily="2" charset="0"/>
            </a:rPr>
            <a:t>Impact Measurement:</a:t>
          </a:r>
        </a:p>
        <a:p>
          <a:r>
            <a:rPr lang="en-US" sz="1600" dirty="0">
              <a:latin typeface="Helvetica" pitchFamily="2" charset="0"/>
            </a:rPr>
            <a:t>Data inputs &amp; cleaning – what all must the data sheet contain?</a:t>
          </a:r>
        </a:p>
        <a:p>
          <a:r>
            <a:rPr lang="en-US" sz="1600" dirty="0">
              <a:latin typeface="Helvetica" pitchFamily="2" charset="0"/>
            </a:rPr>
            <a:t>What areas do we want to track and measure this year?</a:t>
          </a:r>
          <a:endParaRPr lang="en-GB" sz="1600" b="1" dirty="0">
            <a:latin typeface="Helvetica" pitchFamily="2" charset="0"/>
          </a:endParaRPr>
        </a:p>
      </dgm:t>
    </dgm:pt>
    <dgm:pt modelId="{9FC29331-C7F1-E34E-BCE9-893D48404EA1}" type="parTrans" cxnId="{C5E8F364-6D7D-4C4D-A703-CF2D6E3DB1E1}">
      <dgm:prSet/>
      <dgm:spPr/>
      <dgm:t>
        <a:bodyPr/>
        <a:lstStyle/>
        <a:p>
          <a:endParaRPr lang="en-GB"/>
        </a:p>
      </dgm:t>
    </dgm:pt>
    <dgm:pt modelId="{3CBC88E0-3177-4C49-8542-B481C907B400}" type="sibTrans" cxnId="{C5E8F364-6D7D-4C4D-A703-CF2D6E3DB1E1}">
      <dgm:prSet/>
      <dgm:spPr/>
      <dgm:t>
        <a:bodyPr/>
        <a:lstStyle/>
        <a:p>
          <a:endParaRPr lang="en-GB"/>
        </a:p>
      </dgm:t>
    </dgm:pt>
    <dgm:pt modelId="{FF775CAD-E81C-C741-8750-3C149FD23B52}">
      <dgm:prSet phldrT="[Text]" custT="1"/>
      <dgm:spPr/>
      <dgm:t>
        <a:bodyPr/>
        <a:lstStyle/>
        <a:p>
          <a:r>
            <a:rPr lang="en-GB" sz="1600" b="1" dirty="0">
              <a:latin typeface="Helvetica" pitchFamily="2" charset="0"/>
            </a:rPr>
            <a:t>Operations: </a:t>
          </a:r>
        </a:p>
        <a:p>
          <a:r>
            <a:rPr lang="en-US" sz="1600" dirty="0">
              <a:latin typeface="Helvetica" pitchFamily="2" charset="0"/>
            </a:rPr>
            <a:t>Reflecting on school constraints &amp; system in low performing school</a:t>
          </a:r>
        </a:p>
        <a:p>
          <a:r>
            <a:rPr lang="en-GB" sz="1600" dirty="0">
              <a:latin typeface="Helvetica" pitchFamily="2" charset="0"/>
            </a:rPr>
            <a:t>Looking at which constraints can be resolved this year</a:t>
          </a:r>
          <a:endParaRPr lang="en-GB" sz="1600" dirty="0"/>
        </a:p>
      </dgm:t>
    </dgm:pt>
    <dgm:pt modelId="{7E7D4195-AFC6-2449-8177-3C06A5BCA8DF}" type="parTrans" cxnId="{634BA2D1-DEBB-D443-B2EF-3A465A9959F2}">
      <dgm:prSet/>
      <dgm:spPr/>
      <dgm:t>
        <a:bodyPr/>
        <a:lstStyle/>
        <a:p>
          <a:endParaRPr lang="en-GB"/>
        </a:p>
      </dgm:t>
    </dgm:pt>
    <dgm:pt modelId="{FA93765C-B1A2-C242-A8FC-EC3BD5A4816E}" type="sibTrans" cxnId="{634BA2D1-DEBB-D443-B2EF-3A465A9959F2}">
      <dgm:prSet/>
      <dgm:spPr/>
      <dgm:t>
        <a:bodyPr/>
        <a:lstStyle/>
        <a:p>
          <a:endParaRPr lang="en-GB"/>
        </a:p>
      </dgm:t>
    </dgm:pt>
    <dgm:pt modelId="{C31B6970-AD01-6B4B-9ED3-FDF71FA7351F}">
      <dgm:prSet phldrT="[Text]" custT="1"/>
      <dgm:spPr/>
      <dgm:t>
        <a:bodyPr/>
        <a:lstStyle/>
        <a:p>
          <a:pPr algn="ctr">
            <a:buFont typeface="Arial" panose="020B0604020202020204" pitchFamily="34" charset="0"/>
            <a:buChar char="•"/>
          </a:pPr>
          <a:r>
            <a:rPr lang="en-US" sz="1600" dirty="0">
              <a:latin typeface="Helvetica" pitchFamily="2" charset="0"/>
            </a:rPr>
            <a:t>Increase the frequency of our Ed-tech interventions (expansion across school or hours of play)</a:t>
          </a:r>
          <a:endParaRPr lang="en-GB" sz="1600" dirty="0">
            <a:latin typeface="Helvetica" pitchFamily="2" charset="0"/>
          </a:endParaRPr>
        </a:p>
      </dgm:t>
    </dgm:pt>
    <dgm:pt modelId="{3358F74D-C623-B646-A2E0-B60A3B5B6D67}" type="parTrans" cxnId="{7CEA204B-5EDE-9B4A-8D8C-FB6A3332F52C}">
      <dgm:prSet/>
      <dgm:spPr/>
      <dgm:t>
        <a:bodyPr/>
        <a:lstStyle/>
        <a:p>
          <a:endParaRPr lang="en-GB"/>
        </a:p>
      </dgm:t>
    </dgm:pt>
    <dgm:pt modelId="{56D696AF-7CF2-224B-9A5F-A68FE28DBC5F}" type="sibTrans" cxnId="{7CEA204B-5EDE-9B4A-8D8C-FB6A3332F52C}">
      <dgm:prSet/>
      <dgm:spPr/>
      <dgm:t>
        <a:bodyPr/>
        <a:lstStyle/>
        <a:p>
          <a:endParaRPr lang="en-GB"/>
        </a:p>
      </dgm:t>
    </dgm:pt>
    <dgm:pt modelId="{373A8061-B48B-2541-9E73-D3E09E57DBEB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600" dirty="0">
              <a:latin typeface="Helvetica" pitchFamily="2" charset="0"/>
            </a:rPr>
            <a:t>ELP &amp; pedagogy should be more focused on Reading &amp; Speaking</a:t>
          </a:r>
          <a:endParaRPr lang="en-GB" sz="1600" dirty="0">
            <a:latin typeface="Helvetica" pitchFamily="2" charset="0"/>
          </a:endParaRPr>
        </a:p>
      </dgm:t>
    </dgm:pt>
    <dgm:pt modelId="{2FB50CE9-CA24-894D-A115-AEAAB1E38955}" type="parTrans" cxnId="{61750F68-F374-DE40-BB7E-E8FBB29C5EA5}">
      <dgm:prSet/>
      <dgm:spPr/>
      <dgm:t>
        <a:bodyPr/>
        <a:lstStyle/>
        <a:p>
          <a:endParaRPr lang="en-GB"/>
        </a:p>
      </dgm:t>
    </dgm:pt>
    <dgm:pt modelId="{4A737893-9C56-8B41-83AC-27DB7E106DA9}" type="sibTrans" cxnId="{61750F68-F374-DE40-BB7E-E8FBB29C5EA5}">
      <dgm:prSet/>
      <dgm:spPr/>
      <dgm:t>
        <a:bodyPr/>
        <a:lstStyle/>
        <a:p>
          <a:endParaRPr lang="en-GB"/>
        </a:p>
      </dgm:t>
    </dgm:pt>
    <dgm:pt modelId="{95D768BF-F8A7-434A-A3F0-67A55BFD8EB4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sz="1600" dirty="0">
              <a:latin typeface="Helvetica" pitchFamily="2" charset="0"/>
            </a:rPr>
            <a:t>Revisit the ‘writing’ skills across assessments. </a:t>
          </a:r>
        </a:p>
        <a:p>
          <a:pPr>
            <a:buFont typeface="Arial" panose="020B0604020202020204" pitchFamily="34" charset="0"/>
            <a:buChar char="•"/>
          </a:pPr>
          <a:r>
            <a:rPr lang="en-GB" sz="1600" dirty="0">
              <a:latin typeface="Helvetica" pitchFamily="2" charset="0"/>
            </a:rPr>
            <a:t>Reflect on assessment conduct</a:t>
          </a:r>
        </a:p>
      </dgm:t>
    </dgm:pt>
    <dgm:pt modelId="{C54072F8-B228-674D-92A8-0432776333E4}" type="parTrans" cxnId="{671F2E56-1515-CD4B-9344-B5654D8B4E65}">
      <dgm:prSet/>
      <dgm:spPr/>
      <dgm:t>
        <a:bodyPr/>
        <a:lstStyle/>
        <a:p>
          <a:endParaRPr lang="en-GB"/>
        </a:p>
      </dgm:t>
    </dgm:pt>
    <dgm:pt modelId="{893FA545-23C5-8B41-83AB-E17D1093C9CC}" type="sibTrans" cxnId="{671F2E56-1515-CD4B-9344-B5654D8B4E65}">
      <dgm:prSet/>
      <dgm:spPr/>
      <dgm:t>
        <a:bodyPr/>
        <a:lstStyle/>
        <a:p>
          <a:endParaRPr lang="en-GB"/>
        </a:p>
      </dgm:t>
    </dgm:pt>
    <dgm:pt modelId="{26460F20-456A-204F-9EA4-A6752230DD82}" type="pres">
      <dgm:prSet presAssocID="{6EAFC259-F2D9-174C-A92B-264013161B3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DB3E73D-05D6-0C4C-BA4D-68E275E00CB5}" type="pres">
      <dgm:prSet presAssocID="{953BA9D2-DB58-8A40-A223-4569E5E10D79}" presName="root" presStyleCnt="0"/>
      <dgm:spPr/>
    </dgm:pt>
    <dgm:pt modelId="{CE91B260-E01F-764A-A3BB-E05F4B27DD2A}" type="pres">
      <dgm:prSet presAssocID="{953BA9D2-DB58-8A40-A223-4569E5E10D79}" presName="rootComposite" presStyleCnt="0"/>
      <dgm:spPr/>
    </dgm:pt>
    <dgm:pt modelId="{591C64DD-31BE-8046-9470-10C77D4E897C}" type="pres">
      <dgm:prSet presAssocID="{953BA9D2-DB58-8A40-A223-4569E5E10D79}" presName="rootText" presStyleLbl="node1" presStyleIdx="0" presStyleCnt="2" custScaleX="189358" custScaleY="60149" custLinFactNeighborX="-27392" custLinFactNeighborY="0"/>
      <dgm:spPr/>
    </dgm:pt>
    <dgm:pt modelId="{6FAE3AAF-FFCE-AB45-996E-8E229B9B0B57}" type="pres">
      <dgm:prSet presAssocID="{953BA9D2-DB58-8A40-A223-4569E5E10D79}" presName="rootConnector" presStyleLbl="node1" presStyleIdx="0" presStyleCnt="2"/>
      <dgm:spPr/>
    </dgm:pt>
    <dgm:pt modelId="{C6E5934A-2AB2-A144-BBC9-C8D302ECD59F}" type="pres">
      <dgm:prSet presAssocID="{953BA9D2-DB58-8A40-A223-4569E5E10D79}" presName="childShape" presStyleCnt="0"/>
      <dgm:spPr/>
    </dgm:pt>
    <dgm:pt modelId="{995DAB54-47A8-4E49-ABFF-B0B606E6CCBE}" type="pres">
      <dgm:prSet presAssocID="{21E6648D-D13B-EA42-8681-86C49E67795C}" presName="Name13" presStyleLbl="parChTrans1D2" presStyleIdx="0" presStyleCnt="8"/>
      <dgm:spPr/>
    </dgm:pt>
    <dgm:pt modelId="{72B50DA1-C579-3644-91B7-2C60D17620DF}" type="pres">
      <dgm:prSet presAssocID="{BF82C413-44C9-0842-9CA9-07BC33AA341A}" presName="childText" presStyleLbl="bgAcc1" presStyleIdx="0" presStyleCnt="8" custScaleX="253716" custLinFactNeighborX="-34240" custLinFactNeighborY="0">
        <dgm:presLayoutVars>
          <dgm:bulletEnabled val="1"/>
        </dgm:presLayoutVars>
      </dgm:prSet>
      <dgm:spPr/>
    </dgm:pt>
    <dgm:pt modelId="{AC9FE176-7479-8149-97AB-3A64720B35FF}" type="pres">
      <dgm:prSet presAssocID="{C54072F8-B228-674D-92A8-0432776333E4}" presName="Name13" presStyleLbl="parChTrans1D2" presStyleIdx="1" presStyleCnt="8"/>
      <dgm:spPr/>
    </dgm:pt>
    <dgm:pt modelId="{AC2CBC71-D071-6B42-982D-A4785C12F8A3}" type="pres">
      <dgm:prSet presAssocID="{95D768BF-F8A7-434A-A3F0-67A55BFD8EB4}" presName="childText" presStyleLbl="bgAcc1" presStyleIdx="1" presStyleCnt="8" custScaleX="249163" custLinFactNeighborX="-33990" custLinFactNeighborY="-1185">
        <dgm:presLayoutVars>
          <dgm:bulletEnabled val="1"/>
        </dgm:presLayoutVars>
      </dgm:prSet>
      <dgm:spPr/>
    </dgm:pt>
    <dgm:pt modelId="{9AD1D0D4-8FB6-1F40-8623-2A8D489BD353}" type="pres">
      <dgm:prSet presAssocID="{A3A4876B-4F8B-854D-A916-FC753667F6FE}" presName="Name13" presStyleLbl="parChTrans1D2" presStyleIdx="2" presStyleCnt="8"/>
      <dgm:spPr/>
    </dgm:pt>
    <dgm:pt modelId="{858FDDAA-63D5-A84D-A67D-A3875C53A889}" type="pres">
      <dgm:prSet presAssocID="{3A5F3953-9B79-6241-8D2C-7F2B2BDBF2A4}" presName="childText" presStyleLbl="bgAcc1" presStyleIdx="2" presStyleCnt="8" custScaleX="253716" custLinFactNeighborX="-34240" custLinFactNeighborY="0">
        <dgm:presLayoutVars>
          <dgm:bulletEnabled val="1"/>
        </dgm:presLayoutVars>
      </dgm:prSet>
      <dgm:spPr/>
    </dgm:pt>
    <dgm:pt modelId="{88FED450-D4FF-084F-8975-D34ACA988F84}" type="pres">
      <dgm:prSet presAssocID="{2FB50CE9-CA24-894D-A115-AEAAB1E38955}" presName="Name13" presStyleLbl="parChTrans1D2" presStyleIdx="3" presStyleCnt="8"/>
      <dgm:spPr/>
    </dgm:pt>
    <dgm:pt modelId="{297469C1-D0F2-0342-8B6B-26AFCF7C3222}" type="pres">
      <dgm:prSet presAssocID="{373A8061-B48B-2541-9E73-D3E09E57DBEB}" presName="childText" presStyleLbl="bgAcc1" presStyleIdx="3" presStyleCnt="8" custScaleX="251295" custLinFactNeighborX="-33831" custLinFactNeighborY="-2026">
        <dgm:presLayoutVars>
          <dgm:bulletEnabled val="1"/>
        </dgm:presLayoutVars>
      </dgm:prSet>
      <dgm:spPr/>
    </dgm:pt>
    <dgm:pt modelId="{09888695-48A0-AD48-B868-315F00FCF37C}" type="pres">
      <dgm:prSet presAssocID="{3358F74D-C623-B646-A2E0-B60A3B5B6D67}" presName="Name13" presStyleLbl="parChTrans1D2" presStyleIdx="4" presStyleCnt="8"/>
      <dgm:spPr/>
    </dgm:pt>
    <dgm:pt modelId="{E6D6F77F-ADA5-3841-8724-B43C2D4A09A1}" type="pres">
      <dgm:prSet presAssocID="{C31B6970-AD01-6B4B-9ED3-FDF71FA7351F}" presName="childText" presStyleLbl="bgAcc1" presStyleIdx="4" presStyleCnt="8" custScaleX="248076" custLinFactNeighborX="-33215" custLinFactNeighborY="-2518">
        <dgm:presLayoutVars>
          <dgm:bulletEnabled val="1"/>
        </dgm:presLayoutVars>
      </dgm:prSet>
      <dgm:spPr/>
    </dgm:pt>
    <dgm:pt modelId="{888DEE8A-6DE2-CC4A-8105-BDD53BE6678F}" type="pres">
      <dgm:prSet presAssocID="{1BCF524C-583F-E846-94F8-7010BB801B83}" presName="root" presStyleCnt="0"/>
      <dgm:spPr/>
    </dgm:pt>
    <dgm:pt modelId="{E57F8E8D-A355-5D41-A0D6-643F36376EE2}" type="pres">
      <dgm:prSet presAssocID="{1BCF524C-583F-E846-94F8-7010BB801B83}" presName="rootComposite" presStyleCnt="0"/>
      <dgm:spPr/>
    </dgm:pt>
    <dgm:pt modelId="{ED86A910-6C8C-CB42-9690-576E0837CC33}" type="pres">
      <dgm:prSet presAssocID="{1BCF524C-583F-E846-94F8-7010BB801B83}" presName="rootText" presStyleLbl="node1" presStyleIdx="1" presStyleCnt="2" custScaleX="189358" custScaleY="60149"/>
      <dgm:spPr/>
    </dgm:pt>
    <dgm:pt modelId="{2B5A1171-9924-B748-B288-FCF3B021E783}" type="pres">
      <dgm:prSet presAssocID="{1BCF524C-583F-E846-94F8-7010BB801B83}" presName="rootConnector" presStyleLbl="node1" presStyleIdx="1" presStyleCnt="2"/>
      <dgm:spPr/>
    </dgm:pt>
    <dgm:pt modelId="{FAB44948-90F3-5B47-8F31-2837F4744B98}" type="pres">
      <dgm:prSet presAssocID="{1BCF524C-583F-E846-94F8-7010BB801B83}" presName="childShape" presStyleCnt="0"/>
      <dgm:spPr/>
    </dgm:pt>
    <dgm:pt modelId="{BD9491DD-B719-5D4E-9F5B-936894D9F50F}" type="pres">
      <dgm:prSet presAssocID="{FC70963B-FA3C-CF49-8C3B-1B0E3D7DA1C3}" presName="Name13" presStyleLbl="parChTrans1D2" presStyleIdx="5" presStyleCnt="8"/>
      <dgm:spPr/>
    </dgm:pt>
    <dgm:pt modelId="{13C4E35E-263B-454F-887C-933B01430DB9}" type="pres">
      <dgm:prSet presAssocID="{3D55685C-A6E4-5444-98FD-990CFE433531}" presName="childText" presStyleLbl="bgAcc1" presStyleIdx="5" presStyleCnt="8" custScaleX="345685" custScaleY="161603">
        <dgm:presLayoutVars>
          <dgm:bulletEnabled val="1"/>
        </dgm:presLayoutVars>
      </dgm:prSet>
      <dgm:spPr/>
    </dgm:pt>
    <dgm:pt modelId="{AA8F3DF7-6442-9340-A39A-AD5457324253}" type="pres">
      <dgm:prSet presAssocID="{7E7D4195-AFC6-2449-8177-3C06A5BCA8DF}" presName="Name13" presStyleLbl="parChTrans1D2" presStyleIdx="6" presStyleCnt="8"/>
      <dgm:spPr/>
    </dgm:pt>
    <dgm:pt modelId="{57DB1A6E-B4CC-074A-A9D2-B255614F4B3F}" type="pres">
      <dgm:prSet presAssocID="{FF775CAD-E81C-C741-8750-3C149FD23B52}" presName="childText" presStyleLbl="bgAcc1" presStyleIdx="6" presStyleCnt="8" custScaleX="345418" custScaleY="161603">
        <dgm:presLayoutVars>
          <dgm:bulletEnabled val="1"/>
        </dgm:presLayoutVars>
      </dgm:prSet>
      <dgm:spPr/>
    </dgm:pt>
    <dgm:pt modelId="{3E6BBC19-F5EC-4D44-832B-BD220C9ECED5}" type="pres">
      <dgm:prSet presAssocID="{9FC29331-C7F1-E34E-BCE9-893D48404EA1}" presName="Name13" presStyleLbl="parChTrans1D2" presStyleIdx="7" presStyleCnt="8"/>
      <dgm:spPr/>
    </dgm:pt>
    <dgm:pt modelId="{32F4091F-D57B-3A44-8B54-C331B94C49D4}" type="pres">
      <dgm:prSet presAssocID="{9287F824-4F18-0F44-911F-DC697C8134C5}" presName="childText" presStyleLbl="bgAcc1" presStyleIdx="7" presStyleCnt="8" custScaleX="341843" custScaleY="161603">
        <dgm:presLayoutVars>
          <dgm:bulletEnabled val="1"/>
        </dgm:presLayoutVars>
      </dgm:prSet>
      <dgm:spPr/>
    </dgm:pt>
  </dgm:ptLst>
  <dgm:cxnLst>
    <dgm:cxn modelId="{492D8B01-4B54-A144-83F9-E79FF21B1BB3}" type="presOf" srcId="{9FC29331-C7F1-E34E-BCE9-893D48404EA1}" destId="{3E6BBC19-F5EC-4D44-832B-BD220C9ECED5}" srcOrd="0" destOrd="0" presId="urn:microsoft.com/office/officeart/2005/8/layout/hierarchy3"/>
    <dgm:cxn modelId="{1EA0D10E-193B-FA42-B2F6-4CB8DB8080F5}" type="presOf" srcId="{953BA9D2-DB58-8A40-A223-4569E5E10D79}" destId="{6FAE3AAF-FFCE-AB45-996E-8E229B9B0B57}" srcOrd="1" destOrd="0" presId="urn:microsoft.com/office/officeart/2005/8/layout/hierarchy3"/>
    <dgm:cxn modelId="{6FDC2113-C7D5-5F44-A066-371393570607}" type="presOf" srcId="{C31B6970-AD01-6B4B-9ED3-FDF71FA7351F}" destId="{E6D6F77F-ADA5-3841-8724-B43C2D4A09A1}" srcOrd="0" destOrd="0" presId="urn:microsoft.com/office/officeart/2005/8/layout/hierarchy3"/>
    <dgm:cxn modelId="{959F8B1F-E92F-B744-BAE1-E0929AA2243B}" type="presOf" srcId="{3358F74D-C623-B646-A2E0-B60A3B5B6D67}" destId="{09888695-48A0-AD48-B868-315F00FCF37C}" srcOrd="0" destOrd="0" presId="urn:microsoft.com/office/officeart/2005/8/layout/hierarchy3"/>
    <dgm:cxn modelId="{714D0420-8653-5744-AB86-387E87A8A29D}" type="presOf" srcId="{953BA9D2-DB58-8A40-A223-4569E5E10D79}" destId="{591C64DD-31BE-8046-9470-10C77D4E897C}" srcOrd="0" destOrd="0" presId="urn:microsoft.com/office/officeart/2005/8/layout/hierarchy3"/>
    <dgm:cxn modelId="{1791D525-7C8F-7846-9349-4EF415D96BD5}" type="presOf" srcId="{BF82C413-44C9-0842-9CA9-07BC33AA341A}" destId="{72B50DA1-C579-3644-91B7-2C60D17620DF}" srcOrd="0" destOrd="0" presId="urn:microsoft.com/office/officeart/2005/8/layout/hierarchy3"/>
    <dgm:cxn modelId="{5C02B626-538F-B140-9BD5-F3BDCF546AC1}" type="presOf" srcId="{1BCF524C-583F-E846-94F8-7010BB801B83}" destId="{2B5A1171-9924-B748-B288-FCF3B021E783}" srcOrd="1" destOrd="0" presId="urn:microsoft.com/office/officeart/2005/8/layout/hierarchy3"/>
    <dgm:cxn modelId="{CCDB9527-53D8-E04A-BC05-858EFAC53224}" type="presOf" srcId="{1BCF524C-583F-E846-94F8-7010BB801B83}" destId="{ED86A910-6C8C-CB42-9690-576E0837CC33}" srcOrd="0" destOrd="0" presId="urn:microsoft.com/office/officeart/2005/8/layout/hierarchy3"/>
    <dgm:cxn modelId="{A556F247-A0F3-644F-B00B-A244D03590CC}" type="presOf" srcId="{373A8061-B48B-2541-9E73-D3E09E57DBEB}" destId="{297469C1-D0F2-0342-8B6B-26AFCF7C3222}" srcOrd="0" destOrd="0" presId="urn:microsoft.com/office/officeart/2005/8/layout/hierarchy3"/>
    <dgm:cxn modelId="{7CEA204B-5EDE-9B4A-8D8C-FB6A3332F52C}" srcId="{953BA9D2-DB58-8A40-A223-4569E5E10D79}" destId="{C31B6970-AD01-6B4B-9ED3-FDF71FA7351F}" srcOrd="4" destOrd="0" parTransId="{3358F74D-C623-B646-A2E0-B60A3B5B6D67}" sibTransId="{56D696AF-7CF2-224B-9A5F-A68FE28DBC5F}"/>
    <dgm:cxn modelId="{671F2E56-1515-CD4B-9344-B5654D8B4E65}" srcId="{953BA9D2-DB58-8A40-A223-4569E5E10D79}" destId="{95D768BF-F8A7-434A-A3F0-67A55BFD8EB4}" srcOrd="1" destOrd="0" parTransId="{C54072F8-B228-674D-92A8-0432776333E4}" sibTransId="{893FA545-23C5-8B41-83AB-E17D1093C9CC}"/>
    <dgm:cxn modelId="{C5E8F364-6D7D-4C4D-A703-CF2D6E3DB1E1}" srcId="{1BCF524C-583F-E846-94F8-7010BB801B83}" destId="{9287F824-4F18-0F44-911F-DC697C8134C5}" srcOrd="2" destOrd="0" parTransId="{9FC29331-C7F1-E34E-BCE9-893D48404EA1}" sibTransId="{3CBC88E0-3177-4C49-8542-B481C907B400}"/>
    <dgm:cxn modelId="{61750F68-F374-DE40-BB7E-E8FBB29C5EA5}" srcId="{953BA9D2-DB58-8A40-A223-4569E5E10D79}" destId="{373A8061-B48B-2541-9E73-D3E09E57DBEB}" srcOrd="3" destOrd="0" parTransId="{2FB50CE9-CA24-894D-A115-AEAAB1E38955}" sibTransId="{4A737893-9C56-8B41-83AC-27DB7E106DA9}"/>
    <dgm:cxn modelId="{4957716E-9776-F547-95B2-6BDBF00BB2D7}" type="presOf" srcId="{FC70963B-FA3C-CF49-8C3B-1B0E3D7DA1C3}" destId="{BD9491DD-B719-5D4E-9F5B-936894D9F50F}" srcOrd="0" destOrd="0" presId="urn:microsoft.com/office/officeart/2005/8/layout/hierarchy3"/>
    <dgm:cxn modelId="{DF8DC072-CF3A-D74E-9772-CBB6CB1B6AC0}" type="presOf" srcId="{6EAFC259-F2D9-174C-A92B-264013161B35}" destId="{26460F20-456A-204F-9EA4-A6752230DD82}" srcOrd="0" destOrd="0" presId="urn:microsoft.com/office/officeart/2005/8/layout/hierarchy3"/>
    <dgm:cxn modelId="{EA0E8276-5C59-5A46-8600-3B87F7EB2B88}" srcId="{6EAFC259-F2D9-174C-A92B-264013161B35}" destId="{1BCF524C-583F-E846-94F8-7010BB801B83}" srcOrd="1" destOrd="0" parTransId="{782C5344-1654-E545-87DE-45D9236E896C}" sibTransId="{FF941BA9-EF52-8241-92D8-4A6000552609}"/>
    <dgm:cxn modelId="{C255B686-39CA-9E4F-951C-7114B2733201}" srcId="{1BCF524C-583F-E846-94F8-7010BB801B83}" destId="{3D55685C-A6E4-5444-98FD-990CFE433531}" srcOrd="0" destOrd="0" parTransId="{FC70963B-FA3C-CF49-8C3B-1B0E3D7DA1C3}" sibTransId="{0DC739B3-A550-9F45-A993-C3C04FABA0EE}"/>
    <dgm:cxn modelId="{A361208F-EA08-DD4A-A509-D6D34AF9A387}" type="presOf" srcId="{2FB50CE9-CA24-894D-A115-AEAAB1E38955}" destId="{88FED450-D4FF-084F-8975-D34ACA988F84}" srcOrd="0" destOrd="0" presId="urn:microsoft.com/office/officeart/2005/8/layout/hierarchy3"/>
    <dgm:cxn modelId="{94B9DB9C-BAE5-D54E-8571-D986BD0ACE75}" type="presOf" srcId="{21E6648D-D13B-EA42-8681-86C49E67795C}" destId="{995DAB54-47A8-4E49-ABFF-B0B606E6CCBE}" srcOrd="0" destOrd="0" presId="urn:microsoft.com/office/officeart/2005/8/layout/hierarchy3"/>
    <dgm:cxn modelId="{1532F69D-10CE-6245-A4C6-DF3EC48E0C4E}" srcId="{953BA9D2-DB58-8A40-A223-4569E5E10D79}" destId="{3A5F3953-9B79-6241-8D2C-7F2B2BDBF2A4}" srcOrd="2" destOrd="0" parTransId="{A3A4876B-4F8B-854D-A916-FC753667F6FE}" sibTransId="{712F27B1-21F8-B24B-BCCA-DE3F324F1E8E}"/>
    <dgm:cxn modelId="{D9890FA0-0C98-064F-BA67-F9EFF1B3FC3F}" type="presOf" srcId="{95D768BF-F8A7-434A-A3F0-67A55BFD8EB4}" destId="{AC2CBC71-D071-6B42-982D-A4785C12F8A3}" srcOrd="0" destOrd="0" presId="urn:microsoft.com/office/officeart/2005/8/layout/hierarchy3"/>
    <dgm:cxn modelId="{743FE6A2-9BE7-2645-A794-3EA6285C006F}" type="presOf" srcId="{7E7D4195-AFC6-2449-8177-3C06A5BCA8DF}" destId="{AA8F3DF7-6442-9340-A39A-AD5457324253}" srcOrd="0" destOrd="0" presId="urn:microsoft.com/office/officeart/2005/8/layout/hierarchy3"/>
    <dgm:cxn modelId="{E18962B6-BD20-2D4C-929B-F2C69FC66015}" type="presOf" srcId="{C54072F8-B228-674D-92A8-0432776333E4}" destId="{AC9FE176-7479-8149-97AB-3A64720B35FF}" srcOrd="0" destOrd="0" presId="urn:microsoft.com/office/officeart/2005/8/layout/hierarchy3"/>
    <dgm:cxn modelId="{561431BA-8985-6D4C-9F37-2C6585E0CFE1}" type="presOf" srcId="{3D55685C-A6E4-5444-98FD-990CFE433531}" destId="{13C4E35E-263B-454F-887C-933B01430DB9}" srcOrd="0" destOrd="0" presId="urn:microsoft.com/office/officeart/2005/8/layout/hierarchy3"/>
    <dgm:cxn modelId="{7AF7BCBA-C089-BF4C-8FA0-00361025BF6E}" type="presOf" srcId="{9287F824-4F18-0F44-911F-DC697C8134C5}" destId="{32F4091F-D57B-3A44-8B54-C331B94C49D4}" srcOrd="0" destOrd="0" presId="urn:microsoft.com/office/officeart/2005/8/layout/hierarchy3"/>
    <dgm:cxn modelId="{8AF117BD-3C25-6440-81FE-7C6EDA233A4F}" type="presOf" srcId="{A3A4876B-4F8B-854D-A916-FC753667F6FE}" destId="{9AD1D0D4-8FB6-1F40-8623-2A8D489BD353}" srcOrd="0" destOrd="0" presId="urn:microsoft.com/office/officeart/2005/8/layout/hierarchy3"/>
    <dgm:cxn modelId="{BDAB2EC6-E937-8B47-8C3E-B47AB2B46754}" type="presOf" srcId="{FF775CAD-E81C-C741-8750-3C149FD23B52}" destId="{57DB1A6E-B4CC-074A-A9D2-B255614F4B3F}" srcOrd="0" destOrd="0" presId="urn:microsoft.com/office/officeart/2005/8/layout/hierarchy3"/>
    <dgm:cxn modelId="{634BA2D1-DEBB-D443-B2EF-3A465A9959F2}" srcId="{1BCF524C-583F-E846-94F8-7010BB801B83}" destId="{FF775CAD-E81C-C741-8750-3C149FD23B52}" srcOrd="1" destOrd="0" parTransId="{7E7D4195-AFC6-2449-8177-3C06A5BCA8DF}" sibTransId="{FA93765C-B1A2-C242-A8FC-EC3BD5A4816E}"/>
    <dgm:cxn modelId="{09E2EAD3-14AA-5041-9BAE-34A2302FB23D}" type="presOf" srcId="{3A5F3953-9B79-6241-8D2C-7F2B2BDBF2A4}" destId="{858FDDAA-63D5-A84D-A67D-A3875C53A889}" srcOrd="0" destOrd="0" presId="urn:microsoft.com/office/officeart/2005/8/layout/hierarchy3"/>
    <dgm:cxn modelId="{D35BE1EB-F164-1E4C-9AB1-652C818AB0E8}" srcId="{6EAFC259-F2D9-174C-A92B-264013161B35}" destId="{953BA9D2-DB58-8A40-A223-4569E5E10D79}" srcOrd="0" destOrd="0" parTransId="{6858D78B-B708-C144-BDCD-7D9D9233B593}" sibTransId="{7B4EF97C-6E48-8F49-A643-7B2A7C2B8268}"/>
    <dgm:cxn modelId="{4CAB4CFA-7270-3E41-AB1D-903E2D20BF92}" srcId="{953BA9D2-DB58-8A40-A223-4569E5E10D79}" destId="{BF82C413-44C9-0842-9CA9-07BC33AA341A}" srcOrd="0" destOrd="0" parTransId="{21E6648D-D13B-EA42-8681-86C49E67795C}" sibTransId="{6D42CEE5-9CC6-684B-B91F-49FD470FC9A6}"/>
    <dgm:cxn modelId="{56B63AC4-8DC3-824D-A26A-C84180C62DC4}" type="presParOf" srcId="{26460F20-456A-204F-9EA4-A6752230DD82}" destId="{2DB3E73D-05D6-0C4C-BA4D-68E275E00CB5}" srcOrd="0" destOrd="0" presId="urn:microsoft.com/office/officeart/2005/8/layout/hierarchy3"/>
    <dgm:cxn modelId="{28AF00E8-0720-4140-99EE-DF1EF1634679}" type="presParOf" srcId="{2DB3E73D-05D6-0C4C-BA4D-68E275E00CB5}" destId="{CE91B260-E01F-764A-A3BB-E05F4B27DD2A}" srcOrd="0" destOrd="0" presId="urn:microsoft.com/office/officeart/2005/8/layout/hierarchy3"/>
    <dgm:cxn modelId="{0A07A784-AAE3-7746-93C1-38A244443684}" type="presParOf" srcId="{CE91B260-E01F-764A-A3BB-E05F4B27DD2A}" destId="{591C64DD-31BE-8046-9470-10C77D4E897C}" srcOrd="0" destOrd="0" presId="urn:microsoft.com/office/officeart/2005/8/layout/hierarchy3"/>
    <dgm:cxn modelId="{D0817C49-456E-F441-9D9D-4D14D487A209}" type="presParOf" srcId="{CE91B260-E01F-764A-A3BB-E05F4B27DD2A}" destId="{6FAE3AAF-FFCE-AB45-996E-8E229B9B0B57}" srcOrd="1" destOrd="0" presId="urn:microsoft.com/office/officeart/2005/8/layout/hierarchy3"/>
    <dgm:cxn modelId="{90A07D5D-8A3D-9347-9670-DBB9BBEBDBE1}" type="presParOf" srcId="{2DB3E73D-05D6-0C4C-BA4D-68E275E00CB5}" destId="{C6E5934A-2AB2-A144-BBC9-C8D302ECD59F}" srcOrd="1" destOrd="0" presId="urn:microsoft.com/office/officeart/2005/8/layout/hierarchy3"/>
    <dgm:cxn modelId="{95D892E0-4894-F249-87A2-A690B2961954}" type="presParOf" srcId="{C6E5934A-2AB2-A144-BBC9-C8D302ECD59F}" destId="{995DAB54-47A8-4E49-ABFF-B0B606E6CCBE}" srcOrd="0" destOrd="0" presId="urn:microsoft.com/office/officeart/2005/8/layout/hierarchy3"/>
    <dgm:cxn modelId="{D0C1740E-E77E-8741-9662-8EF4DEE624D0}" type="presParOf" srcId="{C6E5934A-2AB2-A144-BBC9-C8D302ECD59F}" destId="{72B50DA1-C579-3644-91B7-2C60D17620DF}" srcOrd="1" destOrd="0" presId="urn:microsoft.com/office/officeart/2005/8/layout/hierarchy3"/>
    <dgm:cxn modelId="{D52366CD-F6CA-E341-B5F7-8E8A001337D7}" type="presParOf" srcId="{C6E5934A-2AB2-A144-BBC9-C8D302ECD59F}" destId="{AC9FE176-7479-8149-97AB-3A64720B35FF}" srcOrd="2" destOrd="0" presId="urn:microsoft.com/office/officeart/2005/8/layout/hierarchy3"/>
    <dgm:cxn modelId="{0FAD542E-2B55-CC42-AC76-C59126AEAE6D}" type="presParOf" srcId="{C6E5934A-2AB2-A144-BBC9-C8D302ECD59F}" destId="{AC2CBC71-D071-6B42-982D-A4785C12F8A3}" srcOrd="3" destOrd="0" presId="urn:microsoft.com/office/officeart/2005/8/layout/hierarchy3"/>
    <dgm:cxn modelId="{68562EEC-2373-C143-8A63-5C15344103AC}" type="presParOf" srcId="{C6E5934A-2AB2-A144-BBC9-C8D302ECD59F}" destId="{9AD1D0D4-8FB6-1F40-8623-2A8D489BD353}" srcOrd="4" destOrd="0" presId="urn:microsoft.com/office/officeart/2005/8/layout/hierarchy3"/>
    <dgm:cxn modelId="{11871017-BA1D-BC43-BA28-FF8B05513CAB}" type="presParOf" srcId="{C6E5934A-2AB2-A144-BBC9-C8D302ECD59F}" destId="{858FDDAA-63D5-A84D-A67D-A3875C53A889}" srcOrd="5" destOrd="0" presId="urn:microsoft.com/office/officeart/2005/8/layout/hierarchy3"/>
    <dgm:cxn modelId="{A041635C-A129-7A41-B72F-CD04604C12D8}" type="presParOf" srcId="{C6E5934A-2AB2-A144-BBC9-C8D302ECD59F}" destId="{88FED450-D4FF-084F-8975-D34ACA988F84}" srcOrd="6" destOrd="0" presId="urn:microsoft.com/office/officeart/2005/8/layout/hierarchy3"/>
    <dgm:cxn modelId="{AFFC39CE-A1A0-0C45-A222-F08545ABA145}" type="presParOf" srcId="{C6E5934A-2AB2-A144-BBC9-C8D302ECD59F}" destId="{297469C1-D0F2-0342-8B6B-26AFCF7C3222}" srcOrd="7" destOrd="0" presId="urn:microsoft.com/office/officeart/2005/8/layout/hierarchy3"/>
    <dgm:cxn modelId="{1B7C30FA-5587-E84B-AB4B-7ED6AA2B00E6}" type="presParOf" srcId="{C6E5934A-2AB2-A144-BBC9-C8D302ECD59F}" destId="{09888695-48A0-AD48-B868-315F00FCF37C}" srcOrd="8" destOrd="0" presId="urn:microsoft.com/office/officeart/2005/8/layout/hierarchy3"/>
    <dgm:cxn modelId="{2322B1BF-3806-E34E-93B5-83F26A9807DC}" type="presParOf" srcId="{C6E5934A-2AB2-A144-BBC9-C8D302ECD59F}" destId="{E6D6F77F-ADA5-3841-8724-B43C2D4A09A1}" srcOrd="9" destOrd="0" presId="urn:microsoft.com/office/officeart/2005/8/layout/hierarchy3"/>
    <dgm:cxn modelId="{2581B966-1829-8F4C-A99D-A335D4337488}" type="presParOf" srcId="{26460F20-456A-204F-9EA4-A6752230DD82}" destId="{888DEE8A-6DE2-CC4A-8105-BDD53BE6678F}" srcOrd="1" destOrd="0" presId="urn:microsoft.com/office/officeart/2005/8/layout/hierarchy3"/>
    <dgm:cxn modelId="{ED7728DE-4574-C745-99B9-D3C55C001E61}" type="presParOf" srcId="{888DEE8A-6DE2-CC4A-8105-BDD53BE6678F}" destId="{E57F8E8D-A355-5D41-A0D6-643F36376EE2}" srcOrd="0" destOrd="0" presId="urn:microsoft.com/office/officeart/2005/8/layout/hierarchy3"/>
    <dgm:cxn modelId="{0CA76BC5-39F8-5841-A3CC-243A4C99C50C}" type="presParOf" srcId="{E57F8E8D-A355-5D41-A0D6-643F36376EE2}" destId="{ED86A910-6C8C-CB42-9690-576E0837CC33}" srcOrd="0" destOrd="0" presId="urn:microsoft.com/office/officeart/2005/8/layout/hierarchy3"/>
    <dgm:cxn modelId="{1616C423-2914-A14A-B986-4456961DC8E4}" type="presParOf" srcId="{E57F8E8D-A355-5D41-A0D6-643F36376EE2}" destId="{2B5A1171-9924-B748-B288-FCF3B021E783}" srcOrd="1" destOrd="0" presId="urn:microsoft.com/office/officeart/2005/8/layout/hierarchy3"/>
    <dgm:cxn modelId="{E60AC529-6B16-5E42-9D95-BD572697F23F}" type="presParOf" srcId="{888DEE8A-6DE2-CC4A-8105-BDD53BE6678F}" destId="{FAB44948-90F3-5B47-8F31-2837F4744B98}" srcOrd="1" destOrd="0" presId="urn:microsoft.com/office/officeart/2005/8/layout/hierarchy3"/>
    <dgm:cxn modelId="{22E596ED-1AD2-F746-B634-0F993BE5D255}" type="presParOf" srcId="{FAB44948-90F3-5B47-8F31-2837F4744B98}" destId="{BD9491DD-B719-5D4E-9F5B-936894D9F50F}" srcOrd="0" destOrd="0" presId="urn:microsoft.com/office/officeart/2005/8/layout/hierarchy3"/>
    <dgm:cxn modelId="{88F6518B-E335-B742-9C77-257BBAD57734}" type="presParOf" srcId="{FAB44948-90F3-5B47-8F31-2837F4744B98}" destId="{13C4E35E-263B-454F-887C-933B01430DB9}" srcOrd="1" destOrd="0" presId="urn:microsoft.com/office/officeart/2005/8/layout/hierarchy3"/>
    <dgm:cxn modelId="{6282EF48-2B2A-6948-B8D0-7A4ABD62FF09}" type="presParOf" srcId="{FAB44948-90F3-5B47-8F31-2837F4744B98}" destId="{AA8F3DF7-6442-9340-A39A-AD5457324253}" srcOrd="2" destOrd="0" presId="urn:microsoft.com/office/officeart/2005/8/layout/hierarchy3"/>
    <dgm:cxn modelId="{B465BE35-2017-3843-98AF-0206194084F4}" type="presParOf" srcId="{FAB44948-90F3-5B47-8F31-2837F4744B98}" destId="{57DB1A6E-B4CC-074A-A9D2-B255614F4B3F}" srcOrd="3" destOrd="0" presId="urn:microsoft.com/office/officeart/2005/8/layout/hierarchy3"/>
    <dgm:cxn modelId="{1FD51B22-0F32-3C47-8B1E-A837837B9D95}" type="presParOf" srcId="{FAB44948-90F3-5B47-8F31-2837F4744B98}" destId="{3E6BBC19-F5EC-4D44-832B-BD220C9ECED5}" srcOrd="4" destOrd="0" presId="urn:microsoft.com/office/officeart/2005/8/layout/hierarchy3"/>
    <dgm:cxn modelId="{3EA7D864-C1A4-1948-99CF-AE908AD4296F}" type="presParOf" srcId="{FAB44948-90F3-5B47-8F31-2837F4744B98}" destId="{32F4091F-D57B-3A44-8B54-C331B94C49D4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82E13D-3857-224F-9DD3-4CF7B43F0D0E}">
      <dsp:nvSpPr>
        <dsp:cNvPr id="0" name=""/>
        <dsp:cNvSpPr/>
      </dsp:nvSpPr>
      <dsp:spPr>
        <a:xfrm>
          <a:off x="3383534" y="464136"/>
          <a:ext cx="3811656" cy="3811656"/>
        </a:xfrm>
        <a:prstGeom prst="blockArc">
          <a:avLst>
            <a:gd name="adj1" fmla="val 13697778"/>
            <a:gd name="adj2" fmla="val 16343825"/>
            <a:gd name="adj3" fmla="val 3438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0C6BAB-A0F3-AB42-A653-FC615A68E7B8}">
      <dsp:nvSpPr>
        <dsp:cNvPr id="0" name=""/>
        <dsp:cNvSpPr/>
      </dsp:nvSpPr>
      <dsp:spPr>
        <a:xfrm>
          <a:off x="3461878" y="390174"/>
          <a:ext cx="3811656" cy="3811656"/>
        </a:xfrm>
        <a:prstGeom prst="blockArc">
          <a:avLst>
            <a:gd name="adj1" fmla="val 10800010"/>
            <a:gd name="adj2" fmla="val 13500007"/>
            <a:gd name="adj3" fmla="val 3438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F9E6E2-E6EE-C648-877D-56B961124D60}">
      <dsp:nvSpPr>
        <dsp:cNvPr id="0" name=""/>
        <dsp:cNvSpPr/>
      </dsp:nvSpPr>
      <dsp:spPr>
        <a:xfrm>
          <a:off x="3461878" y="390176"/>
          <a:ext cx="3811656" cy="3811656"/>
        </a:xfrm>
        <a:prstGeom prst="blockArc">
          <a:avLst>
            <a:gd name="adj1" fmla="val 8100009"/>
            <a:gd name="adj2" fmla="val 10800014"/>
            <a:gd name="adj3" fmla="val 3438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1C0DAD-3E1E-854D-806B-B69AC0921760}">
      <dsp:nvSpPr>
        <dsp:cNvPr id="0" name=""/>
        <dsp:cNvSpPr/>
      </dsp:nvSpPr>
      <dsp:spPr>
        <a:xfrm>
          <a:off x="3461880" y="390178"/>
          <a:ext cx="3811656" cy="3811656"/>
        </a:xfrm>
        <a:prstGeom prst="blockArc">
          <a:avLst>
            <a:gd name="adj1" fmla="val 5400010"/>
            <a:gd name="adj2" fmla="val 8100014"/>
            <a:gd name="adj3" fmla="val 3438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A4BC77-922A-C24C-B975-9E6B63A193AE}">
      <dsp:nvSpPr>
        <dsp:cNvPr id="0" name=""/>
        <dsp:cNvSpPr/>
      </dsp:nvSpPr>
      <dsp:spPr>
        <a:xfrm>
          <a:off x="3461869" y="390178"/>
          <a:ext cx="3811656" cy="3811656"/>
        </a:xfrm>
        <a:prstGeom prst="blockArc">
          <a:avLst>
            <a:gd name="adj1" fmla="val 2699986"/>
            <a:gd name="adj2" fmla="val 5399990"/>
            <a:gd name="adj3" fmla="val 3438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9CF5D5-1698-6944-94BF-0728F060A75D}">
      <dsp:nvSpPr>
        <dsp:cNvPr id="0" name=""/>
        <dsp:cNvSpPr/>
      </dsp:nvSpPr>
      <dsp:spPr>
        <a:xfrm>
          <a:off x="3461871" y="390176"/>
          <a:ext cx="3811656" cy="3811656"/>
        </a:xfrm>
        <a:prstGeom prst="blockArc">
          <a:avLst>
            <a:gd name="adj1" fmla="val 21599986"/>
            <a:gd name="adj2" fmla="val 2699991"/>
            <a:gd name="adj3" fmla="val 3438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00A2EF-58BB-3844-A650-887961FCABFC}">
      <dsp:nvSpPr>
        <dsp:cNvPr id="0" name=""/>
        <dsp:cNvSpPr/>
      </dsp:nvSpPr>
      <dsp:spPr>
        <a:xfrm>
          <a:off x="3461871" y="390174"/>
          <a:ext cx="3811656" cy="3811656"/>
        </a:xfrm>
        <a:prstGeom prst="blockArc">
          <a:avLst>
            <a:gd name="adj1" fmla="val 18899993"/>
            <a:gd name="adj2" fmla="val 21599990"/>
            <a:gd name="adj3" fmla="val 3438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B8425E-5400-2246-90F6-F997169C964A}">
      <dsp:nvSpPr>
        <dsp:cNvPr id="0" name=""/>
        <dsp:cNvSpPr/>
      </dsp:nvSpPr>
      <dsp:spPr>
        <a:xfrm>
          <a:off x="3540215" y="464136"/>
          <a:ext cx="3811656" cy="3811656"/>
        </a:xfrm>
        <a:prstGeom prst="blockArc">
          <a:avLst>
            <a:gd name="adj1" fmla="val 16056175"/>
            <a:gd name="adj2" fmla="val 18702222"/>
            <a:gd name="adj3" fmla="val 3438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9540B9-CEA9-EB4F-9A4A-E88564896DCD}">
      <dsp:nvSpPr>
        <dsp:cNvPr id="0" name=""/>
        <dsp:cNvSpPr/>
      </dsp:nvSpPr>
      <dsp:spPr>
        <a:xfrm>
          <a:off x="4615457" y="1508799"/>
          <a:ext cx="1504492" cy="1574301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b="0" kern="1200" dirty="0">
            <a:solidFill>
              <a:schemeClr val="tx1"/>
            </a:solidFill>
            <a:latin typeface="Helvetica" pitchFamily="2" charset="0"/>
          </a:endParaRPr>
        </a:p>
      </dsp:txBody>
      <dsp:txXfrm>
        <a:off x="4835785" y="1739350"/>
        <a:ext cx="1063836" cy="1113199"/>
      </dsp:txXfrm>
    </dsp:sp>
    <dsp:sp modelId="{BD3B95A2-F9A0-3C4E-B277-2C60EB5EC06C}">
      <dsp:nvSpPr>
        <dsp:cNvPr id="0" name=""/>
        <dsp:cNvSpPr/>
      </dsp:nvSpPr>
      <dsp:spPr>
        <a:xfrm>
          <a:off x="4912706" y="43538"/>
          <a:ext cx="909993" cy="909993"/>
        </a:xfrm>
        <a:prstGeom prst="ellipse">
          <a:avLst/>
        </a:prstGeom>
        <a:solidFill>
          <a:srgbClr val="64CAD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000" kern="1200" dirty="0"/>
        </a:p>
      </dsp:txBody>
      <dsp:txXfrm>
        <a:off x="5045971" y="176803"/>
        <a:ext cx="643463" cy="643463"/>
      </dsp:txXfrm>
    </dsp:sp>
    <dsp:sp modelId="{300A290F-AD85-BB44-8D11-026C7B82DD77}">
      <dsp:nvSpPr>
        <dsp:cNvPr id="0" name=""/>
        <dsp:cNvSpPr/>
      </dsp:nvSpPr>
      <dsp:spPr>
        <a:xfrm>
          <a:off x="6237160" y="516544"/>
          <a:ext cx="909993" cy="909993"/>
        </a:xfrm>
        <a:prstGeom prst="ellipse">
          <a:avLst/>
        </a:prstGeom>
        <a:solidFill>
          <a:srgbClr val="E07F2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000" kern="1200" dirty="0"/>
        </a:p>
      </dsp:txBody>
      <dsp:txXfrm>
        <a:off x="6370425" y="649809"/>
        <a:ext cx="643463" cy="643463"/>
      </dsp:txXfrm>
    </dsp:sp>
    <dsp:sp modelId="{AB8AC11C-8131-DC48-A98E-BCBFF3E98486}">
      <dsp:nvSpPr>
        <dsp:cNvPr id="0" name=""/>
        <dsp:cNvSpPr/>
      </dsp:nvSpPr>
      <dsp:spPr>
        <a:xfrm>
          <a:off x="6785771" y="1841000"/>
          <a:ext cx="909993" cy="909993"/>
        </a:xfrm>
        <a:prstGeom prst="ellipse">
          <a:avLst/>
        </a:prstGeom>
        <a:solidFill>
          <a:srgbClr val="ABCE5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000" kern="1200" dirty="0"/>
        </a:p>
      </dsp:txBody>
      <dsp:txXfrm>
        <a:off x="6919036" y="1974265"/>
        <a:ext cx="643463" cy="643463"/>
      </dsp:txXfrm>
    </dsp:sp>
    <dsp:sp modelId="{1D5D4131-04F8-D245-BABF-3A892B1CDE6D}">
      <dsp:nvSpPr>
        <dsp:cNvPr id="0" name=""/>
        <dsp:cNvSpPr/>
      </dsp:nvSpPr>
      <dsp:spPr>
        <a:xfrm>
          <a:off x="6237166" y="3165464"/>
          <a:ext cx="909993" cy="909993"/>
        </a:xfrm>
        <a:prstGeom prst="ellipse">
          <a:avLst/>
        </a:prstGeom>
        <a:solidFill>
          <a:srgbClr val="EF3D4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000" kern="1200" dirty="0"/>
        </a:p>
      </dsp:txBody>
      <dsp:txXfrm>
        <a:off x="6370431" y="3298729"/>
        <a:ext cx="643463" cy="643463"/>
      </dsp:txXfrm>
    </dsp:sp>
    <dsp:sp modelId="{D7010ABC-0E8F-D048-BEAB-77986E5B951C}">
      <dsp:nvSpPr>
        <dsp:cNvPr id="0" name=""/>
        <dsp:cNvSpPr/>
      </dsp:nvSpPr>
      <dsp:spPr>
        <a:xfrm>
          <a:off x="4912706" y="3714078"/>
          <a:ext cx="909993" cy="909993"/>
        </a:xfrm>
        <a:prstGeom prst="ellipse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900" kern="1200" dirty="0"/>
        </a:p>
      </dsp:txBody>
      <dsp:txXfrm>
        <a:off x="5045971" y="3847343"/>
        <a:ext cx="643463" cy="643463"/>
      </dsp:txXfrm>
    </dsp:sp>
    <dsp:sp modelId="{65F69127-F89E-6449-83A1-D636C7760D67}">
      <dsp:nvSpPr>
        <dsp:cNvPr id="0" name=""/>
        <dsp:cNvSpPr/>
      </dsp:nvSpPr>
      <dsp:spPr>
        <a:xfrm>
          <a:off x="3588247" y="3165464"/>
          <a:ext cx="909993" cy="909993"/>
        </a:xfrm>
        <a:prstGeom prst="ellipse">
          <a:avLst/>
        </a:prstGeom>
        <a:solidFill>
          <a:srgbClr val="28AA8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900" kern="1200" dirty="0"/>
        </a:p>
      </dsp:txBody>
      <dsp:txXfrm>
        <a:off x="3721512" y="3298729"/>
        <a:ext cx="643463" cy="643463"/>
      </dsp:txXfrm>
    </dsp:sp>
    <dsp:sp modelId="{771FF199-5DF7-A242-A00B-BC00EE546047}">
      <dsp:nvSpPr>
        <dsp:cNvPr id="0" name=""/>
        <dsp:cNvSpPr/>
      </dsp:nvSpPr>
      <dsp:spPr>
        <a:xfrm>
          <a:off x="3039641" y="1841000"/>
          <a:ext cx="909993" cy="909993"/>
        </a:xfrm>
        <a:prstGeom prst="ellipse">
          <a:avLst/>
        </a:prstGeom>
        <a:solidFill>
          <a:srgbClr val="FDD74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900" kern="1200" dirty="0"/>
        </a:p>
      </dsp:txBody>
      <dsp:txXfrm>
        <a:off x="3172906" y="1974265"/>
        <a:ext cx="643463" cy="643463"/>
      </dsp:txXfrm>
    </dsp:sp>
    <dsp:sp modelId="{F7D38CAB-EBDC-F847-B14D-FFA5595E14BD}">
      <dsp:nvSpPr>
        <dsp:cNvPr id="0" name=""/>
        <dsp:cNvSpPr/>
      </dsp:nvSpPr>
      <dsp:spPr>
        <a:xfrm>
          <a:off x="3588253" y="516544"/>
          <a:ext cx="909993" cy="909993"/>
        </a:xfrm>
        <a:prstGeom prst="ellipse">
          <a:avLst/>
        </a:prstGeom>
        <a:solidFill>
          <a:srgbClr val="DF1C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900" kern="1200" dirty="0"/>
        </a:p>
      </dsp:txBody>
      <dsp:txXfrm>
        <a:off x="3721518" y="649809"/>
        <a:ext cx="643463" cy="6434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8BB6A8-A583-5F45-A720-E7076674BCCA}">
      <dsp:nvSpPr>
        <dsp:cNvPr id="0" name=""/>
        <dsp:cNvSpPr/>
      </dsp:nvSpPr>
      <dsp:spPr>
        <a:xfrm rot="5400000">
          <a:off x="465662" y="2163695"/>
          <a:ext cx="1397733" cy="2325797"/>
        </a:xfrm>
        <a:prstGeom prst="corner">
          <a:avLst>
            <a:gd name="adj1" fmla="val 16120"/>
            <a:gd name="adj2" fmla="val 16110"/>
          </a:avLst>
        </a:prstGeom>
        <a:solidFill>
          <a:srgbClr val="9F1C65"/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93FFA15-ABD8-3143-A4FF-63E658C55A80}">
      <dsp:nvSpPr>
        <dsp:cNvPr id="0" name=""/>
        <dsp:cNvSpPr/>
      </dsp:nvSpPr>
      <dsp:spPr>
        <a:xfrm>
          <a:off x="232345" y="2858607"/>
          <a:ext cx="2099742" cy="1840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t" anchorCtr="0">
          <a:noAutofit/>
        </a:bodyPr>
        <a:lstStyle/>
        <a:p>
          <a:pPr marL="0" lvl="0" indent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700" kern="1200" dirty="0"/>
        </a:p>
      </dsp:txBody>
      <dsp:txXfrm>
        <a:off x="232345" y="2858607"/>
        <a:ext cx="2099742" cy="1840547"/>
      </dsp:txXfrm>
    </dsp:sp>
    <dsp:sp modelId="{B2CA5870-4CE0-4247-A206-960ED9C1F4B5}">
      <dsp:nvSpPr>
        <dsp:cNvPr id="0" name=""/>
        <dsp:cNvSpPr/>
      </dsp:nvSpPr>
      <dsp:spPr>
        <a:xfrm>
          <a:off x="1935910" y="1992467"/>
          <a:ext cx="396177" cy="396177"/>
        </a:xfrm>
        <a:prstGeom prst="triangle">
          <a:avLst>
            <a:gd name="adj" fmla="val 100000"/>
          </a:avLst>
        </a:prstGeom>
        <a:solidFill>
          <a:srgbClr val="28AA8C"/>
        </a:solidFill>
        <a:ln w="12700" cap="flat" cmpd="sng" algn="ctr">
          <a:solidFill>
            <a:srgbClr val="28AA8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81ADAEE-EEEF-6C43-83F2-4A2C1EF9C59E}">
      <dsp:nvSpPr>
        <dsp:cNvPr id="0" name=""/>
        <dsp:cNvSpPr/>
      </dsp:nvSpPr>
      <dsp:spPr>
        <a:xfrm rot="5400000">
          <a:off x="3036157" y="1527623"/>
          <a:ext cx="1397733" cy="2325797"/>
        </a:xfrm>
        <a:prstGeom prst="corner">
          <a:avLst>
            <a:gd name="adj1" fmla="val 16120"/>
            <a:gd name="adj2" fmla="val 16110"/>
          </a:avLst>
        </a:prstGeom>
        <a:solidFill>
          <a:srgbClr val="28AA8C"/>
        </a:solidFill>
        <a:ln w="12700" cap="flat" cmpd="sng" algn="ctr">
          <a:solidFill>
            <a:srgbClr val="28AA8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742D112-278C-7442-BF73-76B0839560A1}">
      <dsp:nvSpPr>
        <dsp:cNvPr id="0" name=""/>
        <dsp:cNvSpPr/>
      </dsp:nvSpPr>
      <dsp:spPr>
        <a:xfrm>
          <a:off x="2802841" y="2222535"/>
          <a:ext cx="2099742" cy="1840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500" kern="1200" dirty="0"/>
        </a:p>
      </dsp:txBody>
      <dsp:txXfrm>
        <a:off x="2802841" y="2222535"/>
        <a:ext cx="2099742" cy="1840547"/>
      </dsp:txXfrm>
    </dsp:sp>
    <dsp:sp modelId="{D1D1051E-DAD0-F948-B960-92C219BE3863}">
      <dsp:nvSpPr>
        <dsp:cNvPr id="0" name=""/>
        <dsp:cNvSpPr/>
      </dsp:nvSpPr>
      <dsp:spPr>
        <a:xfrm>
          <a:off x="4506406" y="1356395"/>
          <a:ext cx="396177" cy="396177"/>
        </a:xfrm>
        <a:prstGeom prst="triangle">
          <a:avLst>
            <a:gd name="adj" fmla="val 100000"/>
          </a:avLst>
        </a:prstGeom>
        <a:solidFill>
          <a:srgbClr val="468F94"/>
        </a:solidFill>
        <a:ln w="12700" cap="flat" cmpd="sng" algn="ctr">
          <a:solidFill>
            <a:srgbClr val="468F9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63D8E52-14D4-5741-B82B-71BCB84FB266}">
      <dsp:nvSpPr>
        <dsp:cNvPr id="0" name=""/>
        <dsp:cNvSpPr/>
      </dsp:nvSpPr>
      <dsp:spPr>
        <a:xfrm rot="5400000">
          <a:off x="5606652" y="891551"/>
          <a:ext cx="1397733" cy="2325797"/>
        </a:xfrm>
        <a:prstGeom prst="corner">
          <a:avLst>
            <a:gd name="adj1" fmla="val 16120"/>
            <a:gd name="adj2" fmla="val 16110"/>
          </a:avLst>
        </a:prstGeom>
        <a:solidFill>
          <a:srgbClr val="468F94"/>
        </a:solidFill>
        <a:ln w="12700" cap="flat" cmpd="sng" algn="ctr">
          <a:solidFill>
            <a:srgbClr val="468F9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74C8208-7BE3-244E-AEBD-311A2374B728}">
      <dsp:nvSpPr>
        <dsp:cNvPr id="0" name=""/>
        <dsp:cNvSpPr/>
      </dsp:nvSpPr>
      <dsp:spPr>
        <a:xfrm>
          <a:off x="5373336" y="1586464"/>
          <a:ext cx="2099742" cy="1840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t" anchorCtr="0">
          <a:noAutofit/>
        </a:bodyPr>
        <a:lstStyle/>
        <a:p>
          <a:pPr marL="0" lvl="0" indent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700" kern="1200"/>
        </a:p>
      </dsp:txBody>
      <dsp:txXfrm>
        <a:off x="5373336" y="1586464"/>
        <a:ext cx="2099742" cy="1840547"/>
      </dsp:txXfrm>
    </dsp:sp>
    <dsp:sp modelId="{B6033A5B-7B9A-1744-A0E3-C0EC744C1841}">
      <dsp:nvSpPr>
        <dsp:cNvPr id="0" name=""/>
        <dsp:cNvSpPr/>
      </dsp:nvSpPr>
      <dsp:spPr>
        <a:xfrm>
          <a:off x="7076901" y="720324"/>
          <a:ext cx="396177" cy="396177"/>
        </a:xfrm>
        <a:prstGeom prst="triangle">
          <a:avLst>
            <a:gd name="adj" fmla="val 100000"/>
          </a:avLst>
        </a:prstGeom>
        <a:solidFill>
          <a:srgbClr val="DF1C6A"/>
        </a:solidFill>
        <a:ln w="12700" cap="flat" cmpd="sng" algn="ctr">
          <a:solidFill>
            <a:srgbClr val="DF1C6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E4AAAF5-38DF-C043-BD09-D1635ADAAECC}">
      <dsp:nvSpPr>
        <dsp:cNvPr id="0" name=""/>
        <dsp:cNvSpPr/>
      </dsp:nvSpPr>
      <dsp:spPr>
        <a:xfrm rot="5400000">
          <a:off x="8177148" y="255480"/>
          <a:ext cx="1397733" cy="2325797"/>
        </a:xfrm>
        <a:prstGeom prst="corner">
          <a:avLst>
            <a:gd name="adj1" fmla="val 16120"/>
            <a:gd name="adj2" fmla="val 16110"/>
          </a:avLst>
        </a:prstGeom>
        <a:solidFill>
          <a:srgbClr val="DF1C6A"/>
        </a:solidFill>
        <a:ln w="12700" cap="flat" cmpd="sng" algn="ctr">
          <a:solidFill>
            <a:srgbClr val="DF1C6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2DB90BF-FDEE-6249-A557-7707E47E5186}">
      <dsp:nvSpPr>
        <dsp:cNvPr id="0" name=""/>
        <dsp:cNvSpPr/>
      </dsp:nvSpPr>
      <dsp:spPr>
        <a:xfrm>
          <a:off x="7943831" y="950392"/>
          <a:ext cx="2099742" cy="1840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t" anchorCtr="0">
          <a:noAutofit/>
        </a:bodyPr>
        <a:lstStyle/>
        <a:p>
          <a:pPr marL="0" lvl="0" indent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700" kern="1200" dirty="0"/>
        </a:p>
      </dsp:txBody>
      <dsp:txXfrm>
        <a:off x="7943831" y="950392"/>
        <a:ext cx="2099742" cy="18405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C64DD-31BE-8046-9470-10C77D4E897C}">
      <dsp:nvSpPr>
        <dsp:cNvPr id="0" name=""/>
        <dsp:cNvSpPr/>
      </dsp:nvSpPr>
      <dsp:spPr>
        <a:xfrm>
          <a:off x="1202794" y="2701"/>
          <a:ext cx="2977106" cy="472834"/>
        </a:xfrm>
        <a:prstGeom prst="roundRect">
          <a:avLst>
            <a:gd name="adj" fmla="val 10000"/>
          </a:avLst>
        </a:prstGeom>
        <a:gradFill rotWithShape="0">
          <a:gsLst>
            <a:gs pos="5000">
              <a:srgbClr val="AEAEAE"/>
            </a:gs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1" kern="1200" dirty="0"/>
            <a:t>Recommendations</a:t>
          </a:r>
        </a:p>
      </dsp:txBody>
      <dsp:txXfrm>
        <a:off x="1216643" y="16550"/>
        <a:ext cx="2949408" cy="445136"/>
      </dsp:txXfrm>
    </dsp:sp>
    <dsp:sp modelId="{995DAB54-47A8-4E49-ABFF-B0B606E6CCBE}">
      <dsp:nvSpPr>
        <dsp:cNvPr id="0" name=""/>
        <dsp:cNvSpPr/>
      </dsp:nvSpPr>
      <dsp:spPr>
        <a:xfrm>
          <a:off x="1500504" y="475535"/>
          <a:ext cx="297710" cy="5895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9579"/>
              </a:lnTo>
              <a:lnTo>
                <a:pt x="297710" y="589579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B50DA1-C579-3644-91B7-2C60D17620DF}">
      <dsp:nvSpPr>
        <dsp:cNvPr id="0" name=""/>
        <dsp:cNvSpPr/>
      </dsp:nvSpPr>
      <dsp:spPr>
        <a:xfrm>
          <a:off x="1798215" y="672062"/>
          <a:ext cx="3191160" cy="7861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Helvetica" pitchFamily="2" charset="0"/>
            </a:rPr>
            <a:t>Use flashcards in pre-A1 and phonics in A1 for Reading skills</a:t>
          </a:r>
          <a:endParaRPr lang="en-GB" sz="1600" kern="1200" dirty="0">
            <a:latin typeface="Helvetica" pitchFamily="2" charset="0"/>
          </a:endParaRPr>
        </a:p>
      </dsp:txBody>
      <dsp:txXfrm>
        <a:off x="1821239" y="695086"/>
        <a:ext cx="3145112" cy="740057"/>
      </dsp:txXfrm>
    </dsp:sp>
    <dsp:sp modelId="{AC9FE176-7479-8149-97AB-3A64720B35FF}">
      <dsp:nvSpPr>
        <dsp:cNvPr id="0" name=""/>
        <dsp:cNvSpPr/>
      </dsp:nvSpPr>
      <dsp:spPr>
        <a:xfrm>
          <a:off x="1500504" y="475535"/>
          <a:ext cx="300855" cy="15628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2895"/>
              </a:lnTo>
              <a:lnTo>
                <a:pt x="300855" y="1562895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CBC71-D071-6B42-982D-A4785C12F8A3}">
      <dsp:nvSpPr>
        <dsp:cNvPr id="0" name=""/>
        <dsp:cNvSpPr/>
      </dsp:nvSpPr>
      <dsp:spPr>
        <a:xfrm>
          <a:off x="1801360" y="1645378"/>
          <a:ext cx="3133893" cy="7861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387228"/>
              <a:satOff val="14286"/>
              <a:lumOff val="-210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600" kern="1200" dirty="0">
              <a:latin typeface="Helvetica" pitchFamily="2" charset="0"/>
            </a:rPr>
            <a:t>Revisit the ‘writing’ skills across assessments.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600" kern="1200" dirty="0">
              <a:latin typeface="Helvetica" pitchFamily="2" charset="0"/>
            </a:rPr>
            <a:t>Reflect on assessment conduct</a:t>
          </a:r>
        </a:p>
      </dsp:txBody>
      <dsp:txXfrm>
        <a:off x="1824384" y="1668402"/>
        <a:ext cx="3087845" cy="740057"/>
      </dsp:txXfrm>
    </dsp:sp>
    <dsp:sp modelId="{9AD1D0D4-8FB6-1F40-8623-2A8D489BD353}">
      <dsp:nvSpPr>
        <dsp:cNvPr id="0" name=""/>
        <dsp:cNvSpPr/>
      </dsp:nvSpPr>
      <dsp:spPr>
        <a:xfrm>
          <a:off x="1500504" y="475535"/>
          <a:ext cx="297710" cy="25548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842"/>
              </a:lnTo>
              <a:lnTo>
                <a:pt x="297710" y="2554842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8FDDAA-63D5-A84D-A67D-A3875C53A889}">
      <dsp:nvSpPr>
        <dsp:cNvPr id="0" name=""/>
        <dsp:cNvSpPr/>
      </dsp:nvSpPr>
      <dsp:spPr>
        <a:xfrm>
          <a:off x="1798215" y="2637325"/>
          <a:ext cx="3191160" cy="7861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774457"/>
              <a:satOff val="28571"/>
              <a:lumOff val="-420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600" kern="1200" dirty="0">
              <a:latin typeface="Helvetica" pitchFamily="2" charset="0"/>
            </a:rPr>
            <a:t>Using Solve to improve reading and speaking skills </a:t>
          </a:r>
          <a:endParaRPr lang="en-GB" sz="1600" kern="1200" dirty="0">
            <a:latin typeface="Helvetica" pitchFamily="2" charset="0"/>
          </a:endParaRPr>
        </a:p>
      </dsp:txBody>
      <dsp:txXfrm>
        <a:off x="1821239" y="2660349"/>
        <a:ext cx="3145112" cy="740057"/>
      </dsp:txXfrm>
    </dsp:sp>
    <dsp:sp modelId="{88FED450-D4FF-084F-8975-D34ACA988F84}">
      <dsp:nvSpPr>
        <dsp:cNvPr id="0" name=""/>
        <dsp:cNvSpPr/>
      </dsp:nvSpPr>
      <dsp:spPr>
        <a:xfrm>
          <a:off x="1500504" y="475535"/>
          <a:ext cx="302854" cy="35215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21547"/>
              </a:lnTo>
              <a:lnTo>
                <a:pt x="302854" y="3521547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7469C1-D0F2-0342-8B6B-26AFCF7C3222}">
      <dsp:nvSpPr>
        <dsp:cNvPr id="0" name=""/>
        <dsp:cNvSpPr/>
      </dsp:nvSpPr>
      <dsp:spPr>
        <a:xfrm>
          <a:off x="1803359" y="3604030"/>
          <a:ext cx="3160709" cy="7861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1161685"/>
              <a:satOff val="42857"/>
              <a:lumOff val="-630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600" kern="1200" dirty="0">
              <a:latin typeface="Helvetica" pitchFamily="2" charset="0"/>
            </a:rPr>
            <a:t>ELP &amp; pedagogy should be more focused on Reading &amp; Speaking</a:t>
          </a:r>
          <a:endParaRPr lang="en-GB" sz="1600" kern="1200" dirty="0">
            <a:latin typeface="Helvetica" pitchFamily="2" charset="0"/>
          </a:endParaRPr>
        </a:p>
      </dsp:txBody>
      <dsp:txXfrm>
        <a:off x="1826383" y="3627054"/>
        <a:ext cx="3114661" cy="740057"/>
      </dsp:txXfrm>
    </dsp:sp>
    <dsp:sp modelId="{09888695-48A0-AD48-B868-315F00FCF37C}">
      <dsp:nvSpPr>
        <dsp:cNvPr id="0" name=""/>
        <dsp:cNvSpPr/>
      </dsp:nvSpPr>
      <dsp:spPr>
        <a:xfrm>
          <a:off x="1500504" y="475535"/>
          <a:ext cx="310602" cy="45003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00311"/>
              </a:lnTo>
              <a:lnTo>
                <a:pt x="310602" y="4500311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D6F77F-ADA5-3841-8724-B43C2D4A09A1}">
      <dsp:nvSpPr>
        <dsp:cNvPr id="0" name=""/>
        <dsp:cNvSpPr/>
      </dsp:nvSpPr>
      <dsp:spPr>
        <a:xfrm>
          <a:off x="1811107" y="4582795"/>
          <a:ext cx="3120221" cy="7861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1548914"/>
              <a:satOff val="57143"/>
              <a:lumOff val="-840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600" kern="1200" dirty="0">
              <a:latin typeface="Helvetica" pitchFamily="2" charset="0"/>
            </a:rPr>
            <a:t>Increase the frequency of our Ed-tech interventions (expansion across school or hours of play)</a:t>
          </a:r>
          <a:endParaRPr lang="en-GB" sz="1600" kern="1200" dirty="0">
            <a:latin typeface="Helvetica" pitchFamily="2" charset="0"/>
          </a:endParaRPr>
        </a:p>
      </dsp:txBody>
      <dsp:txXfrm>
        <a:off x="1834131" y="4605819"/>
        <a:ext cx="3074173" cy="740057"/>
      </dsp:txXfrm>
    </dsp:sp>
    <dsp:sp modelId="{ED86A910-6C8C-CB42-9690-576E0837CC33}">
      <dsp:nvSpPr>
        <dsp:cNvPr id="0" name=""/>
        <dsp:cNvSpPr/>
      </dsp:nvSpPr>
      <dsp:spPr>
        <a:xfrm>
          <a:off x="5217667" y="2701"/>
          <a:ext cx="2977106" cy="4728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1" kern="1200" dirty="0"/>
            <a:t>Reflections</a:t>
          </a:r>
        </a:p>
      </dsp:txBody>
      <dsp:txXfrm>
        <a:off x="5231516" y="16550"/>
        <a:ext cx="2949408" cy="445136"/>
      </dsp:txXfrm>
    </dsp:sp>
    <dsp:sp modelId="{BD9491DD-B719-5D4E-9F5B-936894D9F50F}">
      <dsp:nvSpPr>
        <dsp:cNvPr id="0" name=""/>
        <dsp:cNvSpPr/>
      </dsp:nvSpPr>
      <dsp:spPr>
        <a:xfrm>
          <a:off x="5515377" y="475535"/>
          <a:ext cx="297710" cy="8317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1711"/>
              </a:lnTo>
              <a:lnTo>
                <a:pt x="297710" y="831711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C4E35E-263B-454F-887C-933B01430DB9}">
      <dsp:nvSpPr>
        <dsp:cNvPr id="0" name=""/>
        <dsp:cNvSpPr/>
      </dsp:nvSpPr>
      <dsp:spPr>
        <a:xfrm>
          <a:off x="5813088" y="672062"/>
          <a:ext cx="4347917" cy="12703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1936142"/>
              <a:satOff val="71429"/>
              <a:lumOff val="-1050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latin typeface="Helvetica" pitchFamily="2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latin typeface="Helvetica" pitchFamily="2" charset="0"/>
            </a:rPr>
            <a:t>Curriculum &amp; Training: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600" kern="1200" dirty="0">
              <a:latin typeface="Helvetica" pitchFamily="2" charset="0"/>
            </a:rPr>
            <a:t>Working on speaking &amp; reading as skills with teachers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600" kern="1200" dirty="0">
              <a:latin typeface="Helvetica" pitchFamily="2" charset="0"/>
            </a:rPr>
            <a:t>What are the % improvement goals we are setting this year as per these findings?</a:t>
          </a:r>
          <a:endParaRPr lang="en-US" sz="1600" kern="1200" dirty="0">
            <a:latin typeface="Helvetica" pitchFamily="2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Helvetica" pitchFamily="2" charset="0"/>
            </a:rPr>
            <a:t> </a:t>
          </a:r>
          <a:endParaRPr lang="en-GB" sz="1600" b="1" kern="1200" dirty="0">
            <a:latin typeface="Helvetica" pitchFamily="2" charset="0"/>
          </a:endParaRPr>
        </a:p>
      </dsp:txBody>
      <dsp:txXfrm>
        <a:off x="5850296" y="709270"/>
        <a:ext cx="4273501" cy="1195953"/>
      </dsp:txXfrm>
    </dsp:sp>
    <dsp:sp modelId="{AA8F3DF7-6442-9340-A39A-AD5457324253}">
      <dsp:nvSpPr>
        <dsp:cNvPr id="0" name=""/>
        <dsp:cNvSpPr/>
      </dsp:nvSpPr>
      <dsp:spPr>
        <a:xfrm>
          <a:off x="5515377" y="475535"/>
          <a:ext cx="297710" cy="22986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8607"/>
              </a:lnTo>
              <a:lnTo>
                <a:pt x="297710" y="2298607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DB1A6E-B4CC-074A-A9D2-B255614F4B3F}">
      <dsp:nvSpPr>
        <dsp:cNvPr id="0" name=""/>
        <dsp:cNvSpPr/>
      </dsp:nvSpPr>
      <dsp:spPr>
        <a:xfrm>
          <a:off x="5813088" y="2138958"/>
          <a:ext cx="4344559" cy="12703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2323371"/>
              <a:satOff val="85714"/>
              <a:lumOff val="-1260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latin typeface="Helvetica" pitchFamily="2" charset="0"/>
            </a:rPr>
            <a:t>Operations: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Helvetica" pitchFamily="2" charset="0"/>
            </a:rPr>
            <a:t>Reflecting on school constraints &amp; system in low performing school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Helvetica" pitchFamily="2" charset="0"/>
            </a:rPr>
            <a:t>Looking at which constraints can be resolved this year</a:t>
          </a:r>
          <a:endParaRPr lang="en-GB" sz="1600" kern="1200" dirty="0"/>
        </a:p>
      </dsp:txBody>
      <dsp:txXfrm>
        <a:off x="5850296" y="2176166"/>
        <a:ext cx="4270143" cy="1195953"/>
      </dsp:txXfrm>
    </dsp:sp>
    <dsp:sp modelId="{3E6BBC19-F5EC-4D44-832B-BD220C9ECED5}">
      <dsp:nvSpPr>
        <dsp:cNvPr id="0" name=""/>
        <dsp:cNvSpPr/>
      </dsp:nvSpPr>
      <dsp:spPr>
        <a:xfrm>
          <a:off x="5515377" y="475535"/>
          <a:ext cx="297710" cy="37655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65503"/>
              </a:lnTo>
              <a:lnTo>
                <a:pt x="297710" y="3765503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F4091F-D57B-3A44-8B54-C331B94C49D4}">
      <dsp:nvSpPr>
        <dsp:cNvPr id="0" name=""/>
        <dsp:cNvSpPr/>
      </dsp:nvSpPr>
      <dsp:spPr>
        <a:xfrm>
          <a:off x="5813088" y="3605854"/>
          <a:ext cx="4299593" cy="12703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latin typeface="Helvetica" pitchFamily="2" charset="0"/>
            </a:rPr>
            <a:t>Impact Measurement: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Helvetica" pitchFamily="2" charset="0"/>
            </a:rPr>
            <a:t>Data inputs &amp; cleaning – what all must the data sheet contain?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Helvetica" pitchFamily="2" charset="0"/>
            </a:rPr>
            <a:t>What areas do we want to track and measure this year?</a:t>
          </a:r>
          <a:endParaRPr lang="en-GB" sz="1600" b="1" kern="1200" dirty="0">
            <a:latin typeface="Helvetica" pitchFamily="2" charset="0"/>
          </a:endParaRPr>
        </a:p>
      </dsp:txBody>
      <dsp:txXfrm>
        <a:off x="5850296" y="3643062"/>
        <a:ext cx="4225177" cy="11959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0.07173</cdr:x>
      <cdr:y>0.18346</cdr:y>
    </cdr:from>
    <cdr:to>
      <cdr:x>0.19074</cdr:x>
      <cdr:y>0.30361</cdr:y>
    </cdr:to>
    <cdr:sp macro="" textlink="">
      <cdr:nvSpPr>
        <cdr:cNvPr id="2" name="TextBox 11">
          <a:extLst xmlns:a="http://schemas.openxmlformats.org/drawingml/2006/main">
            <a:ext uri="{FF2B5EF4-FFF2-40B4-BE49-F238E27FC236}">
              <a16:creationId xmlns:a16="http://schemas.microsoft.com/office/drawing/2014/main" id="{9554B4B6-03DF-39F7-4D2A-6F470AC0C8F1}"/>
            </a:ext>
          </a:extLst>
        </cdr:cNvPr>
        <cdr:cNvSpPr txBox="1"/>
      </cdr:nvSpPr>
      <cdr:spPr>
        <a:xfrm xmlns:a="http://schemas.openxmlformats.org/drawingml/2006/main">
          <a:off x="754284" y="524787"/>
          <a:ext cx="1251462" cy="34369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IN" sz="2000" kern="0" dirty="0">
              <a:solidFill>
                <a:srgbClr val="000000"/>
              </a:solidFill>
              <a:latin typeface="Helvetica" pitchFamily="2" charset="0"/>
              <a:ea typeface="Times New Roman" panose="02020603050405020304" pitchFamily="18" charset="0"/>
            </a:rPr>
            <a:t>66.7%</a:t>
          </a:r>
          <a:endParaRPr lang="en-US" sz="2000" dirty="0">
            <a:latin typeface="Helvetica" pitchFamily="2" charset="0"/>
          </a:endParaRPr>
        </a:p>
      </cdr:txBody>
    </cdr:sp>
  </cdr:relSizeAnchor>
  <cdr:relSizeAnchor xmlns:cdr="http://schemas.openxmlformats.org/drawingml/2006/chartDrawing">
    <cdr:from>
      <cdr:x>0.30856</cdr:x>
      <cdr:y>0.22086</cdr:y>
    </cdr:from>
    <cdr:to>
      <cdr:x>0.42756</cdr:x>
      <cdr:y>0.34101</cdr:y>
    </cdr:to>
    <cdr:sp macro="" textlink="">
      <cdr:nvSpPr>
        <cdr:cNvPr id="4" name="TextBox 11">
          <a:extLst xmlns:a="http://schemas.openxmlformats.org/drawingml/2006/main">
            <a:ext uri="{FF2B5EF4-FFF2-40B4-BE49-F238E27FC236}">
              <a16:creationId xmlns:a16="http://schemas.microsoft.com/office/drawing/2014/main" id="{FE0894B5-63CF-1B04-CF65-CEDB72CC8CE0}"/>
            </a:ext>
          </a:extLst>
        </cdr:cNvPr>
        <cdr:cNvSpPr txBox="1"/>
      </cdr:nvSpPr>
      <cdr:spPr>
        <a:xfrm xmlns:a="http://schemas.openxmlformats.org/drawingml/2006/main">
          <a:off x="3244712" y="631764"/>
          <a:ext cx="1251356" cy="34369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IN" sz="2000" dirty="0">
              <a:solidFill>
                <a:srgbClr val="000000"/>
              </a:solidFill>
              <a:latin typeface="Helvetica" pitchFamily="2" charset="0"/>
              <a:ea typeface="Times New Roman" panose="02020603050405020304" pitchFamily="18" charset="0"/>
            </a:rPr>
            <a:t>62.8</a:t>
          </a:r>
          <a:r>
            <a:rPr lang="en-IN" sz="2000" kern="0" dirty="0">
              <a:solidFill>
                <a:srgbClr val="000000"/>
              </a:solidFill>
              <a:latin typeface="Helvetica" pitchFamily="2" charset="0"/>
              <a:ea typeface="Times New Roman" panose="02020603050405020304" pitchFamily="18" charset="0"/>
            </a:rPr>
            <a:t>%</a:t>
          </a:r>
          <a:endParaRPr lang="en-US" sz="2000" dirty="0">
            <a:latin typeface="Helvetica" pitchFamily="2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E54F-A475-C90D-1A82-84DEF0C5C1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B95826-F032-9408-F628-C5CF8B8B07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04EFC7-2351-2EEB-91A2-897751622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62F88-AE08-004D-A275-2D219DAD7479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D31DF1-55CC-CA68-3E42-1A454FC2F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B5E77-8045-937F-B9F8-AD27511E6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D2E2C-0489-CD44-82AA-2545D57FE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400DB-D280-F742-4FD5-F9FC3BC2B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821BC3-3E76-05D0-BBFA-1C1776B426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E61BDE-716B-2188-7D14-CC158F0A1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62F88-AE08-004D-A275-2D219DAD7479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A4706-9CA8-DE11-B504-31A5DEBDA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2A1A1-4EF6-CC07-4D30-F85EC0017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D2E2C-0489-CD44-82AA-2545D57FE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373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E0F6DE-639E-7094-57F1-5E1BF9B41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C47585-20FC-F103-53FE-2AB5F30BD0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8D4CC-4FEF-BEE7-1EE6-0B2B90A55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62F88-AE08-004D-A275-2D219DAD7479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6598A9-D2F8-C8F9-2AAB-70672F9E9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05651B-ADCD-BED3-1710-D6D8D827A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D2E2C-0489-CD44-82AA-2545D57FE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979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045D6-DD57-A3B6-CDAF-2C41F19E2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0A6CF-3F1B-4B16-EEC9-7F96DF86F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95D4F-7B6F-ADDE-CB39-401653935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62F88-AE08-004D-A275-2D219DAD7479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7889E-0F3B-7D6F-BC0F-4C21DD68D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89EDF6-ABF2-5F2E-4FCD-61CB78CD2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D2E2C-0489-CD44-82AA-2545D57FE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90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ED348-E609-A107-CE11-F963E10CE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42B4AB-EFD1-397E-25D4-857BEACF9E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875226-AFA5-1F4B-A409-83A68116B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62F88-AE08-004D-A275-2D219DAD7479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86C23-BE15-7E23-CE15-88D020E07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8F530-C054-1AEF-BCDB-BCAE8DA5D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D2E2C-0489-CD44-82AA-2545D57FE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166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B209C-9DB6-E64F-0D2A-3E2C8F296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F921F-00B1-983D-AEFD-E3F8549A35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22C897-7F97-5525-7D2B-F34A39A5E7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20C27C-12AF-66F3-7E51-6FA74828A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62F88-AE08-004D-A275-2D219DAD7479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6D7FCF-E3CD-74F7-55C9-07FB7778D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0C11B9-8DE2-AE9D-CABC-6B5CB0B01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D2E2C-0489-CD44-82AA-2545D57FE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93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F07DE-BF27-A4E9-0A12-CE5C29690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7E49FC-CC80-3C5F-AD3F-75F7AA1C2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9851F5-0FD5-9045-7CC7-642EF4DC4B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4436E5-D035-C86A-E567-481B32CC2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BE4CA2-1425-20CE-B76E-09406CFFD2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6A9615-BC3C-A6F8-DC2D-2DFB5129F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62F88-AE08-004D-A275-2D219DAD7479}" type="datetimeFigureOut">
              <a:rPr lang="en-US" smtClean="0"/>
              <a:t>5/16/23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E6085C-835A-E4A2-4F92-9B9C9ECD6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0CDCB4-A184-16ED-E46A-E4B342160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D2E2C-0489-CD44-82AA-2545D57FE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103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CB824-E23F-5B39-AE0E-D7D7597CB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AD58BA-4A7D-F4E2-959D-98A2D1CD5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62F88-AE08-004D-A275-2D219DAD7479}" type="datetimeFigureOut">
              <a:rPr lang="en-US" smtClean="0"/>
              <a:t>5/16/23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F1D262-67CD-E132-DE17-680D517A4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33E6D8-1269-E5DE-82BC-B5CB9E90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D2E2C-0489-CD44-82AA-2545D57FE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88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EAE85B-5A1C-5F5A-46F4-ACDF27A92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62F88-AE08-004D-A275-2D219DAD7479}" type="datetimeFigureOut">
              <a:rPr lang="en-US" smtClean="0"/>
              <a:t>5/16/23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E6CE64-C703-B3C9-7A0B-92161CF43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00876F-6BA1-4644-4D5F-019B4559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D2E2C-0489-CD44-82AA-2545D57FE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90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12B77-5A8C-44E1-7B4B-7A0ABB5AA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9A300-D5C4-9891-A48E-F002B2B99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0A9C8-6DA3-67F0-1CA7-A0D2EA0AB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B022EB-F73E-1AEE-ECA6-C9949858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62F88-AE08-004D-A275-2D219DAD7479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0821C1-403A-3DB7-D37D-29D02B2AE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424734-13EB-EF0C-A1AC-E894E1AD5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D2E2C-0489-CD44-82AA-2545D57FE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16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13821-79E0-8F00-3127-C011218B8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AAA6A5-0FF4-4171-CE11-548CD5DA84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D4EA39-7632-5047-9299-6BF1186A68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57A66-DEA1-151F-4C72-15F648909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62F88-AE08-004D-A275-2D219DAD7479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A6CE42-B30A-0E28-EEE4-6FAA07490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0BEF98-CE00-B312-BDF4-87FE02E60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D2E2C-0489-CD44-82AA-2545D57FE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8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E60084-D973-242E-6395-AD81B4BB4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14905-923B-B603-7D23-04568483E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12A21-2B7A-C505-42EC-7232DCB498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62F88-AE08-004D-A275-2D219DAD7479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2DDE3-3A04-CE1A-AA74-D02DEB5E7A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41A68-EF22-4AE7-D834-D41340FF24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D2E2C-0489-CD44-82AA-2545D57FE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633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A5FFBBE-3C07-8B53-16BF-96F7F74E6043}"/>
              </a:ext>
            </a:extLst>
          </p:cNvPr>
          <p:cNvSpPr txBox="1"/>
          <p:nvPr/>
        </p:nvSpPr>
        <p:spPr>
          <a:xfrm>
            <a:off x="1258698" y="4029164"/>
            <a:ext cx="9831858" cy="1200329"/>
          </a:xfrm>
          <a:prstGeom prst="rect">
            <a:avLst/>
          </a:prstGeom>
          <a:solidFill>
            <a:srgbClr val="DF1C6A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43CAE3-7ABC-6496-288F-3EE7C6D5AD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1444" y="2828835"/>
            <a:ext cx="9989112" cy="1200329"/>
          </a:xfrm>
        </p:spPr>
        <p:txBody>
          <a:bodyPr>
            <a:noAutofit/>
          </a:bodyPr>
          <a:lstStyle/>
          <a:p>
            <a:r>
              <a:rPr lang="en-US" sz="8500" b="1" dirty="0">
                <a:latin typeface="Helvetica" pitchFamily="2" charset="0"/>
              </a:rPr>
              <a:t>Impact Evaluation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7029B0-006C-4F65-2C69-825CEB1A20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8698" y="4202010"/>
            <a:ext cx="9831859" cy="968782"/>
          </a:xfrm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chemeClr val="bg1"/>
                </a:solidFill>
              </a:rPr>
              <a:t>Education Program 2022-2023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2EA913-6DE9-AB5C-C233-4DBA84BA87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880" y="395415"/>
            <a:ext cx="3206099" cy="2204193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79AF37C9-CCEE-5629-FA81-8BA4F11DB639}"/>
              </a:ext>
            </a:extLst>
          </p:cNvPr>
          <p:cNvSpPr txBox="1">
            <a:spLocks/>
          </p:cNvSpPr>
          <p:nvPr/>
        </p:nvSpPr>
        <p:spPr>
          <a:xfrm>
            <a:off x="1180071" y="4802174"/>
            <a:ext cx="9989112" cy="12003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>
                <a:latin typeface="Helvetica" pitchFamily="2" charset="0"/>
              </a:rPr>
              <a:t>Presented by Faiza </a:t>
            </a:r>
            <a:r>
              <a:rPr lang="en-US" sz="1800" dirty="0" err="1">
                <a:latin typeface="Helvetica" pitchFamily="2" charset="0"/>
              </a:rPr>
              <a:t>Ruksar</a:t>
            </a:r>
            <a:r>
              <a:rPr lang="en-US" sz="1800" dirty="0">
                <a:latin typeface="Helvetica" pitchFamily="2" charset="0"/>
              </a:rPr>
              <a:t> </a:t>
            </a:r>
            <a:r>
              <a:rPr lang="en-US" sz="1800" dirty="0" err="1">
                <a:latin typeface="Helvetica" pitchFamily="2" charset="0"/>
              </a:rPr>
              <a:t>Arif</a:t>
            </a:r>
            <a:endParaRPr lang="en-US" sz="1800" dirty="0">
              <a:latin typeface="Helvetica" pitchFamily="2" charset="0"/>
            </a:endParaRPr>
          </a:p>
          <a:p>
            <a:r>
              <a:rPr lang="en-US" sz="1800" dirty="0">
                <a:latin typeface="Helvetica" pitchFamily="2" charset="0"/>
              </a:rPr>
              <a:t>Lead - Program Design, M&amp;E &amp; Stakeholder Partnerships</a:t>
            </a:r>
          </a:p>
        </p:txBody>
      </p:sp>
    </p:spTree>
    <p:extLst>
      <p:ext uri="{BB962C8B-B14F-4D97-AF65-F5344CB8AC3E}">
        <p14:creationId xmlns:p14="http://schemas.microsoft.com/office/powerpoint/2010/main" val="356762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CA4DE58-6C9E-912C-713B-01DE046429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0772754"/>
              </p:ext>
            </p:extLst>
          </p:nvPr>
        </p:nvGraphicFramePr>
        <p:xfrm>
          <a:off x="838200" y="970585"/>
          <a:ext cx="10515600" cy="2860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F1032E8C-B8FC-D25E-9E8B-AC7DE1427EFB}"/>
              </a:ext>
            </a:extLst>
          </p:cNvPr>
          <p:cNvSpPr/>
          <p:nvPr/>
        </p:nvSpPr>
        <p:spPr>
          <a:xfrm>
            <a:off x="1320874" y="4078101"/>
            <a:ext cx="189857" cy="194874"/>
          </a:xfrm>
          <a:prstGeom prst="rect">
            <a:avLst/>
          </a:prstGeom>
          <a:solidFill>
            <a:srgbClr val="28AA8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CC2DB6-5EDF-A4C1-002D-F4E30E9AF5C7}"/>
              </a:ext>
            </a:extLst>
          </p:cNvPr>
          <p:cNvSpPr/>
          <p:nvPr/>
        </p:nvSpPr>
        <p:spPr>
          <a:xfrm>
            <a:off x="2467204" y="4084310"/>
            <a:ext cx="189858" cy="203863"/>
          </a:xfrm>
          <a:prstGeom prst="rect">
            <a:avLst/>
          </a:prstGeom>
          <a:solidFill>
            <a:srgbClr val="64CA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A4FD5A-D6E5-8935-0065-9CE7D50A9276}"/>
              </a:ext>
            </a:extLst>
          </p:cNvPr>
          <p:cNvSpPr txBox="1"/>
          <p:nvPr/>
        </p:nvSpPr>
        <p:spPr>
          <a:xfrm>
            <a:off x="1522157" y="4021014"/>
            <a:ext cx="951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kern="0" dirty="0">
                <a:latin typeface="Helvetica" pitchFamily="2" charset="0"/>
              </a:rPr>
              <a:t>baseline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E65A30-F66C-31B0-9301-472E338AC0D4}"/>
              </a:ext>
            </a:extLst>
          </p:cNvPr>
          <p:cNvSpPr txBox="1"/>
          <p:nvPr/>
        </p:nvSpPr>
        <p:spPr>
          <a:xfrm>
            <a:off x="2691148" y="4028824"/>
            <a:ext cx="15196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kern="0" dirty="0">
                <a:latin typeface="Helvetica" pitchFamily="2" charset="0"/>
              </a:rPr>
              <a:t>endline</a:t>
            </a:r>
          </a:p>
        </p:txBody>
      </p:sp>
      <p:sp>
        <p:nvSpPr>
          <p:cNvPr id="10" name="TextBox 11">
            <a:extLst>
              <a:ext uri="{FF2B5EF4-FFF2-40B4-BE49-F238E27FC236}">
                <a16:creationId xmlns:a16="http://schemas.microsoft.com/office/drawing/2014/main" id="{D7D7B102-1330-CF86-9321-FB70B3F2B771}"/>
              </a:ext>
            </a:extLst>
          </p:cNvPr>
          <p:cNvSpPr txBox="1"/>
          <p:nvPr/>
        </p:nvSpPr>
        <p:spPr>
          <a:xfrm>
            <a:off x="5117834" y="1107212"/>
            <a:ext cx="12514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IN" sz="200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83.8</a:t>
            </a:r>
            <a:r>
              <a:rPr lang="en-IN" sz="20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11" name="TextBox 11">
            <a:extLst>
              <a:ext uri="{FF2B5EF4-FFF2-40B4-BE49-F238E27FC236}">
                <a16:creationId xmlns:a16="http://schemas.microsoft.com/office/drawing/2014/main" id="{A4FE190A-E415-3737-3E7E-F02E36D1C7BB}"/>
              </a:ext>
            </a:extLst>
          </p:cNvPr>
          <p:cNvSpPr txBox="1"/>
          <p:nvPr/>
        </p:nvSpPr>
        <p:spPr>
          <a:xfrm>
            <a:off x="7585693" y="1154575"/>
            <a:ext cx="12514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IN" sz="200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84.4</a:t>
            </a:r>
            <a:r>
              <a:rPr lang="en-IN" sz="20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75ADB1-1E40-2217-7D1E-C590F6A6E5E4}"/>
              </a:ext>
            </a:extLst>
          </p:cNvPr>
          <p:cNvSpPr txBox="1"/>
          <p:nvPr/>
        </p:nvSpPr>
        <p:spPr>
          <a:xfrm>
            <a:off x="6687416" y="1117020"/>
            <a:ext cx="12514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IN" sz="200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87</a:t>
            </a:r>
            <a:r>
              <a:rPr lang="en-IN" sz="20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12DA24-69D2-1911-9CD2-CDB20C67BE55}"/>
              </a:ext>
            </a:extLst>
          </p:cNvPr>
          <p:cNvSpPr txBox="1"/>
          <p:nvPr/>
        </p:nvSpPr>
        <p:spPr>
          <a:xfrm>
            <a:off x="9046527" y="1680387"/>
            <a:ext cx="12514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IN" sz="20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59.5%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BE8AE74-2522-7D8F-5A92-0D7FF3451C8E}"/>
              </a:ext>
            </a:extLst>
          </p:cNvPr>
          <p:cNvSpPr txBox="1"/>
          <p:nvPr/>
        </p:nvSpPr>
        <p:spPr>
          <a:xfrm>
            <a:off x="10109837" y="1430605"/>
            <a:ext cx="12514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IN" sz="20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71%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E435747-CA36-DCF2-FE29-9DE2A2289EFE}"/>
              </a:ext>
            </a:extLst>
          </p:cNvPr>
          <p:cNvSpPr txBox="1">
            <a:spLocks/>
          </p:cNvSpPr>
          <p:nvPr/>
        </p:nvSpPr>
        <p:spPr>
          <a:xfrm>
            <a:off x="5113738" y="323475"/>
            <a:ext cx="2720167" cy="4001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rgbClr val="E07F2E"/>
                </a:solidFill>
                <a:latin typeface="Helvetica" pitchFamily="2" charset="0"/>
              </a:rPr>
              <a:t>At A2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807BF-9851-3D00-4C56-A05DC7C32D70}"/>
              </a:ext>
            </a:extLst>
          </p:cNvPr>
          <p:cNvSpPr txBox="1">
            <a:spLocks/>
          </p:cNvSpPr>
          <p:nvPr/>
        </p:nvSpPr>
        <p:spPr>
          <a:xfrm>
            <a:off x="2661774" y="799062"/>
            <a:ext cx="2720167" cy="4001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2000" dirty="0">
                <a:latin typeface="Helvetica" pitchFamily="2" charset="0"/>
              </a:rPr>
              <a:t>95.1%</a:t>
            </a:r>
          </a:p>
        </p:txBody>
      </p:sp>
      <p:sp>
        <p:nvSpPr>
          <p:cNvPr id="9" name="Block Arc 8">
            <a:extLst>
              <a:ext uri="{FF2B5EF4-FFF2-40B4-BE49-F238E27FC236}">
                <a16:creationId xmlns:a16="http://schemas.microsoft.com/office/drawing/2014/main" id="{9E141AA3-E201-78C6-21A8-06451C2FC254}"/>
              </a:ext>
            </a:extLst>
          </p:cNvPr>
          <p:cNvSpPr/>
          <p:nvPr/>
        </p:nvSpPr>
        <p:spPr>
          <a:xfrm rot="20259861">
            <a:off x="1889243" y="1021354"/>
            <a:ext cx="793273" cy="635439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riangle 14">
            <a:extLst>
              <a:ext uri="{FF2B5EF4-FFF2-40B4-BE49-F238E27FC236}">
                <a16:creationId xmlns:a16="http://schemas.microsoft.com/office/drawing/2014/main" id="{D72B5D7E-1528-0305-F1FA-3A9A3926BAF0}"/>
              </a:ext>
            </a:extLst>
          </p:cNvPr>
          <p:cNvSpPr/>
          <p:nvPr/>
        </p:nvSpPr>
        <p:spPr>
          <a:xfrm rot="7847518">
            <a:off x="2488888" y="1053218"/>
            <a:ext cx="146491" cy="107989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1580F9A-2AF0-75D5-B467-6A8B156C9FD6}"/>
              </a:ext>
            </a:extLst>
          </p:cNvPr>
          <p:cNvSpPr txBox="1"/>
          <p:nvPr/>
        </p:nvSpPr>
        <p:spPr>
          <a:xfrm>
            <a:off x="1657508" y="611395"/>
            <a:ext cx="1350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kern="0" dirty="0">
                <a:solidFill>
                  <a:srgbClr val="C00000"/>
                </a:solidFill>
                <a:latin typeface="Helvetica" pitchFamily="2" charset="0"/>
                <a:ea typeface="Times New Roman" panose="02020603050405020304" pitchFamily="18" charset="0"/>
              </a:rPr>
              <a:t>42.5%</a:t>
            </a:r>
            <a:endParaRPr lang="en-US" sz="2000" b="1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17" name="Block Arc 16">
            <a:extLst>
              <a:ext uri="{FF2B5EF4-FFF2-40B4-BE49-F238E27FC236}">
                <a16:creationId xmlns:a16="http://schemas.microsoft.com/office/drawing/2014/main" id="{A756BC33-DE0B-46C4-2723-70107303C944}"/>
              </a:ext>
            </a:extLst>
          </p:cNvPr>
          <p:cNvSpPr/>
          <p:nvPr/>
        </p:nvSpPr>
        <p:spPr>
          <a:xfrm rot="20259861">
            <a:off x="4366404" y="1158311"/>
            <a:ext cx="793273" cy="635439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Triangle 17">
            <a:extLst>
              <a:ext uri="{FF2B5EF4-FFF2-40B4-BE49-F238E27FC236}">
                <a16:creationId xmlns:a16="http://schemas.microsoft.com/office/drawing/2014/main" id="{EDCD74D3-E2BF-B9E9-5455-1C7B485F2221}"/>
              </a:ext>
            </a:extLst>
          </p:cNvPr>
          <p:cNvSpPr/>
          <p:nvPr/>
        </p:nvSpPr>
        <p:spPr>
          <a:xfrm rot="7847518">
            <a:off x="4975468" y="1191075"/>
            <a:ext cx="146491" cy="107989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Block Arc 18">
            <a:extLst>
              <a:ext uri="{FF2B5EF4-FFF2-40B4-BE49-F238E27FC236}">
                <a16:creationId xmlns:a16="http://schemas.microsoft.com/office/drawing/2014/main" id="{B522B080-C3F7-6857-004E-F7C9DA96EEA8}"/>
              </a:ext>
            </a:extLst>
          </p:cNvPr>
          <p:cNvSpPr/>
          <p:nvPr/>
        </p:nvSpPr>
        <p:spPr>
          <a:xfrm>
            <a:off x="7088672" y="851646"/>
            <a:ext cx="793273" cy="635439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riangle 19">
            <a:extLst>
              <a:ext uri="{FF2B5EF4-FFF2-40B4-BE49-F238E27FC236}">
                <a16:creationId xmlns:a16="http://schemas.microsoft.com/office/drawing/2014/main" id="{8CC402B9-A5A1-6A5D-938B-F35CCFCFBEED}"/>
              </a:ext>
            </a:extLst>
          </p:cNvPr>
          <p:cNvSpPr/>
          <p:nvPr/>
        </p:nvSpPr>
        <p:spPr>
          <a:xfrm rot="8434367">
            <a:off x="7763044" y="994297"/>
            <a:ext cx="146491" cy="107989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Block Arc 20">
            <a:extLst>
              <a:ext uri="{FF2B5EF4-FFF2-40B4-BE49-F238E27FC236}">
                <a16:creationId xmlns:a16="http://schemas.microsoft.com/office/drawing/2014/main" id="{084D2DD3-72CA-5525-C665-A031B2CA3166}"/>
              </a:ext>
            </a:extLst>
          </p:cNvPr>
          <p:cNvSpPr/>
          <p:nvPr/>
        </p:nvSpPr>
        <p:spPr>
          <a:xfrm rot="20259861">
            <a:off x="9584862" y="1226029"/>
            <a:ext cx="793273" cy="635439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Triangle 21">
            <a:extLst>
              <a:ext uri="{FF2B5EF4-FFF2-40B4-BE49-F238E27FC236}">
                <a16:creationId xmlns:a16="http://schemas.microsoft.com/office/drawing/2014/main" id="{352D67D3-8843-8C06-692A-24C0B2C7E548}"/>
              </a:ext>
            </a:extLst>
          </p:cNvPr>
          <p:cNvSpPr/>
          <p:nvPr/>
        </p:nvSpPr>
        <p:spPr>
          <a:xfrm rot="7904294">
            <a:off x="10152064" y="1250528"/>
            <a:ext cx="146491" cy="107989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5F425BD-C00F-D509-1011-013D40257791}"/>
              </a:ext>
            </a:extLst>
          </p:cNvPr>
          <p:cNvSpPr txBox="1"/>
          <p:nvPr/>
        </p:nvSpPr>
        <p:spPr>
          <a:xfrm>
            <a:off x="4342125" y="765035"/>
            <a:ext cx="1350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kern="0" dirty="0">
                <a:solidFill>
                  <a:srgbClr val="C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33.4%</a:t>
            </a:r>
            <a:r>
              <a:rPr lang="en-IN" sz="2000" b="1" dirty="0">
                <a:solidFill>
                  <a:srgbClr val="C00000"/>
                </a:solidFill>
                <a:effectLst/>
                <a:latin typeface="Helvetica" pitchFamily="2" charset="0"/>
              </a:rPr>
              <a:t> </a:t>
            </a:r>
            <a:endParaRPr lang="en-US" sz="2000" b="1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2495FE-1772-2B7B-A3DD-2A2458E5860E}"/>
              </a:ext>
            </a:extLst>
          </p:cNvPr>
          <p:cNvSpPr txBox="1"/>
          <p:nvPr/>
        </p:nvSpPr>
        <p:spPr>
          <a:xfrm>
            <a:off x="7026742" y="451536"/>
            <a:ext cx="1350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kern="0" dirty="0">
                <a:solidFill>
                  <a:srgbClr val="C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-3.08%</a:t>
            </a:r>
            <a:r>
              <a:rPr lang="en-IN" sz="2000" b="1" dirty="0">
                <a:solidFill>
                  <a:srgbClr val="C00000"/>
                </a:solidFill>
                <a:effectLst/>
                <a:latin typeface="Helvetica" pitchFamily="2" charset="0"/>
              </a:rPr>
              <a:t> </a:t>
            </a:r>
            <a:endParaRPr lang="en-US" sz="2000" b="1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F9A1308-2CA1-5FB0-1EC7-A44EDE602409}"/>
              </a:ext>
            </a:extLst>
          </p:cNvPr>
          <p:cNvSpPr txBox="1"/>
          <p:nvPr/>
        </p:nvSpPr>
        <p:spPr>
          <a:xfrm>
            <a:off x="9350816" y="739631"/>
            <a:ext cx="1350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kern="0" dirty="0">
                <a:solidFill>
                  <a:srgbClr val="C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19.3%</a:t>
            </a:r>
            <a:r>
              <a:rPr lang="en-IN" sz="2000" b="1" dirty="0">
                <a:solidFill>
                  <a:srgbClr val="C00000"/>
                </a:solidFill>
                <a:effectLst/>
                <a:latin typeface="Helvetica" pitchFamily="2" charset="0"/>
              </a:rPr>
              <a:t> </a:t>
            </a:r>
            <a:endParaRPr lang="en-US" sz="2000" b="1" dirty="0">
              <a:solidFill>
                <a:srgbClr val="C00000"/>
              </a:solidFill>
              <a:latin typeface="Helvetica" pitchFamily="2" charset="0"/>
            </a:endParaRPr>
          </a:p>
        </p:txBody>
      </p: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83455B8F-89B0-04B8-0E01-3205410076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672518"/>
              </p:ext>
            </p:extLst>
          </p:nvPr>
        </p:nvGraphicFramePr>
        <p:xfrm>
          <a:off x="932106" y="4507234"/>
          <a:ext cx="3518085" cy="18542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551870">
                  <a:extLst>
                    <a:ext uri="{9D8B030D-6E8A-4147-A177-3AD203B41FA5}">
                      <a16:colId xmlns:a16="http://schemas.microsoft.com/office/drawing/2014/main" val="1271996613"/>
                    </a:ext>
                  </a:extLst>
                </a:gridCol>
                <a:gridCol w="1453887">
                  <a:extLst>
                    <a:ext uri="{9D8B030D-6E8A-4147-A177-3AD203B41FA5}">
                      <a16:colId xmlns:a16="http://schemas.microsoft.com/office/drawing/2014/main" val="473166994"/>
                    </a:ext>
                  </a:extLst>
                </a:gridCol>
                <a:gridCol w="1512328">
                  <a:extLst>
                    <a:ext uri="{9D8B030D-6E8A-4147-A177-3AD203B41FA5}">
                      <a16:colId xmlns:a16="http://schemas.microsoft.com/office/drawing/2014/main" val="39297375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Skill</a:t>
                      </a:r>
                      <a:endParaRPr lang="en-US" sz="1600" b="1" dirty="0">
                        <a:latin typeface="Helvetica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 Achieved </a:t>
                      </a:r>
                      <a:endParaRPr lang="en-US" sz="1600" b="1" dirty="0">
                        <a:latin typeface="Helvetica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Hypothesis</a:t>
                      </a:r>
                      <a:endParaRPr lang="en-US" sz="1600" b="1" dirty="0">
                        <a:latin typeface="Helvetica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303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Helvetica" pitchFamily="2" charset="0"/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Helvetica" pitchFamily="2" charset="0"/>
                        </a:rPr>
                        <a:t>42.5%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Helvetica" pitchFamily="2" charset="0"/>
                        </a:rPr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785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Helvetica" pitchFamily="2" charset="0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Helvetica" pitchFamily="2" charset="0"/>
                        </a:rPr>
                        <a:t>33.4%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Helvetica" pitchFamily="2" charset="0"/>
                        </a:rPr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683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Helvetica" pitchFamily="2" charset="0"/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Helvetica" pitchFamily="2" charset="0"/>
                        </a:rPr>
                        <a:t>-3.08%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Helvetica" pitchFamily="2" charset="0"/>
                        </a:rPr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160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Helvetica" pitchFamily="2" charset="0"/>
                        </a:rPr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Helvetica" pitchFamily="2" charset="0"/>
                        </a:rPr>
                        <a:t>19.3%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Helvetica" pitchFamily="2" charset="0"/>
                        </a:rPr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6057827"/>
                  </a:ext>
                </a:extLst>
              </a:tr>
            </a:tbl>
          </a:graphicData>
        </a:graphic>
      </p:graphicFrame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9793006-CAE3-EBEC-13A1-98F937088AE2}"/>
              </a:ext>
            </a:extLst>
          </p:cNvPr>
          <p:cNvSpPr txBox="1">
            <a:spLocks/>
          </p:cNvSpPr>
          <p:nvPr/>
        </p:nvSpPr>
        <p:spPr>
          <a:xfrm>
            <a:off x="4888510" y="4823907"/>
            <a:ext cx="6965291" cy="1330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en-US" sz="1600" dirty="0">
                <a:latin typeface="Helvetica" pitchFamily="2" charset="0"/>
              </a:rPr>
              <a:t>Teachers with the highest proficiency teach at this level. 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en-US" sz="1600" dirty="0">
                <a:latin typeface="Helvetica" pitchFamily="2" charset="0"/>
              </a:rPr>
              <a:t>Teaching ‘reading’ as a skill is a limited capability in our teachers. 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en-US" sz="1600" dirty="0">
                <a:latin typeface="Helvetica" pitchFamily="2" charset="0"/>
              </a:rPr>
              <a:t>Relatively high baseline scores – are indicative of increased proficiency of learners as they moved up the CEFR levels.</a:t>
            </a: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5EC73CCE-72CB-BFF0-BA6C-059700913D51}"/>
              </a:ext>
            </a:extLst>
          </p:cNvPr>
          <p:cNvSpPr txBox="1">
            <a:spLocks/>
          </p:cNvSpPr>
          <p:nvPr/>
        </p:nvSpPr>
        <p:spPr>
          <a:xfrm>
            <a:off x="4921167" y="4007650"/>
            <a:ext cx="2896208" cy="6782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b="1" dirty="0">
                <a:latin typeface="Helvetica" pitchFamily="2" charset="0"/>
              </a:rPr>
              <a:t>Insight &amp; Inference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6DE7E81-F969-F5FC-C0EA-F67CFCAE138C}"/>
              </a:ext>
            </a:extLst>
          </p:cNvPr>
          <p:cNvCxnSpPr>
            <a:cxnSpLocks/>
          </p:cNvCxnSpPr>
          <p:nvPr/>
        </p:nvCxnSpPr>
        <p:spPr>
          <a:xfrm>
            <a:off x="4985502" y="4572285"/>
            <a:ext cx="3020409" cy="0"/>
          </a:xfrm>
          <a:prstGeom prst="line">
            <a:avLst/>
          </a:prstGeom>
          <a:ln w="12700">
            <a:solidFill>
              <a:srgbClr val="E07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3565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9A86078-80EA-D913-6BEE-87813A66C0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0965603"/>
              </p:ext>
            </p:extLst>
          </p:nvPr>
        </p:nvGraphicFramePr>
        <p:xfrm>
          <a:off x="618393" y="1315048"/>
          <a:ext cx="5684436" cy="4861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F682EA4-5604-0D17-C2DE-5E968B6BDE48}"/>
              </a:ext>
            </a:extLst>
          </p:cNvPr>
          <p:cNvSpPr txBox="1"/>
          <p:nvPr/>
        </p:nvSpPr>
        <p:spPr>
          <a:xfrm>
            <a:off x="618393" y="359815"/>
            <a:ext cx="10858500" cy="646331"/>
          </a:xfrm>
          <a:prstGeom prst="rect">
            <a:avLst/>
          </a:prstGeom>
          <a:noFill/>
          <a:ln>
            <a:solidFill>
              <a:srgbClr val="E07F2E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81C44C0-1C3B-14DC-9291-765D2B276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982" y="50913"/>
            <a:ext cx="10714625" cy="1325563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Helvetica" pitchFamily="2" charset="0"/>
              </a:rPr>
              <a:t>5. Solve Education Program &amp; Performance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0CA079-A8E7-859A-7BEE-20772A1485FE}"/>
              </a:ext>
            </a:extLst>
          </p:cNvPr>
          <p:cNvSpPr/>
          <p:nvPr/>
        </p:nvSpPr>
        <p:spPr>
          <a:xfrm>
            <a:off x="9107716" y="1342339"/>
            <a:ext cx="298938" cy="293077"/>
          </a:xfrm>
          <a:prstGeom prst="rect">
            <a:avLst/>
          </a:prstGeom>
          <a:solidFill>
            <a:srgbClr val="28AA8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735045-636A-6CF4-DE21-1D6014BB7AB4}"/>
              </a:ext>
            </a:extLst>
          </p:cNvPr>
          <p:cNvSpPr txBox="1"/>
          <p:nvPr/>
        </p:nvSpPr>
        <p:spPr>
          <a:xfrm>
            <a:off x="9658405" y="1331196"/>
            <a:ext cx="12997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kern="0" dirty="0">
                <a:latin typeface="Helvetica" pitchFamily="2" charset="0"/>
              </a:rPr>
              <a:t>endline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96ABFFC-BD5C-02A2-9EE6-1F0A9E018EB6}"/>
              </a:ext>
            </a:extLst>
          </p:cNvPr>
          <p:cNvSpPr/>
          <p:nvPr/>
        </p:nvSpPr>
        <p:spPr>
          <a:xfrm>
            <a:off x="7456811" y="1343564"/>
            <a:ext cx="298938" cy="293077"/>
          </a:xfrm>
          <a:prstGeom prst="rect">
            <a:avLst/>
          </a:prstGeom>
          <a:solidFill>
            <a:srgbClr val="9F1C6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88C35D-7BCB-B8A3-FC12-77937E9FC8E1}"/>
              </a:ext>
            </a:extLst>
          </p:cNvPr>
          <p:cNvSpPr txBox="1"/>
          <p:nvPr/>
        </p:nvSpPr>
        <p:spPr>
          <a:xfrm>
            <a:off x="2428771" y="6036520"/>
            <a:ext cx="594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kern="0" dirty="0">
                <a:latin typeface="Helvetica" pitchFamily="2" charset="0"/>
              </a:rPr>
              <a:t>BL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B34A6DE-E5F5-E035-2FC7-84FE1D6349C8}"/>
              </a:ext>
            </a:extLst>
          </p:cNvPr>
          <p:cNvSpPr txBox="1"/>
          <p:nvPr/>
        </p:nvSpPr>
        <p:spPr>
          <a:xfrm>
            <a:off x="4096078" y="6024200"/>
            <a:ext cx="594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kern="0" dirty="0">
                <a:latin typeface="Helvetica" pitchFamily="2" charset="0"/>
              </a:rPr>
              <a:t>EL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CDE120-ABC5-089A-A2DE-64BF77272EC7}"/>
              </a:ext>
            </a:extLst>
          </p:cNvPr>
          <p:cNvSpPr txBox="1"/>
          <p:nvPr/>
        </p:nvSpPr>
        <p:spPr>
          <a:xfrm>
            <a:off x="7956039" y="1331196"/>
            <a:ext cx="15196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kern="0" dirty="0">
                <a:latin typeface="Helvetica" pitchFamily="2" charset="0"/>
              </a:rPr>
              <a:t>baseline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D3E0A8F-F635-372B-99BE-EF5EF81C2C3D}"/>
              </a:ext>
            </a:extLst>
          </p:cNvPr>
          <p:cNvSpPr txBox="1"/>
          <p:nvPr/>
        </p:nvSpPr>
        <p:spPr>
          <a:xfrm>
            <a:off x="2086368" y="1286636"/>
            <a:ext cx="1342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kern="0" dirty="0">
                <a:solidFill>
                  <a:srgbClr val="951548"/>
                </a:solidFill>
                <a:latin typeface="Helvetica" pitchFamily="2" charset="0"/>
                <a:ea typeface="Times New Roman" panose="02020603050405020304" pitchFamily="18" charset="0"/>
              </a:rPr>
              <a:t>28.5</a:t>
            </a:r>
            <a:r>
              <a:rPr lang="en-IN" sz="2400" b="1" kern="0" dirty="0">
                <a:solidFill>
                  <a:srgbClr val="951548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r>
              <a:rPr lang="en-IN" sz="2400" b="1" dirty="0">
                <a:solidFill>
                  <a:srgbClr val="951548"/>
                </a:solidFill>
                <a:effectLst/>
                <a:latin typeface="Helvetica" pitchFamily="2" charset="0"/>
              </a:rPr>
              <a:t> </a:t>
            </a:r>
            <a:endParaRPr lang="en-US" sz="2400" b="1" dirty="0">
              <a:solidFill>
                <a:srgbClr val="951548"/>
              </a:solidFill>
              <a:latin typeface="Helvetica" pitchFamily="2" charset="0"/>
            </a:endParaRPr>
          </a:p>
        </p:txBody>
      </p:sp>
      <p:sp>
        <p:nvSpPr>
          <p:cNvPr id="16" name="Block Arc 15">
            <a:extLst>
              <a:ext uri="{FF2B5EF4-FFF2-40B4-BE49-F238E27FC236}">
                <a16:creationId xmlns:a16="http://schemas.microsoft.com/office/drawing/2014/main" id="{85AF6E4E-8343-175D-EC4B-B45301FDA82C}"/>
              </a:ext>
            </a:extLst>
          </p:cNvPr>
          <p:cNvSpPr/>
          <p:nvPr/>
        </p:nvSpPr>
        <p:spPr>
          <a:xfrm rot="20610757">
            <a:off x="2911888" y="1490887"/>
            <a:ext cx="1262812" cy="1270847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Triangle 16">
            <a:extLst>
              <a:ext uri="{FF2B5EF4-FFF2-40B4-BE49-F238E27FC236}">
                <a16:creationId xmlns:a16="http://schemas.microsoft.com/office/drawing/2014/main" id="{831E92CD-4740-6E2A-435A-9690CE0C8CC1}"/>
              </a:ext>
            </a:extLst>
          </p:cNvPr>
          <p:cNvSpPr/>
          <p:nvPr/>
        </p:nvSpPr>
        <p:spPr>
          <a:xfrm rot="8264386">
            <a:off x="3878937" y="1636800"/>
            <a:ext cx="213359" cy="197599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0572491-7720-B619-5A80-58C4E75EED30}"/>
              </a:ext>
            </a:extLst>
          </p:cNvPr>
          <p:cNvSpPr txBox="1"/>
          <p:nvPr/>
        </p:nvSpPr>
        <p:spPr>
          <a:xfrm>
            <a:off x="2326077" y="2395960"/>
            <a:ext cx="1217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56%</a:t>
            </a:r>
            <a:endParaRPr lang="en-US" sz="2400" dirty="0">
              <a:latin typeface="Helvetica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E6B57FB-403A-B59E-EE7D-F286F71529A9}"/>
              </a:ext>
            </a:extLst>
          </p:cNvPr>
          <p:cNvSpPr txBox="1"/>
          <p:nvPr/>
        </p:nvSpPr>
        <p:spPr>
          <a:xfrm>
            <a:off x="4132025" y="1454545"/>
            <a:ext cx="1217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72</a:t>
            </a:r>
            <a:r>
              <a:rPr lang="en-IN" sz="24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endParaRPr lang="en-US" sz="2400" dirty="0">
              <a:latin typeface="Helvetica" pitchFamily="2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DD52551-4474-6C35-92FD-90E1D34BCA08}"/>
              </a:ext>
            </a:extLst>
          </p:cNvPr>
          <p:cNvSpPr txBox="1"/>
          <p:nvPr/>
        </p:nvSpPr>
        <p:spPr>
          <a:xfrm>
            <a:off x="7020979" y="2544423"/>
            <a:ext cx="430600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A purposive sample of 250 students based on their longevity under the program was selected.</a:t>
            </a:r>
          </a:p>
          <a:p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The overall baseline score for the sample student population is </a:t>
            </a:r>
            <a:r>
              <a:rPr lang="en-IN" sz="2000" b="1" kern="0" dirty="0">
                <a:solidFill>
                  <a:srgbClr val="DF1C6A"/>
                </a:solidFill>
                <a:latin typeface="Helvetica" pitchFamily="2" charset="0"/>
                <a:ea typeface="Times New Roman" panose="02020603050405020304" pitchFamily="18" charset="0"/>
              </a:rPr>
              <a:t>56</a:t>
            </a:r>
            <a:r>
              <a:rPr lang="en-IN" sz="2000" b="1" kern="0" dirty="0">
                <a:solidFill>
                  <a:srgbClr val="DF1C6A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 </a:t>
            </a:r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and the overall endline score was </a:t>
            </a:r>
            <a:r>
              <a:rPr lang="en-IN" sz="2000" b="1" kern="0" dirty="0">
                <a:solidFill>
                  <a:srgbClr val="DF1C6A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72%.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kern="0" dirty="0">
              <a:solidFill>
                <a:srgbClr val="000000"/>
              </a:solidFill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Helvetica" pitchFamily="2" charset="0"/>
              </a:rPr>
              <a:t>Student performance improved by </a:t>
            </a:r>
            <a:r>
              <a:rPr lang="en-US" sz="2000" b="1" kern="0" dirty="0">
                <a:solidFill>
                  <a:srgbClr val="DF1C6A"/>
                </a:solidFill>
                <a:latin typeface="Helvetica" pitchFamily="2" charset="0"/>
              </a:rPr>
              <a:t>28.5% </a:t>
            </a:r>
            <a:r>
              <a:rPr lang="en-US" sz="2000" kern="0" dirty="0">
                <a:latin typeface="Helvetica" pitchFamily="2" charset="0"/>
              </a:rPr>
              <a:t>for the solve program students this academic year.</a:t>
            </a:r>
            <a:endParaRPr lang="en-IN" sz="2000" kern="0" dirty="0">
              <a:latin typeface="Helvetica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2EC88FA-2AA5-1AE2-D911-D6394E7832E7}"/>
              </a:ext>
            </a:extLst>
          </p:cNvPr>
          <p:cNvSpPr txBox="1"/>
          <p:nvPr/>
        </p:nvSpPr>
        <p:spPr>
          <a:xfrm>
            <a:off x="7358148" y="1880463"/>
            <a:ext cx="2605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U= 770, N=250</a:t>
            </a:r>
          </a:p>
        </p:txBody>
      </p:sp>
    </p:spTree>
    <p:extLst>
      <p:ext uri="{BB962C8B-B14F-4D97-AF65-F5344CB8AC3E}">
        <p14:creationId xmlns:p14="http://schemas.microsoft.com/office/powerpoint/2010/main" val="1975382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54307E8-44E9-A9B1-F815-96491650EF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4323498"/>
              </p:ext>
            </p:extLst>
          </p:nvPr>
        </p:nvGraphicFramePr>
        <p:xfrm>
          <a:off x="580419" y="1275101"/>
          <a:ext cx="10858500" cy="3133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E82E97B-8F18-C89C-CA52-F8EF4A64CEFF}"/>
              </a:ext>
            </a:extLst>
          </p:cNvPr>
          <p:cNvSpPr txBox="1"/>
          <p:nvPr/>
        </p:nvSpPr>
        <p:spPr>
          <a:xfrm>
            <a:off x="609206" y="372242"/>
            <a:ext cx="10858500" cy="646331"/>
          </a:xfrm>
          <a:prstGeom prst="rect">
            <a:avLst/>
          </a:prstGeom>
          <a:noFill/>
          <a:ln>
            <a:solidFill>
              <a:srgbClr val="E07F2E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9D56AC0-EB52-D0F2-EC86-8170D7840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081" y="34399"/>
            <a:ext cx="10714625" cy="1325563"/>
          </a:xfrm>
        </p:spPr>
        <p:txBody>
          <a:bodyPr>
            <a:normAutofit/>
          </a:bodyPr>
          <a:lstStyle/>
          <a:p>
            <a:pPr algn="ctr"/>
            <a:r>
              <a:rPr lang="en-US" sz="2700" b="1" dirty="0">
                <a:latin typeface="Helvetica" pitchFamily="2" charset="0"/>
              </a:rPr>
              <a:t>A skill-wise break up of SOLVE student scores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EB3347-E9B1-E74E-1CA2-A2F5703F60CE}"/>
              </a:ext>
            </a:extLst>
          </p:cNvPr>
          <p:cNvSpPr txBox="1"/>
          <p:nvPr/>
        </p:nvSpPr>
        <p:spPr>
          <a:xfrm>
            <a:off x="1026386" y="1088116"/>
            <a:ext cx="13422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kern="0" dirty="0">
                <a:solidFill>
                  <a:srgbClr val="951548"/>
                </a:solidFill>
                <a:latin typeface="Helvetica" pitchFamily="2" charset="0"/>
                <a:ea typeface="Times New Roman" panose="02020603050405020304" pitchFamily="18" charset="0"/>
              </a:rPr>
              <a:t>27.9</a:t>
            </a:r>
            <a:r>
              <a:rPr lang="en-IN" sz="2000" b="1" kern="0" dirty="0">
                <a:solidFill>
                  <a:srgbClr val="951548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r>
              <a:rPr lang="en-IN" sz="2000" b="1" dirty="0">
                <a:solidFill>
                  <a:srgbClr val="951548"/>
                </a:solidFill>
                <a:effectLst/>
                <a:latin typeface="Helvetica" pitchFamily="2" charset="0"/>
              </a:rPr>
              <a:t> </a:t>
            </a:r>
            <a:endParaRPr lang="en-US" sz="2000" b="1" dirty="0">
              <a:solidFill>
                <a:srgbClr val="951548"/>
              </a:solidFill>
              <a:latin typeface="Helvetica" pitchFamily="2" charset="0"/>
            </a:endParaRPr>
          </a:p>
        </p:txBody>
      </p:sp>
      <p:sp>
        <p:nvSpPr>
          <p:cNvPr id="8" name="Block Arc 7">
            <a:extLst>
              <a:ext uri="{FF2B5EF4-FFF2-40B4-BE49-F238E27FC236}">
                <a16:creationId xmlns:a16="http://schemas.microsoft.com/office/drawing/2014/main" id="{67BE9B25-4505-B8E7-F337-65D7503E145C}"/>
              </a:ext>
            </a:extLst>
          </p:cNvPr>
          <p:cNvSpPr/>
          <p:nvPr/>
        </p:nvSpPr>
        <p:spPr>
          <a:xfrm rot="19918852">
            <a:off x="1754690" y="1286039"/>
            <a:ext cx="884731" cy="854797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riangle 8">
            <a:extLst>
              <a:ext uri="{FF2B5EF4-FFF2-40B4-BE49-F238E27FC236}">
                <a16:creationId xmlns:a16="http://schemas.microsoft.com/office/drawing/2014/main" id="{B73DCBA0-1766-3425-E7E5-7954A3788FB1}"/>
              </a:ext>
            </a:extLst>
          </p:cNvPr>
          <p:cNvSpPr/>
          <p:nvPr/>
        </p:nvSpPr>
        <p:spPr>
          <a:xfrm rot="8264386">
            <a:off x="2386647" y="1333747"/>
            <a:ext cx="213359" cy="197599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ACDA19-F5F8-D912-2603-1BBA0233AA5D}"/>
              </a:ext>
            </a:extLst>
          </p:cNvPr>
          <p:cNvSpPr txBox="1"/>
          <p:nvPr/>
        </p:nvSpPr>
        <p:spPr>
          <a:xfrm>
            <a:off x="1596735" y="1870040"/>
            <a:ext cx="1217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68</a:t>
            </a:r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2D7DD3-EB80-754E-EBA1-32FDE9B37AE6}"/>
              </a:ext>
            </a:extLst>
          </p:cNvPr>
          <p:cNvSpPr txBox="1"/>
          <p:nvPr/>
        </p:nvSpPr>
        <p:spPr>
          <a:xfrm>
            <a:off x="4142912" y="2611074"/>
            <a:ext cx="1217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39</a:t>
            </a:r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75D3226-1E5A-AE01-991E-767773BD4D0B}"/>
              </a:ext>
            </a:extLst>
          </p:cNvPr>
          <p:cNvSpPr txBox="1"/>
          <p:nvPr/>
        </p:nvSpPr>
        <p:spPr>
          <a:xfrm>
            <a:off x="2498425" y="1408218"/>
            <a:ext cx="1217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87%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401B8DB-C19C-C5AB-162C-E7FF265AAB51}"/>
              </a:ext>
            </a:extLst>
          </p:cNvPr>
          <p:cNvSpPr txBox="1"/>
          <p:nvPr/>
        </p:nvSpPr>
        <p:spPr>
          <a:xfrm>
            <a:off x="4878783" y="1898439"/>
            <a:ext cx="1217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67%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497E150-531E-3EB7-3FF3-7AC220292214}"/>
              </a:ext>
            </a:extLst>
          </p:cNvPr>
          <p:cNvSpPr txBox="1"/>
          <p:nvPr/>
        </p:nvSpPr>
        <p:spPr>
          <a:xfrm>
            <a:off x="6738270" y="1838066"/>
            <a:ext cx="1217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71</a:t>
            </a:r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71BF666-3432-3399-47AD-61A7C3F8145B}"/>
              </a:ext>
            </a:extLst>
          </p:cNvPr>
          <p:cNvSpPr txBox="1"/>
          <p:nvPr/>
        </p:nvSpPr>
        <p:spPr>
          <a:xfrm>
            <a:off x="7467613" y="1570610"/>
            <a:ext cx="1217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81%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B3033F6-FB59-B9A3-5557-91AC9817A44A}"/>
              </a:ext>
            </a:extLst>
          </p:cNvPr>
          <p:cNvSpPr txBox="1"/>
          <p:nvPr/>
        </p:nvSpPr>
        <p:spPr>
          <a:xfrm>
            <a:off x="9296413" y="2411019"/>
            <a:ext cx="1217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49%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CD2827-3F59-F4CF-01C5-48FD35ACFFA9}"/>
              </a:ext>
            </a:extLst>
          </p:cNvPr>
          <p:cNvSpPr txBox="1"/>
          <p:nvPr/>
        </p:nvSpPr>
        <p:spPr>
          <a:xfrm>
            <a:off x="10009443" y="1786828"/>
            <a:ext cx="1217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72</a:t>
            </a:r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20" name="Block Arc 19">
            <a:extLst>
              <a:ext uri="{FF2B5EF4-FFF2-40B4-BE49-F238E27FC236}">
                <a16:creationId xmlns:a16="http://schemas.microsoft.com/office/drawing/2014/main" id="{5FBB8A1D-7BF1-85F7-324D-9B205F8CE6FB}"/>
              </a:ext>
            </a:extLst>
          </p:cNvPr>
          <p:cNvSpPr/>
          <p:nvPr/>
        </p:nvSpPr>
        <p:spPr>
          <a:xfrm rot="18576149">
            <a:off x="4241948" y="1820689"/>
            <a:ext cx="884731" cy="854797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riangle 20">
            <a:extLst>
              <a:ext uri="{FF2B5EF4-FFF2-40B4-BE49-F238E27FC236}">
                <a16:creationId xmlns:a16="http://schemas.microsoft.com/office/drawing/2014/main" id="{095CB51F-979D-5B06-1E20-D1A831944646}"/>
              </a:ext>
            </a:extLst>
          </p:cNvPr>
          <p:cNvSpPr/>
          <p:nvPr/>
        </p:nvSpPr>
        <p:spPr>
          <a:xfrm rot="6921683">
            <a:off x="4761228" y="1788545"/>
            <a:ext cx="213359" cy="197599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Block Arc 23">
            <a:extLst>
              <a:ext uri="{FF2B5EF4-FFF2-40B4-BE49-F238E27FC236}">
                <a16:creationId xmlns:a16="http://schemas.microsoft.com/office/drawing/2014/main" id="{F4D69783-BD1C-D55D-63B9-27F69302F1EA}"/>
              </a:ext>
            </a:extLst>
          </p:cNvPr>
          <p:cNvSpPr/>
          <p:nvPr/>
        </p:nvSpPr>
        <p:spPr>
          <a:xfrm rot="21356514">
            <a:off x="6895540" y="1215550"/>
            <a:ext cx="884731" cy="854797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Triangle 24">
            <a:extLst>
              <a:ext uri="{FF2B5EF4-FFF2-40B4-BE49-F238E27FC236}">
                <a16:creationId xmlns:a16="http://schemas.microsoft.com/office/drawing/2014/main" id="{0268896D-3C5F-0E7D-790F-44D0F3CF2FAA}"/>
              </a:ext>
            </a:extLst>
          </p:cNvPr>
          <p:cNvSpPr/>
          <p:nvPr/>
        </p:nvSpPr>
        <p:spPr>
          <a:xfrm rot="10015607">
            <a:off x="7600740" y="1400975"/>
            <a:ext cx="213359" cy="197599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Block Arc 27">
            <a:extLst>
              <a:ext uri="{FF2B5EF4-FFF2-40B4-BE49-F238E27FC236}">
                <a16:creationId xmlns:a16="http://schemas.microsoft.com/office/drawing/2014/main" id="{0FBED4B0-E3A0-FEF9-9CAE-DA5F65BD4C28}"/>
              </a:ext>
            </a:extLst>
          </p:cNvPr>
          <p:cNvSpPr/>
          <p:nvPr/>
        </p:nvSpPr>
        <p:spPr>
          <a:xfrm rot="18576149">
            <a:off x="9522153" y="1671095"/>
            <a:ext cx="884731" cy="854797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Triangle 28">
            <a:extLst>
              <a:ext uri="{FF2B5EF4-FFF2-40B4-BE49-F238E27FC236}">
                <a16:creationId xmlns:a16="http://schemas.microsoft.com/office/drawing/2014/main" id="{2875CFF1-BE33-20E0-8433-EBD9C37082B8}"/>
              </a:ext>
            </a:extLst>
          </p:cNvPr>
          <p:cNvSpPr/>
          <p:nvPr/>
        </p:nvSpPr>
        <p:spPr>
          <a:xfrm rot="6921683">
            <a:off x="10020838" y="1631731"/>
            <a:ext cx="213359" cy="197599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7FC27C1-A414-2EC3-D9AD-A6406F8234F5}"/>
              </a:ext>
            </a:extLst>
          </p:cNvPr>
          <p:cNvSpPr txBox="1"/>
          <p:nvPr/>
        </p:nvSpPr>
        <p:spPr>
          <a:xfrm>
            <a:off x="4355766" y="1383222"/>
            <a:ext cx="13422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kern="0" dirty="0">
                <a:solidFill>
                  <a:srgbClr val="951548"/>
                </a:solidFill>
                <a:latin typeface="Helvetica" pitchFamily="2" charset="0"/>
                <a:ea typeface="Times New Roman" panose="02020603050405020304" pitchFamily="18" charset="0"/>
              </a:rPr>
              <a:t>71.7</a:t>
            </a:r>
            <a:r>
              <a:rPr lang="en-IN" sz="2000" b="1" kern="0" dirty="0">
                <a:solidFill>
                  <a:srgbClr val="951548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r>
              <a:rPr lang="en-IN" sz="2000" b="1" dirty="0">
                <a:solidFill>
                  <a:srgbClr val="951548"/>
                </a:solidFill>
                <a:effectLst/>
                <a:latin typeface="Helvetica" pitchFamily="2" charset="0"/>
              </a:rPr>
              <a:t> </a:t>
            </a:r>
            <a:endParaRPr lang="en-US" sz="2000" b="1" dirty="0">
              <a:solidFill>
                <a:srgbClr val="951548"/>
              </a:solidFill>
              <a:latin typeface="Helvetica" pitchFamily="2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EB417C7-ABF1-FB70-E26F-CDDBE0677BCB}"/>
              </a:ext>
            </a:extLst>
          </p:cNvPr>
          <p:cNvSpPr txBox="1"/>
          <p:nvPr/>
        </p:nvSpPr>
        <p:spPr>
          <a:xfrm>
            <a:off x="6125321" y="1036440"/>
            <a:ext cx="13422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kern="0" dirty="0">
                <a:solidFill>
                  <a:srgbClr val="951548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14.5%</a:t>
            </a:r>
            <a:r>
              <a:rPr lang="en-IN" sz="2000" b="1" dirty="0">
                <a:solidFill>
                  <a:srgbClr val="951548"/>
                </a:solidFill>
                <a:effectLst/>
                <a:latin typeface="Helvetica" pitchFamily="2" charset="0"/>
              </a:rPr>
              <a:t> </a:t>
            </a:r>
            <a:endParaRPr lang="en-US" sz="2000" b="1" dirty="0">
              <a:solidFill>
                <a:srgbClr val="951548"/>
              </a:solidFill>
              <a:latin typeface="Helvetica" pitchFamily="2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84031FD-3F6F-732B-0F58-EB42095723A9}"/>
              </a:ext>
            </a:extLst>
          </p:cNvPr>
          <p:cNvSpPr txBox="1"/>
          <p:nvPr/>
        </p:nvSpPr>
        <p:spPr>
          <a:xfrm>
            <a:off x="9321400" y="1281665"/>
            <a:ext cx="13422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kern="0" dirty="0">
                <a:solidFill>
                  <a:srgbClr val="951548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47%</a:t>
            </a:r>
            <a:r>
              <a:rPr lang="en-IN" sz="2000" b="1" dirty="0">
                <a:solidFill>
                  <a:srgbClr val="951548"/>
                </a:solidFill>
                <a:effectLst/>
                <a:latin typeface="Helvetica" pitchFamily="2" charset="0"/>
              </a:rPr>
              <a:t> </a:t>
            </a:r>
            <a:endParaRPr lang="en-US" sz="2000" b="1" dirty="0">
              <a:solidFill>
                <a:srgbClr val="951548"/>
              </a:solidFill>
              <a:latin typeface="Helvetica" pitchFamily="2" charset="0"/>
            </a:endParaRPr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C76F31AF-A39D-6D96-2539-C8F1B9EA617D}"/>
              </a:ext>
            </a:extLst>
          </p:cNvPr>
          <p:cNvSpPr txBox="1">
            <a:spLocks/>
          </p:cNvSpPr>
          <p:nvPr/>
        </p:nvSpPr>
        <p:spPr>
          <a:xfrm>
            <a:off x="721184" y="4798383"/>
            <a:ext cx="10576969" cy="1330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IN" sz="1600" dirty="0">
                <a:solidFill>
                  <a:srgbClr val="000000"/>
                </a:solidFill>
                <a:latin typeface="Helvetica" pitchFamily="2" charset="0"/>
              </a:rPr>
              <a:t>W</a:t>
            </a:r>
            <a:r>
              <a:rPr lang="en-IN" sz="16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e hypothesize that sustained exposure to alternative gamified learning modules induces accelerated learning among students. Our sample scores further substantiate &amp; advocate for a multi-modal form of learning that integrates technology &amp; in-class facilitation.</a:t>
            </a:r>
          </a:p>
          <a:p>
            <a:pPr>
              <a:lnSpc>
                <a:spcPct val="110000"/>
              </a:lnSpc>
            </a:pPr>
            <a:r>
              <a:rPr lang="en-IN" sz="1600" dirty="0">
                <a:solidFill>
                  <a:srgbClr val="000000"/>
                </a:solidFill>
                <a:latin typeface="Helvetica" pitchFamily="2" charset="0"/>
              </a:rPr>
              <a:t>The </a:t>
            </a:r>
            <a:r>
              <a:rPr lang="en-US" sz="1600" dirty="0">
                <a:latin typeface="Helvetica" pitchFamily="2" charset="0"/>
              </a:rPr>
              <a:t>Solve Program is a useful tool to </a:t>
            </a:r>
            <a:r>
              <a:rPr lang="en-US" sz="1600" b="1" dirty="0">
                <a:solidFill>
                  <a:srgbClr val="DF1C6A"/>
                </a:solidFill>
                <a:latin typeface="Helvetica" pitchFamily="2" charset="0"/>
              </a:rPr>
              <a:t>improve specific skills </a:t>
            </a:r>
            <a:r>
              <a:rPr lang="en-US" sz="1600" dirty="0">
                <a:latin typeface="Helvetica" pitchFamily="2" charset="0"/>
              </a:rPr>
              <a:t>– Reading and Speaking. Rather than focusing on a higher overall improvement, we must </a:t>
            </a:r>
            <a:r>
              <a:rPr lang="en-US" sz="1600" b="1" dirty="0">
                <a:solidFill>
                  <a:srgbClr val="DF1C6A"/>
                </a:solidFill>
                <a:latin typeface="Helvetica" pitchFamily="2" charset="0"/>
              </a:rPr>
              <a:t>leverage it to combat other constraints</a:t>
            </a:r>
            <a:r>
              <a:rPr lang="en-US" sz="1600" dirty="0">
                <a:latin typeface="Helvetica" pitchFamily="2" charset="0"/>
              </a:rPr>
              <a:t>. (E.g. Teacher proficiency which leads to lower scores in Reading &amp; Speaking)</a:t>
            </a: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A1F86B9B-A697-B49F-01AC-7223A21DFFD8}"/>
              </a:ext>
            </a:extLst>
          </p:cNvPr>
          <p:cNvSpPr txBox="1">
            <a:spLocks/>
          </p:cNvSpPr>
          <p:nvPr/>
        </p:nvSpPr>
        <p:spPr>
          <a:xfrm>
            <a:off x="776831" y="4209171"/>
            <a:ext cx="2896208" cy="6782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b="1" dirty="0">
                <a:latin typeface="Helvetica" pitchFamily="2" charset="0"/>
              </a:rPr>
              <a:t>Insight &amp; Inference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4173FF3-0EA9-C97C-9D5D-EB88557D8112}"/>
              </a:ext>
            </a:extLst>
          </p:cNvPr>
          <p:cNvCxnSpPr>
            <a:cxnSpLocks/>
          </p:cNvCxnSpPr>
          <p:nvPr/>
        </p:nvCxnSpPr>
        <p:spPr>
          <a:xfrm>
            <a:off x="838200" y="4724114"/>
            <a:ext cx="3020409" cy="0"/>
          </a:xfrm>
          <a:prstGeom prst="line">
            <a:avLst/>
          </a:prstGeom>
          <a:ln w="12700">
            <a:solidFill>
              <a:srgbClr val="E07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2178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C229C7B-245A-B947-7C81-BFAB6D5B9E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9998743"/>
              </p:ext>
            </p:extLst>
          </p:nvPr>
        </p:nvGraphicFramePr>
        <p:xfrm>
          <a:off x="838199" y="1330813"/>
          <a:ext cx="6113587" cy="4846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E97FC56-EBDD-BE4A-779A-EEFC92A0B3FA}"/>
              </a:ext>
            </a:extLst>
          </p:cNvPr>
          <p:cNvSpPr txBox="1"/>
          <p:nvPr/>
        </p:nvSpPr>
        <p:spPr>
          <a:xfrm>
            <a:off x="618393" y="336060"/>
            <a:ext cx="10858500" cy="646331"/>
          </a:xfrm>
          <a:prstGeom prst="rect">
            <a:avLst/>
          </a:prstGeom>
          <a:noFill/>
          <a:ln>
            <a:solidFill>
              <a:srgbClr val="E07F2E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BC84C99-A9EA-2854-5BE7-C26C21567256}"/>
              </a:ext>
            </a:extLst>
          </p:cNvPr>
          <p:cNvSpPr txBox="1">
            <a:spLocks/>
          </p:cNvSpPr>
          <p:nvPr/>
        </p:nvSpPr>
        <p:spPr>
          <a:xfrm>
            <a:off x="715107" y="183660"/>
            <a:ext cx="10858500" cy="9947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Helvetica" pitchFamily="2" charset="0"/>
              </a:rPr>
              <a:t>5. Solve Education Program &amp; Performance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58B9B8-CA37-A5A4-41D3-E9DD04923660}"/>
              </a:ext>
            </a:extLst>
          </p:cNvPr>
          <p:cNvSpPr txBox="1"/>
          <p:nvPr/>
        </p:nvSpPr>
        <p:spPr>
          <a:xfrm>
            <a:off x="7688138" y="1639013"/>
            <a:ext cx="2605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Helvetica" pitchFamily="2" charset="0"/>
              </a:rPr>
              <a:t>N= 516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F4E37B-26E1-8CA9-9CEA-7FBCA47F9448}"/>
              </a:ext>
            </a:extLst>
          </p:cNvPr>
          <p:cNvSpPr txBox="1"/>
          <p:nvPr/>
        </p:nvSpPr>
        <p:spPr>
          <a:xfrm>
            <a:off x="1688122" y="3418784"/>
            <a:ext cx="1251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46.7</a:t>
            </a:r>
            <a:r>
              <a:rPr lang="en-IN" sz="18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r>
              <a:rPr lang="en-IN" dirty="0">
                <a:effectLst/>
                <a:latin typeface="Helvetica" pitchFamily="2" charset="0"/>
              </a:rPr>
              <a:t> 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52EDEA-2CE9-5281-E3A3-0D7FF666018E}"/>
              </a:ext>
            </a:extLst>
          </p:cNvPr>
          <p:cNvSpPr txBox="1"/>
          <p:nvPr/>
        </p:nvSpPr>
        <p:spPr>
          <a:xfrm>
            <a:off x="2662601" y="2957119"/>
            <a:ext cx="1342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56.5%</a:t>
            </a:r>
            <a:r>
              <a:rPr lang="en-IN" sz="2400" dirty="0">
                <a:effectLst/>
                <a:latin typeface="Helvetica" pitchFamily="2" charset="0"/>
              </a:rPr>
              <a:t> </a:t>
            </a:r>
            <a:endParaRPr lang="en-US" sz="2400" dirty="0">
              <a:latin typeface="Helvetica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6A677D-2FB7-072D-63DD-1BE223EE4D18}"/>
              </a:ext>
            </a:extLst>
          </p:cNvPr>
          <p:cNvSpPr txBox="1"/>
          <p:nvPr/>
        </p:nvSpPr>
        <p:spPr>
          <a:xfrm>
            <a:off x="1934305" y="6060273"/>
            <a:ext cx="1456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kern="0" dirty="0">
                <a:latin typeface="Helvetica" pitchFamily="2" charset="0"/>
              </a:rPr>
              <a:t>General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821F07-B9F1-9517-69D0-5456BECA4A84}"/>
              </a:ext>
            </a:extLst>
          </p:cNvPr>
          <p:cNvSpPr txBox="1"/>
          <p:nvPr/>
        </p:nvSpPr>
        <p:spPr>
          <a:xfrm>
            <a:off x="4909039" y="6059715"/>
            <a:ext cx="1138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kern="0" dirty="0">
                <a:latin typeface="Helvetica" pitchFamily="2" charset="0"/>
              </a:rPr>
              <a:t>Solve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2841374-CC81-42EA-8CC8-A5DC28AD9186}"/>
              </a:ext>
            </a:extLst>
          </p:cNvPr>
          <p:cNvSpPr txBox="1"/>
          <p:nvPr/>
        </p:nvSpPr>
        <p:spPr>
          <a:xfrm>
            <a:off x="7344504" y="2358945"/>
            <a:ext cx="422910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The overall baseline score for students across levels is </a:t>
            </a:r>
            <a:r>
              <a:rPr lang="en-IN" sz="2400" b="1" kern="0" dirty="0">
                <a:solidFill>
                  <a:srgbClr val="DF1C6A"/>
                </a:solidFill>
                <a:latin typeface="Helvetica" pitchFamily="2" charset="0"/>
                <a:ea typeface="Times New Roman" panose="02020603050405020304" pitchFamily="18" charset="0"/>
              </a:rPr>
              <a:t>59</a:t>
            </a:r>
            <a:r>
              <a:rPr lang="en-IN" sz="2400" b="1" kern="0" dirty="0">
                <a:solidFill>
                  <a:srgbClr val="DF1C6A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  </a:t>
            </a:r>
            <a:r>
              <a:rPr lang="en-IN" sz="24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and the overall endline score was </a:t>
            </a:r>
            <a:r>
              <a:rPr lang="en-IN" sz="2400" b="1" kern="0" dirty="0">
                <a:solidFill>
                  <a:srgbClr val="DF1C6A"/>
                </a:solidFill>
                <a:latin typeface="Helvetica" pitchFamily="2" charset="0"/>
                <a:ea typeface="Times New Roman" panose="02020603050405020304" pitchFamily="18" charset="0"/>
              </a:rPr>
              <a:t>69</a:t>
            </a:r>
            <a:r>
              <a:rPr lang="en-IN" sz="2400" b="1" kern="0" dirty="0">
                <a:solidFill>
                  <a:srgbClr val="DF1C6A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kern="0" dirty="0">
              <a:solidFill>
                <a:srgbClr val="000000"/>
              </a:solidFill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Helvetica" pitchFamily="2" charset="0"/>
              </a:rPr>
              <a:t>Student performance improved by </a:t>
            </a:r>
            <a:r>
              <a:rPr lang="en-US" sz="2400" b="1" kern="0" dirty="0">
                <a:solidFill>
                  <a:srgbClr val="DF1C6A"/>
                </a:solidFill>
                <a:latin typeface="Helvetica" pitchFamily="2" charset="0"/>
              </a:rPr>
              <a:t>16.9% </a:t>
            </a:r>
            <a:r>
              <a:rPr lang="en-US" sz="2400" kern="0" dirty="0">
                <a:latin typeface="Helvetica" pitchFamily="2" charset="0"/>
              </a:rPr>
              <a:t>for the solve program students this academic year.</a:t>
            </a:r>
            <a:endParaRPr lang="en-IN" sz="2400" kern="0" dirty="0">
              <a:latin typeface="Helvetica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56C3CE8-4F03-E6C5-20D0-726B3CD50B63}"/>
              </a:ext>
            </a:extLst>
          </p:cNvPr>
          <p:cNvSpPr txBox="1"/>
          <p:nvPr/>
        </p:nvSpPr>
        <p:spPr>
          <a:xfrm>
            <a:off x="4444503" y="2849742"/>
            <a:ext cx="1342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59.3%</a:t>
            </a:r>
            <a:r>
              <a:rPr lang="en-IN" sz="2400" dirty="0">
                <a:effectLst/>
                <a:latin typeface="Helvetica" pitchFamily="2" charset="0"/>
              </a:rPr>
              <a:t> </a:t>
            </a:r>
            <a:endParaRPr lang="en-US" sz="2400" dirty="0">
              <a:latin typeface="Helvetica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A0A2DC9-766C-9940-A6C9-C6703F0EF2A9}"/>
              </a:ext>
            </a:extLst>
          </p:cNvPr>
          <p:cNvSpPr txBox="1"/>
          <p:nvPr/>
        </p:nvSpPr>
        <p:spPr>
          <a:xfrm>
            <a:off x="5407269" y="2399800"/>
            <a:ext cx="1342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68.7</a:t>
            </a:r>
            <a:r>
              <a:rPr lang="en-IN" sz="24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r>
              <a:rPr lang="en-IN" sz="2400" dirty="0">
                <a:effectLst/>
                <a:latin typeface="Helvetica" pitchFamily="2" charset="0"/>
              </a:rPr>
              <a:t> </a:t>
            </a:r>
            <a:endParaRPr lang="en-US" sz="2400" dirty="0">
              <a:latin typeface="Helvetica" pitchFamily="2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950A427-B0DE-BBEC-AD9A-BAA2DBE0F099}"/>
              </a:ext>
            </a:extLst>
          </p:cNvPr>
          <p:cNvSpPr/>
          <p:nvPr/>
        </p:nvSpPr>
        <p:spPr>
          <a:xfrm>
            <a:off x="9278817" y="1598935"/>
            <a:ext cx="298938" cy="293077"/>
          </a:xfrm>
          <a:prstGeom prst="rect">
            <a:avLst/>
          </a:prstGeom>
          <a:solidFill>
            <a:srgbClr val="9F1C6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D289D5C-27AE-89D0-3E4F-5737D166BA72}"/>
              </a:ext>
            </a:extLst>
          </p:cNvPr>
          <p:cNvSpPr/>
          <p:nvPr/>
        </p:nvSpPr>
        <p:spPr>
          <a:xfrm>
            <a:off x="10215563" y="1598935"/>
            <a:ext cx="298938" cy="293077"/>
          </a:xfrm>
          <a:prstGeom prst="rect">
            <a:avLst/>
          </a:prstGeom>
          <a:solidFill>
            <a:srgbClr val="28AA8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79D5E39-66A8-6742-4754-522D0807929F}"/>
              </a:ext>
            </a:extLst>
          </p:cNvPr>
          <p:cNvSpPr txBox="1"/>
          <p:nvPr/>
        </p:nvSpPr>
        <p:spPr>
          <a:xfrm>
            <a:off x="9661646" y="1568624"/>
            <a:ext cx="619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latin typeface="Helvetica" pitchFamily="2" charset="0"/>
              </a:rPr>
              <a:t>BL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88D5416-4300-88AB-57BB-A3977BD280B6}"/>
              </a:ext>
            </a:extLst>
          </p:cNvPr>
          <p:cNvSpPr txBox="1"/>
          <p:nvPr/>
        </p:nvSpPr>
        <p:spPr>
          <a:xfrm>
            <a:off x="10672395" y="1568624"/>
            <a:ext cx="15196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latin typeface="Helvetica" pitchFamily="2" charset="0"/>
              </a:rPr>
              <a:t>EL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75256CE-FA9D-577C-501D-69A32103CDDE}"/>
              </a:ext>
            </a:extLst>
          </p:cNvPr>
          <p:cNvSpPr txBox="1"/>
          <p:nvPr/>
        </p:nvSpPr>
        <p:spPr>
          <a:xfrm>
            <a:off x="7675685" y="1238969"/>
            <a:ext cx="2605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U= 770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89792A-7A95-16A6-4FFD-FC86300925C1}"/>
              </a:ext>
            </a:extLst>
          </p:cNvPr>
          <p:cNvSpPr txBox="1"/>
          <p:nvPr/>
        </p:nvSpPr>
        <p:spPr>
          <a:xfrm>
            <a:off x="4937467" y="1548889"/>
            <a:ext cx="1342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951548"/>
                </a:solidFill>
                <a:latin typeface="Helvetica" pitchFamily="2" charset="0"/>
              </a:rPr>
              <a:t>16.9%</a:t>
            </a:r>
          </a:p>
        </p:txBody>
      </p:sp>
      <p:sp>
        <p:nvSpPr>
          <p:cNvPr id="3" name="Block Arc 2">
            <a:extLst>
              <a:ext uri="{FF2B5EF4-FFF2-40B4-BE49-F238E27FC236}">
                <a16:creationId xmlns:a16="http://schemas.microsoft.com/office/drawing/2014/main" id="{5BEE954E-5BE8-9600-0C74-67EA3ED8028E}"/>
              </a:ext>
            </a:extLst>
          </p:cNvPr>
          <p:cNvSpPr/>
          <p:nvPr/>
        </p:nvSpPr>
        <p:spPr>
          <a:xfrm rot="20156695">
            <a:off x="4855498" y="1981909"/>
            <a:ext cx="1262812" cy="1270847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riangle 19">
            <a:extLst>
              <a:ext uri="{FF2B5EF4-FFF2-40B4-BE49-F238E27FC236}">
                <a16:creationId xmlns:a16="http://schemas.microsoft.com/office/drawing/2014/main" id="{6F9B0E9B-44C0-7E1D-58FE-93603640D66F}"/>
              </a:ext>
            </a:extLst>
          </p:cNvPr>
          <p:cNvSpPr/>
          <p:nvPr/>
        </p:nvSpPr>
        <p:spPr>
          <a:xfrm rot="7671646">
            <a:off x="5815805" y="2097702"/>
            <a:ext cx="213359" cy="197599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13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730E9018-A540-7A2E-3850-DD200E316124}"/>
              </a:ext>
            </a:extLst>
          </p:cNvPr>
          <p:cNvSpPr txBox="1"/>
          <p:nvPr/>
        </p:nvSpPr>
        <p:spPr>
          <a:xfrm>
            <a:off x="618393" y="359815"/>
            <a:ext cx="10858500" cy="646331"/>
          </a:xfrm>
          <a:prstGeom prst="rect">
            <a:avLst/>
          </a:prstGeom>
          <a:noFill/>
          <a:ln>
            <a:solidFill>
              <a:srgbClr val="E07F2E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0AF4E4-DFDD-769C-6A85-D0D7C355A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294" y="45993"/>
            <a:ext cx="10714625" cy="1325563"/>
          </a:xfrm>
        </p:spPr>
        <p:txBody>
          <a:bodyPr>
            <a:normAutofit/>
          </a:bodyPr>
          <a:lstStyle/>
          <a:p>
            <a:pPr algn="ctr"/>
            <a:r>
              <a:rPr lang="en-US" sz="2700" b="1" dirty="0">
                <a:latin typeface="Helvetica" pitchFamily="2" charset="0"/>
              </a:rPr>
              <a:t>A skill-wise break up of general &amp; control group student scores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734CCCE-D954-2610-6D3A-04DF23EAD7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6704766"/>
              </p:ext>
            </p:extLst>
          </p:nvPr>
        </p:nvGraphicFramePr>
        <p:xfrm>
          <a:off x="838200" y="1293999"/>
          <a:ext cx="10515600" cy="3154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7E3D953-6935-0243-576A-F9184D6F4521}"/>
              </a:ext>
            </a:extLst>
          </p:cNvPr>
          <p:cNvSpPr txBox="1"/>
          <p:nvPr/>
        </p:nvSpPr>
        <p:spPr>
          <a:xfrm>
            <a:off x="1434826" y="2219967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pitchFamily="2" charset="0"/>
              </a:rPr>
              <a:t>55%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865922-C3DC-938A-9523-2A5A76A690A8}"/>
              </a:ext>
            </a:extLst>
          </p:cNvPr>
          <p:cNvSpPr txBox="1"/>
          <p:nvPr/>
        </p:nvSpPr>
        <p:spPr>
          <a:xfrm>
            <a:off x="1958336" y="1791457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DF1C6A"/>
                </a:solidFill>
                <a:latin typeface="Helvetica" pitchFamily="2" charset="0"/>
              </a:rPr>
              <a:t>72%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FF6583-A750-6B53-98D2-D92A1C4AEA14}"/>
              </a:ext>
            </a:extLst>
          </p:cNvPr>
          <p:cNvSpPr txBox="1"/>
          <p:nvPr/>
        </p:nvSpPr>
        <p:spPr>
          <a:xfrm>
            <a:off x="2495864" y="1946399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pitchFamily="2" charset="0"/>
              </a:rPr>
              <a:t>67%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7A699F-E83B-0ACD-8067-46B4BB02C945}"/>
              </a:ext>
            </a:extLst>
          </p:cNvPr>
          <p:cNvSpPr txBox="1"/>
          <p:nvPr/>
        </p:nvSpPr>
        <p:spPr>
          <a:xfrm>
            <a:off x="2943411" y="1718731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DF1C6A"/>
                </a:solidFill>
                <a:latin typeface="Helvetica" pitchFamily="2" charset="0"/>
              </a:rPr>
              <a:t>75.4%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6E82A7-0CBE-29AD-B73A-1EC5B405391E}"/>
              </a:ext>
            </a:extLst>
          </p:cNvPr>
          <p:cNvSpPr txBox="1"/>
          <p:nvPr/>
        </p:nvSpPr>
        <p:spPr>
          <a:xfrm>
            <a:off x="1502449" y="3637824"/>
            <a:ext cx="6637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Helvetica" pitchFamily="2" charset="0"/>
              </a:rPr>
              <a:t>GB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A28C94-E099-D7F3-B8D8-A70C36002E39}"/>
              </a:ext>
            </a:extLst>
          </p:cNvPr>
          <p:cNvSpPr txBox="1"/>
          <p:nvPr/>
        </p:nvSpPr>
        <p:spPr>
          <a:xfrm>
            <a:off x="2017370" y="3649741"/>
            <a:ext cx="6383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Helvetica" pitchFamily="2" charset="0"/>
              </a:rPr>
              <a:t>CB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5EE03C-9593-DD6A-CEB3-CD854C521EE4}"/>
              </a:ext>
            </a:extLst>
          </p:cNvPr>
          <p:cNvSpPr txBox="1"/>
          <p:nvPr/>
        </p:nvSpPr>
        <p:spPr>
          <a:xfrm>
            <a:off x="2540455" y="3637824"/>
            <a:ext cx="5294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Helvetica" pitchFamily="2" charset="0"/>
              </a:rPr>
              <a:t>GE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9CC3925-52F4-8E98-6A20-095E076BBC6D}"/>
              </a:ext>
            </a:extLst>
          </p:cNvPr>
          <p:cNvSpPr txBox="1"/>
          <p:nvPr/>
        </p:nvSpPr>
        <p:spPr>
          <a:xfrm>
            <a:off x="3069951" y="3633369"/>
            <a:ext cx="4689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Helvetica" pitchFamily="2" charset="0"/>
              </a:rPr>
              <a:t>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2CB56B-9B57-1414-B867-0D386C70FD9A}"/>
              </a:ext>
            </a:extLst>
          </p:cNvPr>
          <p:cNvSpPr txBox="1"/>
          <p:nvPr/>
        </p:nvSpPr>
        <p:spPr>
          <a:xfrm>
            <a:off x="3918898" y="2681331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pitchFamily="2" charset="0"/>
              </a:rPr>
              <a:t>39%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3EB1E00-58B7-F4C7-94CA-AD36190E2AA0}"/>
              </a:ext>
            </a:extLst>
          </p:cNvPr>
          <p:cNvSpPr txBox="1"/>
          <p:nvPr/>
        </p:nvSpPr>
        <p:spPr>
          <a:xfrm>
            <a:off x="4262388" y="2375124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DF1C6A"/>
                </a:solidFill>
                <a:latin typeface="Helvetica" pitchFamily="2" charset="0"/>
              </a:rPr>
              <a:t>49.6%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464775B-5597-8AB1-89FB-3AC8A6644BF3}"/>
              </a:ext>
            </a:extLst>
          </p:cNvPr>
          <p:cNvSpPr txBox="1"/>
          <p:nvPr/>
        </p:nvSpPr>
        <p:spPr>
          <a:xfrm>
            <a:off x="4968072" y="2492335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pitchFamily="2" charset="0"/>
              </a:rPr>
              <a:t>46%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D048E5-E121-A0E8-FA9F-CCA2621CF93B}"/>
              </a:ext>
            </a:extLst>
          </p:cNvPr>
          <p:cNvSpPr txBox="1"/>
          <p:nvPr/>
        </p:nvSpPr>
        <p:spPr>
          <a:xfrm>
            <a:off x="5375315" y="2036942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DF1C6A"/>
                </a:solidFill>
                <a:latin typeface="Helvetica" pitchFamily="2" charset="0"/>
              </a:rPr>
              <a:t>63.5%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B54F98F-E2D4-4EE1-5515-D6BA6AC99250}"/>
              </a:ext>
            </a:extLst>
          </p:cNvPr>
          <p:cNvSpPr txBox="1"/>
          <p:nvPr/>
        </p:nvSpPr>
        <p:spPr>
          <a:xfrm>
            <a:off x="3988638" y="3646069"/>
            <a:ext cx="504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Helvetica" pitchFamily="2" charset="0"/>
              </a:rPr>
              <a:t>GB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98ECE1B-6552-39B7-06EE-E6C029DB60F6}"/>
              </a:ext>
            </a:extLst>
          </p:cNvPr>
          <p:cNvSpPr txBox="1"/>
          <p:nvPr/>
        </p:nvSpPr>
        <p:spPr>
          <a:xfrm>
            <a:off x="4522551" y="3646069"/>
            <a:ext cx="4689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Helvetica" pitchFamily="2" charset="0"/>
              </a:rPr>
              <a:t>CB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CFEF223-B89E-7F22-5642-EFCE74DB4F99}"/>
              </a:ext>
            </a:extLst>
          </p:cNvPr>
          <p:cNvSpPr txBox="1"/>
          <p:nvPr/>
        </p:nvSpPr>
        <p:spPr>
          <a:xfrm>
            <a:off x="5006767" y="3646069"/>
            <a:ext cx="5421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Helvetica" pitchFamily="2" charset="0"/>
              </a:rPr>
              <a:t>GE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BB3E1BC-EA52-B672-B5A5-501BF6D03D23}"/>
              </a:ext>
            </a:extLst>
          </p:cNvPr>
          <p:cNvSpPr txBox="1"/>
          <p:nvPr/>
        </p:nvSpPr>
        <p:spPr>
          <a:xfrm>
            <a:off x="5541785" y="3641614"/>
            <a:ext cx="4689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Helvetica" pitchFamily="2" charset="0"/>
              </a:rPr>
              <a:t>CE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07843A6-A4D8-B6CC-9496-F9C86E43AA20}"/>
              </a:ext>
            </a:extLst>
          </p:cNvPr>
          <p:cNvSpPr txBox="1"/>
          <p:nvPr/>
        </p:nvSpPr>
        <p:spPr>
          <a:xfrm>
            <a:off x="6468873" y="3633369"/>
            <a:ext cx="517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Helvetica" pitchFamily="2" charset="0"/>
              </a:rPr>
              <a:t>GB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91D743-6D81-DE08-9BEE-E69A3F0FE008}"/>
              </a:ext>
            </a:extLst>
          </p:cNvPr>
          <p:cNvSpPr txBox="1"/>
          <p:nvPr/>
        </p:nvSpPr>
        <p:spPr>
          <a:xfrm>
            <a:off x="7002785" y="3633369"/>
            <a:ext cx="4689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Helvetica" pitchFamily="2" charset="0"/>
              </a:rPr>
              <a:t>CB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ECEFFA7-96EF-DAEF-D87C-4D3D4D511EBE}"/>
              </a:ext>
            </a:extLst>
          </p:cNvPr>
          <p:cNvSpPr txBox="1"/>
          <p:nvPr/>
        </p:nvSpPr>
        <p:spPr>
          <a:xfrm>
            <a:off x="7496941" y="3633369"/>
            <a:ext cx="5333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Helvetica" pitchFamily="2" charset="0"/>
              </a:rPr>
              <a:t>GE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CC80F5B-1971-AC3C-2EB2-8230B72CDCAF}"/>
              </a:ext>
            </a:extLst>
          </p:cNvPr>
          <p:cNvSpPr txBox="1"/>
          <p:nvPr/>
        </p:nvSpPr>
        <p:spPr>
          <a:xfrm>
            <a:off x="8049075" y="3628914"/>
            <a:ext cx="4689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Helvetica" pitchFamily="2" charset="0"/>
              </a:rPr>
              <a:t>CE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D4E1DB9-D557-DDA4-AE98-FDBBB8895CC8}"/>
              </a:ext>
            </a:extLst>
          </p:cNvPr>
          <p:cNvSpPr txBox="1"/>
          <p:nvPr/>
        </p:nvSpPr>
        <p:spPr>
          <a:xfrm>
            <a:off x="8938642" y="3628914"/>
            <a:ext cx="517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Helvetica" pitchFamily="2" charset="0"/>
              </a:rPr>
              <a:t>GB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7B9152B-377C-5513-0706-58F24F67F347}"/>
              </a:ext>
            </a:extLst>
          </p:cNvPr>
          <p:cNvSpPr txBox="1"/>
          <p:nvPr/>
        </p:nvSpPr>
        <p:spPr>
          <a:xfrm>
            <a:off x="9492432" y="3628914"/>
            <a:ext cx="4689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Helvetica" pitchFamily="2" charset="0"/>
              </a:rPr>
              <a:t>CB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4F92553-BDCA-9B16-8622-73A094FF56F1}"/>
              </a:ext>
            </a:extLst>
          </p:cNvPr>
          <p:cNvSpPr txBox="1"/>
          <p:nvPr/>
        </p:nvSpPr>
        <p:spPr>
          <a:xfrm>
            <a:off x="9996526" y="3628914"/>
            <a:ext cx="5421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Helvetica" pitchFamily="2" charset="0"/>
              </a:rPr>
              <a:t>GE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A30E390-7D62-0748-C3A3-D39C8FFB7A52}"/>
              </a:ext>
            </a:extLst>
          </p:cNvPr>
          <p:cNvSpPr txBox="1"/>
          <p:nvPr/>
        </p:nvSpPr>
        <p:spPr>
          <a:xfrm>
            <a:off x="10520500" y="3624459"/>
            <a:ext cx="4689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Helvetica" pitchFamily="2" charset="0"/>
              </a:rPr>
              <a:t>CE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0ACD97C-A778-184D-F0BC-529AC62ACEC0}"/>
              </a:ext>
            </a:extLst>
          </p:cNvPr>
          <p:cNvSpPr txBox="1"/>
          <p:nvPr/>
        </p:nvSpPr>
        <p:spPr>
          <a:xfrm>
            <a:off x="6440479" y="2081190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pitchFamily="2" charset="0"/>
              </a:rPr>
              <a:t>62%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8E068B1-37C6-B6E4-6340-D8A379755489}"/>
              </a:ext>
            </a:extLst>
          </p:cNvPr>
          <p:cNvSpPr txBox="1"/>
          <p:nvPr/>
        </p:nvSpPr>
        <p:spPr>
          <a:xfrm>
            <a:off x="6939744" y="2176170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DF1C6A"/>
                </a:solidFill>
                <a:latin typeface="Helvetica" pitchFamily="2" charset="0"/>
              </a:rPr>
              <a:t>58%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6E674E8-61DC-96FC-9335-C18B6BF7D192}"/>
              </a:ext>
            </a:extLst>
          </p:cNvPr>
          <p:cNvSpPr txBox="1"/>
          <p:nvPr/>
        </p:nvSpPr>
        <p:spPr>
          <a:xfrm>
            <a:off x="7463254" y="2099891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pitchFamily="2" charset="0"/>
              </a:rPr>
              <a:t>61%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81B5FD3-6DB1-98CA-7F43-F40AF7057C29}"/>
              </a:ext>
            </a:extLst>
          </p:cNvPr>
          <p:cNvSpPr txBox="1"/>
          <p:nvPr/>
        </p:nvSpPr>
        <p:spPr>
          <a:xfrm>
            <a:off x="7883910" y="1839539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DF1C6A"/>
                </a:solidFill>
                <a:latin typeface="Helvetica" pitchFamily="2" charset="0"/>
              </a:rPr>
              <a:t>72.3%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F4E6134-0D33-913A-8232-89A79AFAC6AF}"/>
              </a:ext>
            </a:extLst>
          </p:cNvPr>
          <p:cNvSpPr txBox="1"/>
          <p:nvPr/>
        </p:nvSpPr>
        <p:spPr>
          <a:xfrm>
            <a:off x="8845203" y="2827494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pitchFamily="2" charset="0"/>
              </a:rPr>
              <a:t>31%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5C1F33C-F6F6-7AB7-FB9D-DBB7D2738D88}"/>
              </a:ext>
            </a:extLst>
          </p:cNvPr>
          <p:cNvSpPr txBox="1"/>
          <p:nvPr/>
        </p:nvSpPr>
        <p:spPr>
          <a:xfrm>
            <a:off x="9431212" y="2168308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DF1C6A"/>
                </a:solidFill>
                <a:latin typeface="Helvetica" pitchFamily="2" charset="0"/>
              </a:rPr>
              <a:t>58%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E9146AF-81DA-7B39-E0C9-489D61EC3821}"/>
              </a:ext>
            </a:extLst>
          </p:cNvPr>
          <p:cNvSpPr txBox="1"/>
          <p:nvPr/>
        </p:nvSpPr>
        <p:spPr>
          <a:xfrm>
            <a:off x="9911858" y="2638992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pitchFamily="2" charset="0"/>
              </a:rPr>
              <a:t>40%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2167D92-5BED-1773-B55F-F3C7413EF765}"/>
              </a:ext>
            </a:extLst>
          </p:cNvPr>
          <p:cNvSpPr txBox="1"/>
          <p:nvPr/>
        </p:nvSpPr>
        <p:spPr>
          <a:xfrm>
            <a:off x="10453876" y="2045593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DF1C6A"/>
                </a:solidFill>
                <a:latin typeface="Helvetica" pitchFamily="2" charset="0"/>
              </a:rPr>
              <a:t>63%</a:t>
            </a:r>
          </a:p>
        </p:txBody>
      </p:sp>
      <p:sp>
        <p:nvSpPr>
          <p:cNvPr id="34" name="Block Arc 33">
            <a:extLst>
              <a:ext uri="{FF2B5EF4-FFF2-40B4-BE49-F238E27FC236}">
                <a16:creationId xmlns:a16="http://schemas.microsoft.com/office/drawing/2014/main" id="{BC86117E-479D-6D2F-8512-3AE2E63B02F2}"/>
              </a:ext>
            </a:extLst>
          </p:cNvPr>
          <p:cNvSpPr/>
          <p:nvPr/>
        </p:nvSpPr>
        <p:spPr>
          <a:xfrm rot="291531">
            <a:off x="2375934" y="1432285"/>
            <a:ext cx="793273" cy="635439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Triangle 38">
            <a:extLst>
              <a:ext uri="{FF2B5EF4-FFF2-40B4-BE49-F238E27FC236}">
                <a16:creationId xmlns:a16="http://schemas.microsoft.com/office/drawing/2014/main" id="{B169FCA8-F69C-A4F9-214C-903BE172894B}"/>
              </a:ext>
            </a:extLst>
          </p:cNvPr>
          <p:cNvSpPr/>
          <p:nvPr/>
        </p:nvSpPr>
        <p:spPr>
          <a:xfrm rot="8689272">
            <a:off x="3050018" y="1586171"/>
            <a:ext cx="146491" cy="107989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480FB2E-29DC-A56F-2AE8-2CC43DB4C615}"/>
              </a:ext>
            </a:extLst>
          </p:cNvPr>
          <p:cNvSpPr txBox="1"/>
          <p:nvPr/>
        </p:nvSpPr>
        <p:spPr>
          <a:xfrm>
            <a:off x="2553762" y="1033759"/>
            <a:ext cx="659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kern="0" dirty="0">
                <a:solidFill>
                  <a:srgbClr val="C00000"/>
                </a:solidFill>
                <a:latin typeface="Helvetica" pitchFamily="2" charset="0"/>
                <a:ea typeface="Times New Roman" panose="02020603050405020304" pitchFamily="18" charset="0"/>
              </a:rPr>
              <a:t>5%</a:t>
            </a:r>
            <a:endParaRPr lang="en-US" sz="2000" b="1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41" name="Block Arc 40">
            <a:extLst>
              <a:ext uri="{FF2B5EF4-FFF2-40B4-BE49-F238E27FC236}">
                <a16:creationId xmlns:a16="http://schemas.microsoft.com/office/drawing/2014/main" id="{A36EE434-DF77-5DD3-829A-7430242FDB38}"/>
              </a:ext>
            </a:extLst>
          </p:cNvPr>
          <p:cNvSpPr/>
          <p:nvPr/>
        </p:nvSpPr>
        <p:spPr>
          <a:xfrm rot="20069233">
            <a:off x="4762983" y="1907949"/>
            <a:ext cx="793273" cy="635439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Triangle 41">
            <a:extLst>
              <a:ext uri="{FF2B5EF4-FFF2-40B4-BE49-F238E27FC236}">
                <a16:creationId xmlns:a16="http://schemas.microsoft.com/office/drawing/2014/main" id="{8E3065B7-5C27-68A3-FF5C-77548568E0B4}"/>
              </a:ext>
            </a:extLst>
          </p:cNvPr>
          <p:cNvSpPr/>
          <p:nvPr/>
        </p:nvSpPr>
        <p:spPr>
          <a:xfrm rot="6711203">
            <a:off x="5350658" y="1920348"/>
            <a:ext cx="146491" cy="107989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Block Arc 42">
            <a:extLst>
              <a:ext uri="{FF2B5EF4-FFF2-40B4-BE49-F238E27FC236}">
                <a16:creationId xmlns:a16="http://schemas.microsoft.com/office/drawing/2014/main" id="{52BFE514-0E6A-78E2-A338-8E5D8B793B5C}"/>
              </a:ext>
            </a:extLst>
          </p:cNvPr>
          <p:cNvSpPr/>
          <p:nvPr/>
        </p:nvSpPr>
        <p:spPr>
          <a:xfrm rot="20633838">
            <a:off x="7194269" y="1715026"/>
            <a:ext cx="793273" cy="635439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Triangle 43">
            <a:extLst>
              <a:ext uri="{FF2B5EF4-FFF2-40B4-BE49-F238E27FC236}">
                <a16:creationId xmlns:a16="http://schemas.microsoft.com/office/drawing/2014/main" id="{D4AA9CAB-C350-DF61-B5F2-4BFA45F614D1}"/>
              </a:ext>
            </a:extLst>
          </p:cNvPr>
          <p:cNvSpPr/>
          <p:nvPr/>
        </p:nvSpPr>
        <p:spPr>
          <a:xfrm rot="7431579">
            <a:off x="7822735" y="1777046"/>
            <a:ext cx="146491" cy="107989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Block Arc 44">
            <a:extLst>
              <a:ext uri="{FF2B5EF4-FFF2-40B4-BE49-F238E27FC236}">
                <a16:creationId xmlns:a16="http://schemas.microsoft.com/office/drawing/2014/main" id="{D3995B37-A424-D273-76AE-BBBBC66B8E66}"/>
              </a:ext>
            </a:extLst>
          </p:cNvPr>
          <p:cNvSpPr/>
          <p:nvPr/>
        </p:nvSpPr>
        <p:spPr>
          <a:xfrm rot="21388470">
            <a:off x="9700071" y="1796706"/>
            <a:ext cx="793273" cy="635439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0AE07D48-4172-1282-BEFC-B4E158B93256}"/>
              </a:ext>
            </a:extLst>
          </p:cNvPr>
          <p:cNvSpPr/>
          <p:nvPr/>
        </p:nvSpPr>
        <p:spPr>
          <a:xfrm rot="8186211">
            <a:off x="10364912" y="1904084"/>
            <a:ext cx="146491" cy="107989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D958351-2BB8-CB58-E0AF-F11914A7887B}"/>
              </a:ext>
            </a:extLst>
          </p:cNvPr>
          <p:cNvSpPr txBox="1"/>
          <p:nvPr/>
        </p:nvSpPr>
        <p:spPr>
          <a:xfrm>
            <a:off x="4647407" y="1469204"/>
            <a:ext cx="1350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kern="0" dirty="0">
                <a:solidFill>
                  <a:srgbClr val="C00000"/>
                </a:solidFill>
                <a:latin typeface="Helvetica" pitchFamily="2" charset="0"/>
                <a:ea typeface="Times New Roman" panose="02020603050405020304" pitchFamily="18" charset="0"/>
              </a:rPr>
              <a:t>28.23%</a:t>
            </a:r>
            <a:endParaRPr lang="en-US" sz="2000" b="1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D5A68C9-DFE9-9E24-04FA-DEC748AF214D}"/>
              </a:ext>
            </a:extLst>
          </p:cNvPr>
          <p:cNvSpPr txBox="1"/>
          <p:nvPr/>
        </p:nvSpPr>
        <p:spPr>
          <a:xfrm>
            <a:off x="7167605" y="1255182"/>
            <a:ext cx="1350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kern="0" dirty="0">
                <a:solidFill>
                  <a:srgbClr val="C00000"/>
                </a:solidFill>
                <a:latin typeface="Helvetica" pitchFamily="2" charset="0"/>
                <a:ea typeface="Times New Roman" panose="02020603050405020304" pitchFamily="18" charset="0"/>
              </a:rPr>
              <a:t>25.25%</a:t>
            </a:r>
            <a:endParaRPr lang="en-US" sz="2000" b="1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B9A3BF8-E5CA-76A7-4943-E3ACA5C0962F}"/>
              </a:ext>
            </a:extLst>
          </p:cNvPr>
          <p:cNvSpPr txBox="1"/>
          <p:nvPr/>
        </p:nvSpPr>
        <p:spPr>
          <a:xfrm>
            <a:off x="9841552" y="1347739"/>
            <a:ext cx="1350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kern="0" dirty="0">
                <a:solidFill>
                  <a:srgbClr val="C00000"/>
                </a:solidFill>
                <a:latin typeface="Helvetica" pitchFamily="2" charset="0"/>
                <a:ea typeface="Times New Roman" panose="02020603050405020304" pitchFamily="18" charset="0"/>
              </a:rPr>
              <a:t>9%</a:t>
            </a:r>
            <a:endParaRPr lang="en-US" sz="2000" b="1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52" name="Content Placeholder 2">
            <a:extLst>
              <a:ext uri="{FF2B5EF4-FFF2-40B4-BE49-F238E27FC236}">
                <a16:creationId xmlns:a16="http://schemas.microsoft.com/office/drawing/2014/main" id="{B4B3C608-90B5-76FE-60F8-F1A06CF34516}"/>
              </a:ext>
            </a:extLst>
          </p:cNvPr>
          <p:cNvSpPr txBox="1">
            <a:spLocks/>
          </p:cNvSpPr>
          <p:nvPr/>
        </p:nvSpPr>
        <p:spPr>
          <a:xfrm>
            <a:off x="838200" y="4873536"/>
            <a:ext cx="10576969" cy="1330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10000"/>
              </a:lnSpc>
              <a:buAutoNum type="arabicPeriod"/>
            </a:pPr>
            <a:r>
              <a:rPr lang="en-US" sz="1500" dirty="0">
                <a:latin typeface="Helvetica" pitchFamily="2" charset="0"/>
              </a:rPr>
              <a:t>Despite a -2% decrease in reading skills in the general population, the control group has shown a 25% increase in reading. Unproved hypothesis: Despite accelerated improvement across all skills compared to the general group, </a:t>
            </a:r>
            <a:r>
              <a:rPr lang="en-US" sz="1500" b="1" dirty="0">
                <a:latin typeface="Helvetica" pitchFamily="2" charset="0"/>
              </a:rPr>
              <a:t>the improvement in both GG &amp; CG remains the same, at 17%. </a:t>
            </a:r>
            <a:r>
              <a:rPr lang="en-US" sz="1500" dirty="0">
                <a:latin typeface="Helvetica" pitchFamily="2" charset="0"/>
              </a:rPr>
              <a:t>Assumption: </a:t>
            </a:r>
            <a:r>
              <a:rPr lang="en-US" sz="1500" b="1" dirty="0">
                <a:latin typeface="Helvetica" pitchFamily="2" charset="0"/>
              </a:rPr>
              <a:t>Frequency of the program</a:t>
            </a:r>
          </a:p>
          <a:p>
            <a:pPr marL="342900" indent="-342900">
              <a:lnSpc>
                <a:spcPct val="110000"/>
              </a:lnSpc>
              <a:buAutoNum type="arabicPeriod"/>
            </a:pPr>
            <a:r>
              <a:rPr lang="en-US" sz="1500" dirty="0">
                <a:latin typeface="Helvetica" pitchFamily="2" charset="0"/>
              </a:rPr>
              <a:t>Solve Program is a useful tool to </a:t>
            </a:r>
            <a:r>
              <a:rPr lang="en-US" sz="1500" b="1" dirty="0">
                <a:solidFill>
                  <a:srgbClr val="DF1C6A"/>
                </a:solidFill>
                <a:latin typeface="Helvetica" pitchFamily="2" charset="0"/>
              </a:rPr>
              <a:t>improve specific skills </a:t>
            </a:r>
            <a:r>
              <a:rPr lang="en-US" sz="1500" dirty="0">
                <a:latin typeface="Helvetica" pitchFamily="2" charset="0"/>
              </a:rPr>
              <a:t>– Reading and Speaking. Rather than focusing on a higher overall improvement, we must </a:t>
            </a:r>
            <a:r>
              <a:rPr lang="en-US" sz="1500" b="1" dirty="0">
                <a:solidFill>
                  <a:srgbClr val="DF1C6A"/>
                </a:solidFill>
                <a:latin typeface="Helvetica" pitchFamily="2" charset="0"/>
              </a:rPr>
              <a:t>leverage it to combat other constraints</a:t>
            </a:r>
            <a:r>
              <a:rPr lang="en-US" sz="1500" dirty="0">
                <a:latin typeface="Helvetica" pitchFamily="2" charset="0"/>
              </a:rPr>
              <a:t>. (E.g. Teacher proficiency which leads to lower scores in Reading &amp; Speaking)</a:t>
            </a:r>
          </a:p>
        </p:txBody>
      </p:sp>
      <p:sp>
        <p:nvSpPr>
          <p:cNvPr id="53" name="Title 1">
            <a:extLst>
              <a:ext uri="{FF2B5EF4-FFF2-40B4-BE49-F238E27FC236}">
                <a16:creationId xmlns:a16="http://schemas.microsoft.com/office/drawing/2014/main" id="{0C5C1A8D-83E7-50B3-79E4-11BBBFA29014}"/>
              </a:ext>
            </a:extLst>
          </p:cNvPr>
          <p:cNvSpPr txBox="1">
            <a:spLocks/>
          </p:cNvSpPr>
          <p:nvPr/>
        </p:nvSpPr>
        <p:spPr>
          <a:xfrm>
            <a:off x="851075" y="4289603"/>
            <a:ext cx="2896208" cy="6782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latin typeface="Helvetica" pitchFamily="2" charset="0"/>
              </a:rPr>
              <a:t>Inference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6672BB5E-6E60-8933-665C-505CFE7633A7}"/>
              </a:ext>
            </a:extLst>
          </p:cNvPr>
          <p:cNvCxnSpPr>
            <a:cxnSpLocks/>
          </p:cNvCxnSpPr>
          <p:nvPr/>
        </p:nvCxnSpPr>
        <p:spPr>
          <a:xfrm>
            <a:off x="925590" y="4811198"/>
            <a:ext cx="3020409" cy="0"/>
          </a:xfrm>
          <a:prstGeom prst="line">
            <a:avLst/>
          </a:prstGeom>
          <a:ln w="12700">
            <a:solidFill>
              <a:srgbClr val="E07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3522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4232A35-9E1A-D9BE-02DD-9E17B127074D}"/>
              </a:ext>
            </a:extLst>
          </p:cNvPr>
          <p:cNvSpPr txBox="1"/>
          <p:nvPr/>
        </p:nvSpPr>
        <p:spPr>
          <a:xfrm>
            <a:off x="618393" y="277445"/>
            <a:ext cx="10735407" cy="646331"/>
          </a:xfrm>
          <a:prstGeom prst="rect">
            <a:avLst/>
          </a:prstGeom>
          <a:noFill/>
          <a:ln>
            <a:solidFill>
              <a:srgbClr val="E07F2E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DBE414B-F23C-E8B9-0F88-646F087FA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638" y="159570"/>
            <a:ext cx="10298723" cy="99475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Helvetica" pitchFamily="2" charset="0"/>
              </a:rPr>
              <a:t>6. School Performance &amp; Improvement</a:t>
            </a: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DE9F744E-10D8-E981-A58B-EADDD48870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1200816"/>
              </p:ext>
            </p:extLst>
          </p:nvPr>
        </p:nvGraphicFramePr>
        <p:xfrm>
          <a:off x="618393" y="1154323"/>
          <a:ext cx="10735407" cy="5294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2FD9916-2B8A-388D-0909-232B913536DC}"/>
              </a:ext>
            </a:extLst>
          </p:cNvPr>
          <p:cNvSpPr txBox="1"/>
          <p:nvPr/>
        </p:nvSpPr>
        <p:spPr>
          <a:xfrm>
            <a:off x="5615351" y="5404683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32.2%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C160BB-29AD-A790-9F73-041A893A4B8E}"/>
              </a:ext>
            </a:extLst>
          </p:cNvPr>
          <p:cNvSpPr txBox="1"/>
          <p:nvPr/>
        </p:nvSpPr>
        <p:spPr>
          <a:xfrm>
            <a:off x="8003928" y="5662851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61.7%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CE7ED7-69BC-B5DE-FACF-F3844C734D7C}"/>
              </a:ext>
            </a:extLst>
          </p:cNvPr>
          <p:cNvSpPr txBox="1"/>
          <p:nvPr/>
        </p:nvSpPr>
        <p:spPr>
          <a:xfrm>
            <a:off x="5709135" y="4804804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34.1%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2347313-9721-CDCB-9766-D29A75CD3345}"/>
              </a:ext>
            </a:extLst>
          </p:cNvPr>
          <p:cNvSpPr txBox="1"/>
          <p:nvPr/>
        </p:nvSpPr>
        <p:spPr>
          <a:xfrm>
            <a:off x="7608270" y="5066329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57.4%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D3872D4-DDA3-D248-5D21-1A9B75803BE7}"/>
              </a:ext>
            </a:extLst>
          </p:cNvPr>
          <p:cNvSpPr txBox="1"/>
          <p:nvPr/>
        </p:nvSpPr>
        <p:spPr>
          <a:xfrm>
            <a:off x="5615351" y="4193202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33.2.%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B333DDB-E7A7-FE15-4C5F-A34DA314EA70}"/>
              </a:ext>
            </a:extLst>
          </p:cNvPr>
          <p:cNvSpPr txBox="1"/>
          <p:nvPr/>
        </p:nvSpPr>
        <p:spPr>
          <a:xfrm>
            <a:off x="7127623" y="4420579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51.6.%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01AE30F-5C06-04CB-437F-1BE475E6FB92}"/>
              </a:ext>
            </a:extLst>
          </p:cNvPr>
          <p:cNvSpPr txBox="1"/>
          <p:nvPr/>
        </p:nvSpPr>
        <p:spPr>
          <a:xfrm>
            <a:off x="6975227" y="3555051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49.4%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5E9E4B-4885-B3B4-F22F-E3E527BEF011}"/>
              </a:ext>
            </a:extLst>
          </p:cNvPr>
          <p:cNvSpPr txBox="1"/>
          <p:nvPr/>
        </p:nvSpPr>
        <p:spPr>
          <a:xfrm>
            <a:off x="8795234" y="3793964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71.5%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B4CD156-603C-6F6A-1AB4-7423E30E9CB2}"/>
              </a:ext>
            </a:extLst>
          </p:cNvPr>
          <p:cNvSpPr txBox="1"/>
          <p:nvPr/>
        </p:nvSpPr>
        <p:spPr>
          <a:xfrm>
            <a:off x="6799383" y="2891241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46.8%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B3FD125-7566-0651-908F-94F584758029}"/>
              </a:ext>
            </a:extLst>
          </p:cNvPr>
          <p:cNvSpPr txBox="1"/>
          <p:nvPr/>
        </p:nvSpPr>
        <p:spPr>
          <a:xfrm>
            <a:off x="8373201" y="3185719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67.2%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AAE2305-12CE-2425-9C12-6E73C626F215}"/>
              </a:ext>
            </a:extLst>
          </p:cNvPr>
          <p:cNvSpPr txBox="1"/>
          <p:nvPr/>
        </p:nvSpPr>
        <p:spPr>
          <a:xfrm>
            <a:off x="7391388" y="2297495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54.5%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C0F258F-3A6B-EF6E-0735-B3D8EBA9B347}"/>
              </a:ext>
            </a:extLst>
          </p:cNvPr>
          <p:cNvSpPr txBox="1"/>
          <p:nvPr/>
        </p:nvSpPr>
        <p:spPr>
          <a:xfrm>
            <a:off x="9029692" y="2564682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74.4%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4364F80-71AD-7055-4B57-F4535372173A}"/>
              </a:ext>
            </a:extLst>
          </p:cNvPr>
          <p:cNvSpPr txBox="1"/>
          <p:nvPr/>
        </p:nvSpPr>
        <p:spPr>
          <a:xfrm>
            <a:off x="7335700" y="1639236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54%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A8A2AF7-9D00-B64B-9F4E-1982EF8606E6}"/>
              </a:ext>
            </a:extLst>
          </p:cNvPr>
          <p:cNvSpPr txBox="1"/>
          <p:nvPr/>
        </p:nvSpPr>
        <p:spPr>
          <a:xfrm>
            <a:off x="8783501" y="1923271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72%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F3C7A8D-31DC-0FCC-C921-B3E3FB9EE7F4}"/>
              </a:ext>
            </a:extLst>
          </p:cNvPr>
          <p:cNvSpPr/>
          <p:nvPr/>
        </p:nvSpPr>
        <p:spPr>
          <a:xfrm>
            <a:off x="181707" y="6328631"/>
            <a:ext cx="298938" cy="293077"/>
          </a:xfrm>
          <a:prstGeom prst="rect">
            <a:avLst/>
          </a:prstGeom>
          <a:solidFill>
            <a:srgbClr val="9F1C6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2E567A3-9D20-FD5B-F605-F38E8057EECE}"/>
              </a:ext>
            </a:extLst>
          </p:cNvPr>
          <p:cNvSpPr/>
          <p:nvPr/>
        </p:nvSpPr>
        <p:spPr>
          <a:xfrm>
            <a:off x="1118453" y="6328631"/>
            <a:ext cx="298938" cy="293077"/>
          </a:xfrm>
          <a:prstGeom prst="rect">
            <a:avLst/>
          </a:prstGeom>
          <a:solidFill>
            <a:srgbClr val="28AA8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DC72B3A-CC0A-1604-6593-7830D2FBB086}"/>
              </a:ext>
            </a:extLst>
          </p:cNvPr>
          <p:cNvSpPr txBox="1"/>
          <p:nvPr/>
        </p:nvSpPr>
        <p:spPr>
          <a:xfrm>
            <a:off x="564536" y="6298320"/>
            <a:ext cx="619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latin typeface="Helvetica" pitchFamily="2" charset="0"/>
              </a:rPr>
              <a:t>BL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7D90C71-F63A-CFFB-545E-BF5D40EC04BB}"/>
              </a:ext>
            </a:extLst>
          </p:cNvPr>
          <p:cNvSpPr txBox="1"/>
          <p:nvPr/>
        </p:nvSpPr>
        <p:spPr>
          <a:xfrm>
            <a:off x="1575285" y="6298320"/>
            <a:ext cx="15196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latin typeface="Helvetica" pitchFamily="2" charset="0"/>
              </a:rPr>
              <a:t>EL</a:t>
            </a:r>
          </a:p>
        </p:txBody>
      </p:sp>
    </p:spTree>
    <p:extLst>
      <p:ext uri="{BB962C8B-B14F-4D97-AF65-F5344CB8AC3E}">
        <p14:creationId xmlns:p14="http://schemas.microsoft.com/office/powerpoint/2010/main" val="1311370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4FA1790-DA34-3FA0-EA0D-069893C22D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30118"/>
              </p:ext>
            </p:extLst>
          </p:nvPr>
        </p:nvGraphicFramePr>
        <p:xfrm>
          <a:off x="713737" y="1248664"/>
          <a:ext cx="10615324" cy="330136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63710">
                  <a:extLst>
                    <a:ext uri="{9D8B030D-6E8A-4147-A177-3AD203B41FA5}">
                      <a16:colId xmlns:a16="http://schemas.microsoft.com/office/drawing/2014/main" val="3171472374"/>
                    </a:ext>
                  </a:extLst>
                </a:gridCol>
                <a:gridCol w="2492679">
                  <a:extLst>
                    <a:ext uri="{9D8B030D-6E8A-4147-A177-3AD203B41FA5}">
                      <a16:colId xmlns:a16="http://schemas.microsoft.com/office/drawing/2014/main" val="354402186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823810106"/>
                    </a:ext>
                  </a:extLst>
                </a:gridCol>
                <a:gridCol w="2279737">
                  <a:extLst>
                    <a:ext uri="{9D8B030D-6E8A-4147-A177-3AD203B41FA5}">
                      <a16:colId xmlns:a16="http://schemas.microsoft.com/office/drawing/2014/main" val="2898656447"/>
                    </a:ext>
                  </a:extLst>
                </a:gridCol>
                <a:gridCol w="1503123">
                  <a:extLst>
                    <a:ext uri="{9D8B030D-6E8A-4147-A177-3AD203B41FA5}">
                      <a16:colId xmlns:a16="http://schemas.microsoft.com/office/drawing/2014/main" val="2361765436"/>
                    </a:ext>
                  </a:extLst>
                </a:gridCol>
                <a:gridCol w="1415441">
                  <a:extLst>
                    <a:ext uri="{9D8B030D-6E8A-4147-A177-3AD203B41FA5}">
                      <a16:colId xmlns:a16="http://schemas.microsoft.com/office/drawing/2014/main" val="2572210628"/>
                    </a:ext>
                  </a:extLst>
                </a:gridCol>
                <a:gridCol w="1546234">
                  <a:extLst>
                    <a:ext uri="{9D8B030D-6E8A-4147-A177-3AD203B41FA5}">
                      <a16:colId xmlns:a16="http://schemas.microsoft.com/office/drawing/2014/main" val="3351502996"/>
                    </a:ext>
                  </a:extLst>
                </a:gridCol>
              </a:tblGrid>
              <a:tr h="30660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School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School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Teachers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Baseline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Endline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Improvement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6633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Muthagatti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Kusuma KG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32.27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61.78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solidFill>
                            <a:srgbClr val="DF1C6A"/>
                          </a:solidFill>
                          <a:effectLst/>
                          <a:latin typeface="Helvetica" pitchFamily="2" charset="0"/>
                        </a:rPr>
                        <a:t>91.46%</a:t>
                      </a:r>
                      <a:endParaRPr lang="en-IN" sz="1600" b="1" i="0" u="none" strike="noStrike" dirty="0">
                        <a:solidFill>
                          <a:srgbClr val="DF1C6A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50221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DK </a:t>
                      </a:r>
                      <a:r>
                        <a:rPr lang="en-IN" sz="1600" b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Bagilu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Chaitra N, Sudha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34.09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57.37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solidFill>
                            <a:srgbClr val="DF1C6A"/>
                          </a:solidFill>
                          <a:effectLst/>
                          <a:latin typeface="Helvetica" pitchFamily="2" charset="0"/>
                        </a:rPr>
                        <a:t>68.29%</a:t>
                      </a:r>
                      <a:endParaRPr lang="en-IN" sz="1600" b="1" i="0" u="none" strike="noStrike" dirty="0">
                        <a:solidFill>
                          <a:srgbClr val="DF1C6A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9613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Muthanallur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Prema G, Pavithra S, Kalpana M, Manju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33.17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51.61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solidFill>
                            <a:srgbClr val="DF1C6A"/>
                          </a:solidFill>
                          <a:effectLst/>
                          <a:latin typeface="Helvetica" pitchFamily="2" charset="0"/>
                        </a:rPr>
                        <a:t>55.56%</a:t>
                      </a:r>
                      <a:endParaRPr lang="en-IN" sz="1600" b="1" i="0" u="none" strike="noStrike" dirty="0">
                        <a:solidFill>
                          <a:srgbClr val="DF1C6A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19329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Thammanayakanahalli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Ashwini N, Vinutha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49.39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71.52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solidFill>
                            <a:srgbClr val="DF1C6A"/>
                          </a:solidFill>
                          <a:effectLst/>
                          <a:latin typeface="Helvetica" pitchFamily="2" charset="0"/>
                        </a:rPr>
                        <a:t>44.80%</a:t>
                      </a:r>
                      <a:endParaRPr lang="en-IN" sz="1600" b="1" i="0" u="none" strike="noStrike" dirty="0">
                        <a:solidFill>
                          <a:srgbClr val="DF1C6A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899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Thyavakanahalli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Munilakshmi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46.79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67.22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solidFill>
                            <a:srgbClr val="DF1C6A"/>
                          </a:solidFill>
                          <a:effectLst/>
                          <a:latin typeface="Helvetica" pitchFamily="2" charset="0"/>
                        </a:rPr>
                        <a:t>43.66%</a:t>
                      </a:r>
                      <a:endParaRPr lang="en-IN" sz="1600" b="1" i="0" u="none" strike="noStrike" dirty="0">
                        <a:solidFill>
                          <a:srgbClr val="DF1C6A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5380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Karpur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Kusuma KG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54.49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74.37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solidFill>
                            <a:srgbClr val="DF1C6A"/>
                          </a:solidFill>
                          <a:effectLst/>
                          <a:latin typeface="Helvetica" pitchFamily="2" charset="0"/>
                        </a:rPr>
                        <a:t>36.50%</a:t>
                      </a:r>
                      <a:endParaRPr lang="en-IN" sz="1600" b="1" i="0" u="none" strike="noStrike" dirty="0">
                        <a:solidFill>
                          <a:srgbClr val="DF1C6A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36177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Indlavadipura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Ashwini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53.96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71.97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solidFill>
                            <a:srgbClr val="DF1C6A"/>
                          </a:solidFill>
                          <a:effectLst/>
                          <a:latin typeface="Helvetica" pitchFamily="2" charset="0"/>
                        </a:rPr>
                        <a:t>33.37%</a:t>
                      </a:r>
                      <a:endParaRPr lang="en-IN" sz="1600" b="1" i="0" u="none" strike="noStrike" dirty="0">
                        <a:solidFill>
                          <a:srgbClr val="DF1C6A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2735832"/>
                  </a:ext>
                </a:extLst>
              </a:tr>
            </a:tbl>
          </a:graphicData>
        </a:graphic>
      </p:graphicFrame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8BDD28D-3B2F-96BF-E537-FDD9EA6B0326}"/>
              </a:ext>
            </a:extLst>
          </p:cNvPr>
          <p:cNvSpPr txBox="1">
            <a:spLocks/>
          </p:cNvSpPr>
          <p:nvPr/>
        </p:nvSpPr>
        <p:spPr>
          <a:xfrm>
            <a:off x="713737" y="5427625"/>
            <a:ext cx="10615324" cy="11999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600" dirty="0">
                <a:latin typeface="Helvetica" pitchFamily="2" charset="0"/>
              </a:rPr>
              <a:t>We need to explore the conditions &amp; success factors around these schools &amp; identify what can be replicated. 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latin typeface="Helvetica" pitchFamily="2" charset="0"/>
              </a:rPr>
              <a:t>Some considerations: supervisor support, teacher-student ratio, teacher proficiency, class timings, etc.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C95C80B-48AC-EB04-1581-AD828B145CCE}"/>
              </a:ext>
            </a:extLst>
          </p:cNvPr>
          <p:cNvSpPr txBox="1">
            <a:spLocks/>
          </p:cNvSpPr>
          <p:nvPr/>
        </p:nvSpPr>
        <p:spPr>
          <a:xfrm>
            <a:off x="651097" y="434370"/>
            <a:ext cx="2896208" cy="6782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latin typeface="Helvetica" pitchFamily="2" charset="0"/>
              </a:rPr>
              <a:t>Description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11D7412-2E34-1D8E-EF1E-BEC0946B100B}"/>
              </a:ext>
            </a:extLst>
          </p:cNvPr>
          <p:cNvCxnSpPr>
            <a:cxnSpLocks/>
          </p:cNvCxnSpPr>
          <p:nvPr/>
        </p:nvCxnSpPr>
        <p:spPr>
          <a:xfrm>
            <a:off x="713737" y="991590"/>
            <a:ext cx="3020409" cy="0"/>
          </a:xfrm>
          <a:prstGeom prst="line">
            <a:avLst/>
          </a:prstGeom>
          <a:ln w="12700">
            <a:solidFill>
              <a:srgbClr val="E07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0FE76DA4-1822-7CE6-B138-E343580FA0F1}"/>
              </a:ext>
            </a:extLst>
          </p:cNvPr>
          <p:cNvSpPr txBox="1">
            <a:spLocks/>
          </p:cNvSpPr>
          <p:nvPr/>
        </p:nvSpPr>
        <p:spPr>
          <a:xfrm>
            <a:off x="651097" y="4714227"/>
            <a:ext cx="2896208" cy="6782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b="1" dirty="0">
                <a:latin typeface="Helvetica" pitchFamily="2" charset="0"/>
              </a:rPr>
              <a:t>Insight &amp; Inference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A2E3F68-B0B3-6BA9-C554-C9D7EFF3DEF3}"/>
              </a:ext>
            </a:extLst>
          </p:cNvPr>
          <p:cNvCxnSpPr>
            <a:cxnSpLocks/>
          </p:cNvCxnSpPr>
          <p:nvPr/>
        </p:nvCxnSpPr>
        <p:spPr>
          <a:xfrm>
            <a:off x="713737" y="5266981"/>
            <a:ext cx="3020409" cy="0"/>
          </a:xfrm>
          <a:prstGeom prst="line">
            <a:avLst/>
          </a:prstGeom>
          <a:ln w="12700">
            <a:solidFill>
              <a:srgbClr val="E07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46372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94364F80-71AD-7055-4B57-F4535372173A}"/>
              </a:ext>
            </a:extLst>
          </p:cNvPr>
          <p:cNvSpPr txBox="1"/>
          <p:nvPr/>
        </p:nvSpPr>
        <p:spPr>
          <a:xfrm>
            <a:off x="5454143" y="5544031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31.%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A8A2AF7-9D00-B64B-9F4E-1982EF8606E6}"/>
              </a:ext>
            </a:extLst>
          </p:cNvPr>
          <p:cNvSpPr txBox="1"/>
          <p:nvPr/>
        </p:nvSpPr>
        <p:spPr>
          <a:xfrm>
            <a:off x="6685070" y="5256760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46%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004AFB7-DE48-F036-1D46-D3A6637E2B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9346658"/>
              </p:ext>
            </p:extLst>
          </p:nvPr>
        </p:nvGraphicFramePr>
        <p:xfrm>
          <a:off x="720968" y="549272"/>
          <a:ext cx="10750061" cy="5669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63A76C0-1DA1-4A64-3D25-83FA665527D0}"/>
              </a:ext>
            </a:extLst>
          </p:cNvPr>
          <p:cNvSpPr txBox="1"/>
          <p:nvPr/>
        </p:nvSpPr>
        <p:spPr>
          <a:xfrm>
            <a:off x="7271224" y="4597239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52.7%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BC376B7-201B-A3A6-FE3A-59AD6F46E180}"/>
              </a:ext>
            </a:extLst>
          </p:cNvPr>
          <p:cNvSpPr txBox="1"/>
          <p:nvPr/>
        </p:nvSpPr>
        <p:spPr>
          <a:xfrm>
            <a:off x="6095999" y="4834040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39.26%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E8994F4-B485-065A-EF5B-F8DBB6B1E885}"/>
              </a:ext>
            </a:extLst>
          </p:cNvPr>
          <p:cNvSpPr txBox="1"/>
          <p:nvPr/>
        </p:nvSpPr>
        <p:spPr>
          <a:xfrm>
            <a:off x="4785932" y="4151762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23.14%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D3F0463-D103-4FA4-4D5D-C48463379FE2}"/>
              </a:ext>
            </a:extLst>
          </p:cNvPr>
          <p:cNvSpPr txBox="1"/>
          <p:nvPr/>
        </p:nvSpPr>
        <p:spPr>
          <a:xfrm>
            <a:off x="6309931" y="3474023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41.9%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7B6E947-8D05-6A04-6442-B730600F6026}"/>
              </a:ext>
            </a:extLst>
          </p:cNvPr>
          <p:cNvSpPr txBox="1"/>
          <p:nvPr/>
        </p:nvSpPr>
        <p:spPr>
          <a:xfrm>
            <a:off x="5527403" y="4030939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30.5%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FFA5ABE-9DC6-7256-02A1-B1B5B3E31A42}"/>
              </a:ext>
            </a:extLst>
          </p:cNvPr>
          <p:cNvSpPr txBox="1"/>
          <p:nvPr/>
        </p:nvSpPr>
        <p:spPr>
          <a:xfrm>
            <a:off x="7271223" y="3199311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52.8%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C1311A8-9850-9699-E5D2-CE5CA855BF0F}"/>
              </a:ext>
            </a:extLst>
          </p:cNvPr>
          <p:cNvSpPr txBox="1"/>
          <p:nvPr/>
        </p:nvSpPr>
        <p:spPr>
          <a:xfrm>
            <a:off x="6321654" y="2775059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42.2%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6AC983D-2781-43C1-601A-CDE207E1D9CC}"/>
              </a:ext>
            </a:extLst>
          </p:cNvPr>
          <p:cNvSpPr txBox="1"/>
          <p:nvPr/>
        </p:nvSpPr>
        <p:spPr>
          <a:xfrm>
            <a:off x="7227245" y="2513467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52.7%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243CA00-1131-FBF2-8AE0-894D4820D6FB}"/>
              </a:ext>
            </a:extLst>
          </p:cNvPr>
          <p:cNvSpPr txBox="1"/>
          <p:nvPr/>
        </p:nvSpPr>
        <p:spPr>
          <a:xfrm>
            <a:off x="6008049" y="2090276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42.2%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45E6ED6-6CCC-F699-946C-CF235C327900}"/>
              </a:ext>
            </a:extLst>
          </p:cNvPr>
          <p:cNvSpPr txBox="1"/>
          <p:nvPr/>
        </p:nvSpPr>
        <p:spPr>
          <a:xfrm>
            <a:off x="6386103" y="1811818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37.75%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FF53657-2F28-2222-B182-81C09D0AA082}"/>
              </a:ext>
            </a:extLst>
          </p:cNvPr>
          <p:cNvSpPr txBox="1"/>
          <p:nvPr/>
        </p:nvSpPr>
        <p:spPr>
          <a:xfrm>
            <a:off x="7751869" y="1403615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58.6%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C8C78A1-FCF2-8670-3455-ADE6BC96BF79}"/>
              </a:ext>
            </a:extLst>
          </p:cNvPr>
          <p:cNvSpPr txBox="1"/>
          <p:nvPr/>
        </p:nvSpPr>
        <p:spPr>
          <a:xfrm>
            <a:off x="8361469" y="1144651"/>
            <a:ext cx="96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65.9%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9A9AD30-DE1B-F0AC-B778-959A57F12B79}"/>
              </a:ext>
            </a:extLst>
          </p:cNvPr>
          <p:cNvSpPr/>
          <p:nvPr/>
        </p:nvSpPr>
        <p:spPr>
          <a:xfrm>
            <a:off x="181707" y="6328631"/>
            <a:ext cx="298938" cy="293077"/>
          </a:xfrm>
          <a:prstGeom prst="rect">
            <a:avLst/>
          </a:prstGeom>
          <a:solidFill>
            <a:srgbClr val="9F1C6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0ED6096-21CB-0679-C042-65DD3DC698CD}"/>
              </a:ext>
            </a:extLst>
          </p:cNvPr>
          <p:cNvSpPr/>
          <p:nvPr/>
        </p:nvSpPr>
        <p:spPr>
          <a:xfrm>
            <a:off x="1118453" y="6328631"/>
            <a:ext cx="298938" cy="293077"/>
          </a:xfrm>
          <a:prstGeom prst="rect">
            <a:avLst/>
          </a:prstGeom>
          <a:solidFill>
            <a:srgbClr val="28AA8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2B20349-B2BF-B4E9-1E9E-3494A998A393}"/>
              </a:ext>
            </a:extLst>
          </p:cNvPr>
          <p:cNvSpPr txBox="1"/>
          <p:nvPr/>
        </p:nvSpPr>
        <p:spPr>
          <a:xfrm>
            <a:off x="564536" y="6298320"/>
            <a:ext cx="619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latin typeface="Helvetica" pitchFamily="2" charset="0"/>
              </a:rPr>
              <a:t>BL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39EDC7E-5D2E-8B0E-9FB5-A82249A67875}"/>
              </a:ext>
            </a:extLst>
          </p:cNvPr>
          <p:cNvSpPr txBox="1"/>
          <p:nvPr/>
        </p:nvSpPr>
        <p:spPr>
          <a:xfrm>
            <a:off x="1575285" y="6298320"/>
            <a:ext cx="15196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latin typeface="Helvetica" pitchFamily="2" charset="0"/>
              </a:rPr>
              <a:t>EL</a:t>
            </a:r>
          </a:p>
        </p:txBody>
      </p:sp>
    </p:spTree>
    <p:extLst>
      <p:ext uri="{BB962C8B-B14F-4D97-AF65-F5344CB8AC3E}">
        <p14:creationId xmlns:p14="http://schemas.microsoft.com/office/powerpoint/2010/main" val="2976382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4FA1790-DA34-3FA0-EA0D-069893C22D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4905312"/>
              </p:ext>
            </p:extLst>
          </p:nvPr>
        </p:nvGraphicFramePr>
        <p:xfrm>
          <a:off x="713737" y="1229826"/>
          <a:ext cx="10597660" cy="330136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92466">
                  <a:extLst>
                    <a:ext uri="{9D8B030D-6E8A-4147-A177-3AD203B41FA5}">
                      <a16:colId xmlns:a16="http://schemas.microsoft.com/office/drawing/2014/main" val="3171472374"/>
                    </a:ext>
                  </a:extLst>
                </a:gridCol>
                <a:gridCol w="2469289">
                  <a:extLst>
                    <a:ext uri="{9D8B030D-6E8A-4147-A177-3AD203B41FA5}">
                      <a16:colId xmlns:a16="http://schemas.microsoft.com/office/drawing/2014/main" val="3544021860"/>
                    </a:ext>
                  </a:extLst>
                </a:gridCol>
                <a:gridCol w="934294">
                  <a:extLst>
                    <a:ext uri="{9D8B030D-6E8A-4147-A177-3AD203B41FA5}">
                      <a16:colId xmlns:a16="http://schemas.microsoft.com/office/drawing/2014/main" val="1497998797"/>
                    </a:ext>
                  </a:extLst>
                </a:gridCol>
                <a:gridCol w="2242159">
                  <a:extLst>
                    <a:ext uri="{9D8B030D-6E8A-4147-A177-3AD203B41FA5}">
                      <a16:colId xmlns:a16="http://schemas.microsoft.com/office/drawing/2014/main" val="3731322867"/>
                    </a:ext>
                  </a:extLst>
                </a:gridCol>
                <a:gridCol w="1402915">
                  <a:extLst>
                    <a:ext uri="{9D8B030D-6E8A-4147-A177-3AD203B41FA5}">
                      <a16:colId xmlns:a16="http://schemas.microsoft.com/office/drawing/2014/main" val="1823810106"/>
                    </a:ext>
                  </a:extLst>
                </a:gridCol>
                <a:gridCol w="1377863">
                  <a:extLst>
                    <a:ext uri="{9D8B030D-6E8A-4147-A177-3AD203B41FA5}">
                      <a16:colId xmlns:a16="http://schemas.microsoft.com/office/drawing/2014/main" val="2572210628"/>
                    </a:ext>
                  </a:extLst>
                </a:gridCol>
                <a:gridCol w="1578674">
                  <a:extLst>
                    <a:ext uri="{9D8B030D-6E8A-4147-A177-3AD203B41FA5}">
                      <a16:colId xmlns:a16="http://schemas.microsoft.com/office/drawing/2014/main" val="3351502996"/>
                    </a:ext>
                  </a:extLst>
                </a:gridCol>
              </a:tblGrid>
              <a:tr h="30660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School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School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Teachers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Baseline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Endline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Improvement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6633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Thimmaiyanadoddi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Puttamma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46.09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31.07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solidFill>
                            <a:srgbClr val="DF1C6A"/>
                          </a:solidFill>
                          <a:effectLst/>
                          <a:latin typeface="Helvetica" pitchFamily="2" charset="0"/>
                        </a:rPr>
                        <a:t>-32.58%</a:t>
                      </a:r>
                      <a:endParaRPr lang="en-IN" sz="1600" b="1" i="0" u="none" strike="noStrike" dirty="0">
                        <a:solidFill>
                          <a:srgbClr val="DF1C6A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50221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Naganayakanahalli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Vanitha KN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52.76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39.26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solidFill>
                            <a:srgbClr val="DF1C6A"/>
                          </a:solidFill>
                          <a:effectLst/>
                          <a:latin typeface="Helvetica" pitchFamily="2" charset="0"/>
                        </a:rPr>
                        <a:t>-25.55%</a:t>
                      </a:r>
                      <a:endParaRPr lang="en-IN" sz="1600" b="1" i="0" u="none" strike="noStrike" dirty="0">
                        <a:solidFill>
                          <a:srgbClr val="DF1C6A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9613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Silk Farm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Gayathri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30.54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23.14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solidFill>
                            <a:srgbClr val="DF1C6A"/>
                          </a:solidFill>
                          <a:effectLst/>
                          <a:latin typeface="Helvetica" pitchFamily="2" charset="0"/>
                        </a:rPr>
                        <a:t>-24.22%</a:t>
                      </a:r>
                      <a:endParaRPr lang="en-IN" sz="1600" b="1" i="0" u="none" strike="noStrike" dirty="0">
                        <a:solidFill>
                          <a:srgbClr val="DF1C6A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19329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Yamare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Hemvathi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52.80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41.91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solidFill>
                            <a:srgbClr val="DF1C6A"/>
                          </a:solidFill>
                          <a:effectLst/>
                          <a:latin typeface="Helvetica" pitchFamily="2" charset="0"/>
                        </a:rPr>
                        <a:t>-20.63%</a:t>
                      </a:r>
                      <a:endParaRPr lang="en-IN" sz="1600" b="1" i="0" u="none" strike="noStrike" dirty="0">
                        <a:solidFill>
                          <a:srgbClr val="DF1C6A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899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Mysorammanadoddi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Puttama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52.7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42.25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solidFill>
                            <a:srgbClr val="DF1C6A"/>
                          </a:solidFill>
                          <a:effectLst/>
                          <a:latin typeface="Helvetica" pitchFamily="2" charset="0"/>
                        </a:rPr>
                        <a:t>-14.25%</a:t>
                      </a:r>
                      <a:endParaRPr lang="en-IN" sz="1600" b="1" i="0" u="none" strike="noStrike" dirty="0">
                        <a:solidFill>
                          <a:srgbClr val="DF1C6A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5380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Tirumagondanahalli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Jayalakshmi S, Shobha N, Bharathi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42.59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37.75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solidFill>
                            <a:srgbClr val="DF1C6A"/>
                          </a:solidFill>
                          <a:effectLst/>
                          <a:latin typeface="Helvetica" pitchFamily="2" charset="0"/>
                        </a:rPr>
                        <a:t>-11.37%</a:t>
                      </a:r>
                      <a:endParaRPr lang="en-IN" sz="1600" b="1" i="0" u="none" strike="noStrike" dirty="0">
                        <a:solidFill>
                          <a:srgbClr val="DF1C6A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36177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Bandapura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Pushpa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58.65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65.98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solidFill>
                            <a:srgbClr val="DF1C6A"/>
                          </a:solidFill>
                          <a:effectLst/>
                          <a:latin typeface="Helvetica" pitchFamily="2" charset="0"/>
                        </a:rPr>
                        <a:t>-11.11%</a:t>
                      </a:r>
                      <a:endParaRPr lang="en-IN" sz="1600" b="1" i="0" u="none" strike="noStrike" dirty="0">
                        <a:solidFill>
                          <a:srgbClr val="DF1C6A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2735832"/>
                  </a:ext>
                </a:extLst>
              </a:tr>
            </a:tbl>
          </a:graphicData>
        </a:graphic>
      </p:graphicFrame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8BDD28D-3B2F-96BF-E537-FDD9EA6B0326}"/>
              </a:ext>
            </a:extLst>
          </p:cNvPr>
          <p:cNvSpPr txBox="1">
            <a:spLocks/>
          </p:cNvSpPr>
          <p:nvPr/>
        </p:nvSpPr>
        <p:spPr>
          <a:xfrm>
            <a:off x="651097" y="5316307"/>
            <a:ext cx="10380785" cy="9808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1600" dirty="0">
                <a:latin typeface="Helvetica" pitchFamily="2" charset="0"/>
              </a:rPr>
              <a:t>Overall, </a:t>
            </a:r>
            <a:r>
              <a:rPr lang="en-US" sz="1600" b="1" dirty="0">
                <a:latin typeface="Helvetica" pitchFamily="2" charset="0"/>
              </a:rPr>
              <a:t>20</a:t>
            </a:r>
            <a:r>
              <a:rPr lang="en-US" sz="1600" dirty="0">
                <a:latin typeface="Helvetica" pitchFamily="2" charset="0"/>
              </a:rPr>
              <a:t> schools have shown a drop in scores between baseline and Endline. 13 of these schools have shown a drop lesser than 10%. We need to explore the conditions &amp; learnings from these schools to understand how to tweak our program operations accordingly.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D4B33DC-35C5-2DD2-05E1-609739EEC212}"/>
              </a:ext>
            </a:extLst>
          </p:cNvPr>
          <p:cNvSpPr txBox="1">
            <a:spLocks/>
          </p:cNvSpPr>
          <p:nvPr/>
        </p:nvSpPr>
        <p:spPr>
          <a:xfrm>
            <a:off x="651097" y="434370"/>
            <a:ext cx="2896208" cy="6782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latin typeface="Helvetica" pitchFamily="2" charset="0"/>
              </a:rPr>
              <a:t>Description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571EDDC-6A6B-F1A2-C90F-68518E0A65B6}"/>
              </a:ext>
            </a:extLst>
          </p:cNvPr>
          <p:cNvCxnSpPr>
            <a:cxnSpLocks/>
          </p:cNvCxnSpPr>
          <p:nvPr/>
        </p:nvCxnSpPr>
        <p:spPr>
          <a:xfrm>
            <a:off x="713737" y="991590"/>
            <a:ext cx="3020409" cy="0"/>
          </a:xfrm>
          <a:prstGeom prst="line">
            <a:avLst/>
          </a:prstGeom>
          <a:ln w="12700">
            <a:solidFill>
              <a:srgbClr val="E07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9F25C365-2C09-E50F-F962-252BE547F44D}"/>
              </a:ext>
            </a:extLst>
          </p:cNvPr>
          <p:cNvSpPr txBox="1">
            <a:spLocks/>
          </p:cNvSpPr>
          <p:nvPr/>
        </p:nvSpPr>
        <p:spPr>
          <a:xfrm>
            <a:off x="651097" y="4625552"/>
            <a:ext cx="2896208" cy="6782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b="1" dirty="0">
                <a:latin typeface="Helvetica" pitchFamily="2" charset="0"/>
              </a:rPr>
              <a:t>Insight &amp; Inference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1C784E8-20E7-3EAF-C4BB-B8D764364644}"/>
              </a:ext>
            </a:extLst>
          </p:cNvPr>
          <p:cNvCxnSpPr>
            <a:cxnSpLocks/>
          </p:cNvCxnSpPr>
          <p:nvPr/>
        </p:nvCxnSpPr>
        <p:spPr>
          <a:xfrm>
            <a:off x="713737" y="5186553"/>
            <a:ext cx="3020409" cy="0"/>
          </a:xfrm>
          <a:prstGeom prst="line">
            <a:avLst/>
          </a:prstGeom>
          <a:ln w="12700">
            <a:solidFill>
              <a:srgbClr val="E07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88653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61D701-3BFA-6728-57E4-753BEFAED756}"/>
              </a:ext>
            </a:extLst>
          </p:cNvPr>
          <p:cNvSpPr txBox="1"/>
          <p:nvPr/>
        </p:nvSpPr>
        <p:spPr>
          <a:xfrm>
            <a:off x="728295" y="298464"/>
            <a:ext cx="10735407" cy="646331"/>
          </a:xfrm>
          <a:prstGeom prst="rect">
            <a:avLst/>
          </a:prstGeom>
          <a:noFill/>
          <a:ln>
            <a:solidFill>
              <a:srgbClr val="E07F2E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5BE7D6E-B527-4BAC-BE9A-2F1FA9F1C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673" y="147754"/>
            <a:ext cx="11148645" cy="994753"/>
          </a:xfrm>
        </p:spPr>
        <p:txBody>
          <a:bodyPr>
            <a:noAutofit/>
          </a:bodyPr>
          <a:lstStyle/>
          <a:p>
            <a:pPr algn="ctr"/>
            <a:r>
              <a:rPr lang="en-US" sz="3500" b="1" dirty="0">
                <a:latin typeface="Helvetica" pitchFamily="2" charset="0"/>
              </a:rPr>
              <a:t>Exploring </a:t>
            </a:r>
            <a:r>
              <a:rPr lang="en-US" sz="3500" b="1" dirty="0">
                <a:solidFill>
                  <a:srgbClr val="DF1C6A"/>
                </a:solidFill>
                <a:latin typeface="Helvetica" pitchFamily="2" charset="0"/>
              </a:rPr>
              <a:t>factors</a:t>
            </a:r>
            <a:r>
              <a:rPr lang="en-US" sz="3500" b="1" dirty="0">
                <a:latin typeface="Helvetica" pitchFamily="2" charset="0"/>
              </a:rPr>
              <a:t> that affect student performance</a:t>
            </a:r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F02EAD22-808C-33DC-3C51-54245EFA63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7763124"/>
              </p:ext>
            </p:extLst>
          </p:nvPr>
        </p:nvGraphicFramePr>
        <p:xfrm>
          <a:off x="728295" y="1431856"/>
          <a:ext cx="10735407" cy="4657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896C8D0-556F-679E-726C-B88959D63A15}"/>
              </a:ext>
            </a:extLst>
          </p:cNvPr>
          <p:cNvSpPr txBox="1"/>
          <p:nvPr/>
        </p:nvSpPr>
        <p:spPr>
          <a:xfrm>
            <a:off x="2179327" y="1571092"/>
            <a:ext cx="2369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effectLst/>
                <a:latin typeface="Helvetica" pitchFamily="2" charset="0"/>
                <a:ea typeface="Times New Roman" panose="02020603050405020304" pitchFamily="18" charset="0"/>
              </a:rPr>
              <a:t>Teacher proficiency </a:t>
            </a:r>
            <a:endParaRPr lang="en-IN" sz="2400" dirty="0">
              <a:effectLst/>
              <a:latin typeface="Helvetica" pitchFamily="2" charset="0"/>
              <a:ea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32ADB0C-80F6-EDBC-04C2-4FC87A1E1D6E}"/>
              </a:ext>
            </a:extLst>
          </p:cNvPr>
          <p:cNvSpPr txBox="1"/>
          <p:nvPr/>
        </p:nvSpPr>
        <p:spPr>
          <a:xfrm>
            <a:off x="944808" y="3297614"/>
            <a:ext cx="29073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effectLst/>
                <a:latin typeface="Helvetica" pitchFamily="2" charset="0"/>
                <a:ea typeface="Times New Roman" panose="02020603050405020304" pitchFamily="18" charset="0"/>
              </a:rPr>
              <a:t>Curriculum Appropriateness</a:t>
            </a:r>
            <a:endParaRPr lang="en-IN" sz="2400" dirty="0">
              <a:effectLst/>
              <a:latin typeface="Helvetica" pitchFamily="2" charset="0"/>
              <a:ea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F4CC1BB-3C1F-9FBC-27AD-BB4514EC9543}"/>
              </a:ext>
            </a:extLst>
          </p:cNvPr>
          <p:cNvSpPr txBox="1"/>
          <p:nvPr/>
        </p:nvSpPr>
        <p:spPr>
          <a:xfrm>
            <a:off x="2068361" y="4928321"/>
            <a:ext cx="2369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effectLst/>
                <a:latin typeface="Helvetica" pitchFamily="2" charset="0"/>
                <a:ea typeface="Times New Roman" panose="02020603050405020304" pitchFamily="18" charset="0"/>
              </a:rPr>
              <a:t>Actual vs Taught CEFR</a:t>
            </a:r>
            <a:endParaRPr lang="en-IN" sz="2400" dirty="0">
              <a:effectLst/>
              <a:latin typeface="Helvetica" pitchFamily="2" charset="0"/>
              <a:ea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ECA867-0D0A-060B-483E-2D957DFDB8BD}"/>
              </a:ext>
            </a:extLst>
          </p:cNvPr>
          <p:cNvSpPr txBox="1"/>
          <p:nvPr/>
        </p:nvSpPr>
        <p:spPr>
          <a:xfrm>
            <a:off x="4911145" y="1008322"/>
            <a:ext cx="2369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effectLst/>
                <a:latin typeface="Helvetica" pitchFamily="2" charset="0"/>
                <a:ea typeface="Times New Roman" panose="02020603050405020304" pitchFamily="18" charset="0"/>
              </a:rPr>
              <a:t>Attendance</a:t>
            </a:r>
            <a:endParaRPr lang="en-IN" sz="2400" dirty="0">
              <a:effectLst/>
              <a:latin typeface="Helvetica" pitchFamily="2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8B7FBC5-584C-07F3-BB44-EC88EC848298}"/>
              </a:ext>
            </a:extLst>
          </p:cNvPr>
          <p:cNvSpPr txBox="1"/>
          <p:nvPr/>
        </p:nvSpPr>
        <p:spPr>
          <a:xfrm>
            <a:off x="7491461" y="1677047"/>
            <a:ext cx="2369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effectLst/>
                <a:latin typeface="Helvetica" pitchFamily="2" charset="0"/>
                <a:ea typeface="Times New Roman" panose="02020603050405020304" pitchFamily="18" charset="0"/>
              </a:rPr>
              <a:t>School </a:t>
            </a:r>
          </a:p>
          <a:p>
            <a:pPr algn="ctr"/>
            <a:r>
              <a:rPr lang="en-US" sz="2400" dirty="0">
                <a:effectLst/>
                <a:latin typeface="Helvetica" pitchFamily="2" charset="0"/>
                <a:ea typeface="Times New Roman" panose="02020603050405020304" pitchFamily="18" charset="0"/>
              </a:rPr>
              <a:t>timings</a:t>
            </a:r>
            <a:endParaRPr lang="en-IN" sz="2400" dirty="0">
              <a:effectLst/>
              <a:latin typeface="Helvetica" pitchFamily="2" charset="0"/>
              <a:ea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AF725E-9B7C-4CEE-17D6-6067D83CDEE2}"/>
              </a:ext>
            </a:extLst>
          </p:cNvPr>
          <p:cNvSpPr txBox="1"/>
          <p:nvPr/>
        </p:nvSpPr>
        <p:spPr>
          <a:xfrm>
            <a:off x="8367170" y="3292628"/>
            <a:ext cx="2369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effectLst/>
                <a:latin typeface="Helvetica" pitchFamily="2" charset="0"/>
                <a:ea typeface="Times New Roman" panose="02020603050405020304" pitchFamily="18" charset="0"/>
              </a:rPr>
              <a:t>Teacher-Student Ratio</a:t>
            </a:r>
            <a:endParaRPr lang="en-IN" sz="2400" dirty="0">
              <a:effectLst/>
              <a:latin typeface="Helvetica" pitchFamily="2" charset="0"/>
              <a:ea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95ABF6-FB6B-49C4-65D2-9EC46A5560C1}"/>
              </a:ext>
            </a:extLst>
          </p:cNvPr>
          <p:cNvSpPr txBox="1"/>
          <p:nvPr/>
        </p:nvSpPr>
        <p:spPr>
          <a:xfrm>
            <a:off x="7762174" y="4842669"/>
            <a:ext cx="2369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effectLst/>
                <a:latin typeface="Helvetica" pitchFamily="2" charset="0"/>
                <a:ea typeface="Times New Roman" panose="02020603050405020304" pitchFamily="18" charset="0"/>
              </a:rPr>
              <a:t>Assessment</a:t>
            </a:r>
          </a:p>
          <a:p>
            <a:pPr algn="ctr"/>
            <a:r>
              <a:rPr lang="en-US" sz="2400" dirty="0">
                <a:latin typeface="Helvetica" pitchFamily="2" charset="0"/>
                <a:ea typeface="Times New Roman" panose="02020603050405020304" pitchFamily="18" charset="0"/>
              </a:rPr>
              <a:t>Conduct</a:t>
            </a:r>
            <a:endParaRPr lang="en-IN" sz="2400" dirty="0">
              <a:effectLst/>
              <a:latin typeface="Helvetica" pitchFamily="2" charset="0"/>
              <a:ea typeface="Times New Roman" panose="02020603050405020304" pitchFamily="18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9AAB9E35-07B7-BBFB-2027-3985C61B77D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71342" b="69569"/>
          <a:stretch/>
        </p:blipFill>
        <p:spPr>
          <a:xfrm>
            <a:off x="4346102" y="2031086"/>
            <a:ext cx="746247" cy="792409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A633BCC-44E3-2EAF-A1A4-053F10B77176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4670" r="42121" b="76584"/>
          <a:stretch/>
        </p:blipFill>
        <p:spPr>
          <a:xfrm>
            <a:off x="5628832" y="1392228"/>
            <a:ext cx="934325" cy="942671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55132F7-5123-AD15-4211-482F8587FC52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29618" t="29729" r="44158" b="46677"/>
          <a:stretch/>
        </p:blipFill>
        <p:spPr>
          <a:xfrm>
            <a:off x="7003709" y="2013386"/>
            <a:ext cx="843680" cy="75906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12A0E85-DD49-FE00-E841-4477DBD79863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30483" r="73651" b="47727"/>
          <a:stretch/>
        </p:blipFill>
        <p:spPr>
          <a:xfrm>
            <a:off x="4141340" y="4569735"/>
            <a:ext cx="1127348" cy="93226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F674F74F-2FC1-4968-B6BA-90782142FABD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42098" t="61303" r="34864" b="12871"/>
          <a:stretch/>
        </p:blipFill>
        <p:spPr>
          <a:xfrm>
            <a:off x="7125930" y="4647883"/>
            <a:ext cx="731062" cy="819508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0081A16-5D9B-17C8-7DCE-1DEED211B703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61323" r="12940" b="73564"/>
          <a:stretch/>
        </p:blipFill>
        <p:spPr>
          <a:xfrm>
            <a:off x="3823172" y="3279407"/>
            <a:ext cx="795794" cy="817389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DF5398DA-CF95-B8CB-BAAF-D330480DD2BE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56544" r="65508" b="10240"/>
          <a:stretch/>
        </p:blipFill>
        <p:spPr>
          <a:xfrm>
            <a:off x="7535150" y="3364560"/>
            <a:ext cx="788231" cy="759065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8441D3BD-E0D1-191E-FFC1-777887705AC7}"/>
              </a:ext>
            </a:extLst>
          </p:cNvPr>
          <p:cNvSpPr txBox="1"/>
          <p:nvPr/>
        </p:nvSpPr>
        <p:spPr>
          <a:xfrm>
            <a:off x="4897650" y="3356023"/>
            <a:ext cx="2369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effectLst/>
                <a:latin typeface="Helvetica" pitchFamily="2" charset="0"/>
                <a:ea typeface="Times New Roman" panose="02020603050405020304" pitchFamily="18" charset="0"/>
              </a:rPr>
              <a:t>Student</a:t>
            </a:r>
          </a:p>
          <a:p>
            <a:pPr algn="ctr"/>
            <a:r>
              <a:rPr lang="en-US" sz="2400" b="1" dirty="0">
                <a:latin typeface="Helvetica" pitchFamily="2" charset="0"/>
                <a:ea typeface="Times New Roman" panose="02020603050405020304" pitchFamily="18" charset="0"/>
              </a:rPr>
              <a:t>Performance</a:t>
            </a:r>
            <a:endParaRPr lang="en-IN" sz="2400" b="1" dirty="0">
              <a:effectLst/>
              <a:latin typeface="Helvetica" pitchFamily="2" charset="0"/>
              <a:ea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4E33CE-4E8D-6EEA-34DB-C201D3A43D5E}"/>
              </a:ext>
            </a:extLst>
          </p:cNvPr>
          <p:cNvSpPr txBox="1"/>
          <p:nvPr/>
        </p:nvSpPr>
        <p:spPr>
          <a:xfrm>
            <a:off x="4736525" y="6125281"/>
            <a:ext cx="3192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effectLst/>
                <a:latin typeface="Helvetica" pitchFamily="2" charset="0"/>
                <a:ea typeface="Times New Roman" panose="02020603050405020304" pitchFamily="18" charset="0"/>
              </a:rPr>
              <a:t>School Infrastructure</a:t>
            </a:r>
            <a:endParaRPr lang="en-IN" sz="2400" dirty="0">
              <a:effectLst/>
              <a:latin typeface="Helvetica" pitchFamily="2" charset="0"/>
              <a:ea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A6A8A2-9896-5348-7806-B9BEBF27542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27140" y="5175486"/>
            <a:ext cx="745957" cy="745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472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E6FD6-AF65-2810-E016-64315DBC0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Helvetica" pitchFamily="2" charset="0"/>
              </a:rPr>
              <a:t>Baseline &amp; Expected Endline Outcome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A8B3592-9ACF-1052-EC8E-D1BC451D08B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059A662-6190-BD17-47C4-221ABFDBEE5D}"/>
              </a:ext>
            </a:extLst>
          </p:cNvPr>
          <p:cNvSpPr txBox="1"/>
          <p:nvPr/>
        </p:nvSpPr>
        <p:spPr>
          <a:xfrm>
            <a:off x="1750666" y="3190473"/>
            <a:ext cx="147830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latin typeface="Helvetica" pitchFamily="2" charset="0"/>
              </a:rPr>
              <a:t>55%</a:t>
            </a:r>
            <a:endParaRPr lang="en-US" sz="2500" dirty="0">
              <a:latin typeface="Helvetica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3F0E17-5459-5E3E-149F-765307C256BB}"/>
              </a:ext>
            </a:extLst>
          </p:cNvPr>
          <p:cNvSpPr txBox="1"/>
          <p:nvPr/>
        </p:nvSpPr>
        <p:spPr>
          <a:xfrm>
            <a:off x="2489820" y="2478861"/>
            <a:ext cx="147830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latin typeface="Helvetica" pitchFamily="2" charset="0"/>
              </a:rPr>
              <a:t>75%</a:t>
            </a:r>
            <a:endParaRPr lang="en-US" sz="2500" dirty="0">
              <a:latin typeface="Helvetica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A69F08-3FFE-C5C6-CF6F-12540F9F8DBB}"/>
              </a:ext>
            </a:extLst>
          </p:cNvPr>
          <p:cNvSpPr txBox="1"/>
          <p:nvPr/>
        </p:nvSpPr>
        <p:spPr>
          <a:xfrm>
            <a:off x="4185270" y="4517211"/>
            <a:ext cx="147830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latin typeface="Helvetica" pitchFamily="2" charset="0"/>
              </a:rPr>
              <a:t>20%</a:t>
            </a:r>
            <a:endParaRPr lang="en-US" sz="2500" dirty="0">
              <a:latin typeface="Helvetica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B8DFF6-913A-D64A-B29F-3CEA081AF026}"/>
              </a:ext>
            </a:extLst>
          </p:cNvPr>
          <p:cNvSpPr txBox="1"/>
          <p:nvPr/>
        </p:nvSpPr>
        <p:spPr>
          <a:xfrm>
            <a:off x="4967288" y="3095986"/>
            <a:ext cx="147830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latin typeface="Helvetica" pitchFamily="2" charset="0"/>
              </a:rPr>
              <a:t>59%</a:t>
            </a:r>
            <a:endParaRPr lang="en-US" sz="2500" dirty="0">
              <a:latin typeface="Helvetica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68FF1F-58BA-6BA6-5E83-233429FFC5AA}"/>
              </a:ext>
            </a:extLst>
          </p:cNvPr>
          <p:cNvSpPr txBox="1"/>
          <p:nvPr/>
        </p:nvSpPr>
        <p:spPr>
          <a:xfrm>
            <a:off x="6705601" y="2955915"/>
            <a:ext cx="147830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latin typeface="Helvetica" pitchFamily="2" charset="0"/>
              </a:rPr>
              <a:t>61%</a:t>
            </a:r>
            <a:endParaRPr lang="en-US" sz="2500" dirty="0">
              <a:latin typeface="Helvetica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432449-6113-B1F0-C849-A3F895D812C9}"/>
              </a:ext>
            </a:extLst>
          </p:cNvPr>
          <p:cNvSpPr txBox="1"/>
          <p:nvPr/>
        </p:nvSpPr>
        <p:spPr>
          <a:xfrm>
            <a:off x="7484718" y="2618932"/>
            <a:ext cx="147830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latin typeface="Helvetica" pitchFamily="2" charset="0"/>
              </a:rPr>
              <a:t>71%</a:t>
            </a:r>
            <a:endParaRPr lang="en-US" sz="2500" dirty="0">
              <a:latin typeface="Helvetica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37A2F4-D8EF-9294-C4B1-76CCEB7163BE}"/>
              </a:ext>
            </a:extLst>
          </p:cNvPr>
          <p:cNvSpPr txBox="1"/>
          <p:nvPr/>
        </p:nvSpPr>
        <p:spPr>
          <a:xfrm>
            <a:off x="9194455" y="4089360"/>
            <a:ext cx="147830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latin typeface="Helvetica" pitchFamily="2" charset="0"/>
              </a:rPr>
              <a:t>31%</a:t>
            </a:r>
            <a:endParaRPr lang="en-US" sz="2500" dirty="0">
              <a:latin typeface="Helvetica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7EBF037-D6CA-123C-262D-4466A7544560}"/>
              </a:ext>
            </a:extLst>
          </p:cNvPr>
          <p:cNvSpPr txBox="1"/>
          <p:nvPr/>
        </p:nvSpPr>
        <p:spPr>
          <a:xfrm>
            <a:off x="9965012" y="3306311"/>
            <a:ext cx="147830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latin typeface="Helvetica" pitchFamily="2" charset="0"/>
              </a:rPr>
              <a:t>51%</a:t>
            </a:r>
            <a:endParaRPr lang="en-US" sz="2500" dirty="0">
              <a:latin typeface="Helvetica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D648F9-3EED-1956-1035-8506BD80C53D}"/>
              </a:ext>
            </a:extLst>
          </p:cNvPr>
          <p:cNvSpPr txBox="1"/>
          <p:nvPr/>
        </p:nvSpPr>
        <p:spPr>
          <a:xfrm>
            <a:off x="838200" y="1350024"/>
            <a:ext cx="5094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pitchFamily="2" charset="0"/>
              </a:rPr>
              <a:t>Overall Baseline Score: </a:t>
            </a:r>
            <a:r>
              <a:rPr lang="en-US" b="1" dirty="0">
                <a:solidFill>
                  <a:srgbClr val="9F1C65"/>
                </a:solidFill>
                <a:latin typeface="Helvetica" pitchFamily="2" charset="0"/>
              </a:rPr>
              <a:t>31.4%</a:t>
            </a:r>
          </a:p>
        </p:txBody>
      </p:sp>
      <p:sp>
        <p:nvSpPr>
          <p:cNvPr id="3" name="Block Arc 2">
            <a:extLst>
              <a:ext uri="{FF2B5EF4-FFF2-40B4-BE49-F238E27FC236}">
                <a16:creationId xmlns:a16="http://schemas.microsoft.com/office/drawing/2014/main" id="{F11E13AB-F1DC-85CB-597A-33BA6D0FB1A4}"/>
              </a:ext>
            </a:extLst>
          </p:cNvPr>
          <p:cNvSpPr/>
          <p:nvPr/>
        </p:nvSpPr>
        <p:spPr>
          <a:xfrm rot="20027175">
            <a:off x="1933740" y="2289214"/>
            <a:ext cx="933114" cy="961577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riangle 13">
            <a:extLst>
              <a:ext uri="{FF2B5EF4-FFF2-40B4-BE49-F238E27FC236}">
                <a16:creationId xmlns:a16="http://schemas.microsoft.com/office/drawing/2014/main" id="{4D59A1FB-DD50-84A9-0DB7-BC75F5246BC7}"/>
              </a:ext>
            </a:extLst>
          </p:cNvPr>
          <p:cNvSpPr/>
          <p:nvPr/>
        </p:nvSpPr>
        <p:spPr>
          <a:xfrm rot="681313">
            <a:off x="2605680" y="2317142"/>
            <a:ext cx="157655" cy="149511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8D11603D-7A02-6717-5BF0-BA86B44856FE}"/>
              </a:ext>
            </a:extLst>
          </p:cNvPr>
          <p:cNvSpPr/>
          <p:nvPr/>
        </p:nvSpPr>
        <p:spPr>
          <a:xfrm rot="20027175">
            <a:off x="4318539" y="2874028"/>
            <a:ext cx="933114" cy="961577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Triangle 15">
            <a:extLst>
              <a:ext uri="{FF2B5EF4-FFF2-40B4-BE49-F238E27FC236}">
                <a16:creationId xmlns:a16="http://schemas.microsoft.com/office/drawing/2014/main" id="{A7CCC819-2A46-3AE5-A112-2B99296598CA}"/>
              </a:ext>
            </a:extLst>
          </p:cNvPr>
          <p:cNvSpPr/>
          <p:nvPr/>
        </p:nvSpPr>
        <p:spPr>
          <a:xfrm rot="681313">
            <a:off x="4992685" y="2922767"/>
            <a:ext cx="157655" cy="149511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Block Arc 20">
            <a:extLst>
              <a:ext uri="{FF2B5EF4-FFF2-40B4-BE49-F238E27FC236}">
                <a16:creationId xmlns:a16="http://schemas.microsoft.com/office/drawing/2014/main" id="{A0DC7BAE-FB7D-1203-33B5-CDBC32012556}"/>
              </a:ext>
            </a:extLst>
          </p:cNvPr>
          <p:cNvSpPr/>
          <p:nvPr/>
        </p:nvSpPr>
        <p:spPr>
          <a:xfrm rot="21093438">
            <a:off x="6907830" y="2340189"/>
            <a:ext cx="933114" cy="961577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Triangle 21">
            <a:extLst>
              <a:ext uri="{FF2B5EF4-FFF2-40B4-BE49-F238E27FC236}">
                <a16:creationId xmlns:a16="http://schemas.microsoft.com/office/drawing/2014/main" id="{6CD5B370-D9FA-DC96-54EB-91C94155220E}"/>
              </a:ext>
            </a:extLst>
          </p:cNvPr>
          <p:cNvSpPr/>
          <p:nvPr/>
        </p:nvSpPr>
        <p:spPr>
          <a:xfrm rot="1747576">
            <a:off x="7700353" y="2507776"/>
            <a:ext cx="157655" cy="149511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Block Arc 22">
            <a:extLst>
              <a:ext uri="{FF2B5EF4-FFF2-40B4-BE49-F238E27FC236}">
                <a16:creationId xmlns:a16="http://schemas.microsoft.com/office/drawing/2014/main" id="{42E57F6A-94B5-FA1A-341A-F05D94A86F04}"/>
              </a:ext>
            </a:extLst>
          </p:cNvPr>
          <p:cNvSpPr/>
          <p:nvPr/>
        </p:nvSpPr>
        <p:spPr>
          <a:xfrm rot="20027175">
            <a:off x="9302298" y="3092251"/>
            <a:ext cx="933114" cy="961577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riangle 23">
            <a:extLst>
              <a:ext uri="{FF2B5EF4-FFF2-40B4-BE49-F238E27FC236}">
                <a16:creationId xmlns:a16="http://schemas.microsoft.com/office/drawing/2014/main" id="{7C35534B-65E0-736C-8D94-60EA77F12759}"/>
              </a:ext>
            </a:extLst>
          </p:cNvPr>
          <p:cNvSpPr/>
          <p:nvPr/>
        </p:nvSpPr>
        <p:spPr>
          <a:xfrm rot="681313">
            <a:off x="9974238" y="3120179"/>
            <a:ext cx="157655" cy="149511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99D7C45-0EA6-9127-16F3-E86DF44AF124}"/>
              </a:ext>
            </a:extLst>
          </p:cNvPr>
          <p:cNvSpPr txBox="1"/>
          <p:nvPr/>
        </p:nvSpPr>
        <p:spPr>
          <a:xfrm>
            <a:off x="1826665" y="1938154"/>
            <a:ext cx="1147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b="1" kern="0" dirty="0">
                <a:solidFill>
                  <a:srgbClr val="951548"/>
                </a:solidFill>
                <a:latin typeface="Helvetica" pitchFamily="2" charset="0"/>
                <a:ea typeface="Times New Roman" panose="02020603050405020304" pitchFamily="18" charset="0"/>
              </a:rPr>
              <a:t>20</a:t>
            </a:r>
            <a:r>
              <a:rPr lang="en-IN" sz="1600" b="1" kern="0" dirty="0">
                <a:solidFill>
                  <a:srgbClr val="951548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r>
              <a:rPr lang="en-IN" sz="1600" b="1" dirty="0">
                <a:solidFill>
                  <a:srgbClr val="951548"/>
                </a:solidFill>
                <a:effectLst/>
                <a:latin typeface="Helvetica" pitchFamily="2" charset="0"/>
              </a:rPr>
              <a:t> </a:t>
            </a:r>
            <a:endParaRPr lang="en-US" sz="1600" b="1" dirty="0">
              <a:solidFill>
                <a:srgbClr val="951548"/>
              </a:solidFill>
              <a:latin typeface="Helvetica" pitchFamily="2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0E4E0A3-62F7-662E-626A-0EEA49BDA0D4}"/>
              </a:ext>
            </a:extLst>
          </p:cNvPr>
          <p:cNvSpPr txBox="1"/>
          <p:nvPr/>
        </p:nvSpPr>
        <p:spPr>
          <a:xfrm>
            <a:off x="4931944" y="2565330"/>
            <a:ext cx="1147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b="1" kern="0" dirty="0">
                <a:solidFill>
                  <a:srgbClr val="951548"/>
                </a:solidFill>
                <a:latin typeface="Helvetica" pitchFamily="2" charset="0"/>
                <a:ea typeface="Times New Roman" panose="02020603050405020304" pitchFamily="18" charset="0"/>
              </a:rPr>
              <a:t>20</a:t>
            </a:r>
            <a:r>
              <a:rPr lang="en-IN" sz="1600" b="1" kern="0" dirty="0">
                <a:solidFill>
                  <a:srgbClr val="951548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r>
              <a:rPr lang="en-IN" sz="1600" b="1" dirty="0">
                <a:solidFill>
                  <a:srgbClr val="951548"/>
                </a:solidFill>
                <a:effectLst/>
                <a:latin typeface="Helvetica" pitchFamily="2" charset="0"/>
              </a:rPr>
              <a:t> </a:t>
            </a:r>
            <a:endParaRPr lang="en-US" sz="1600" b="1" dirty="0">
              <a:solidFill>
                <a:srgbClr val="951548"/>
              </a:solidFill>
              <a:latin typeface="Helvetica" pitchFamily="2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13BC591-4D34-071D-D8BA-BD98A860C099}"/>
              </a:ext>
            </a:extLst>
          </p:cNvPr>
          <p:cNvSpPr txBox="1"/>
          <p:nvPr/>
        </p:nvSpPr>
        <p:spPr>
          <a:xfrm>
            <a:off x="7205548" y="2027671"/>
            <a:ext cx="1147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b="1" kern="0" dirty="0">
                <a:solidFill>
                  <a:srgbClr val="951548"/>
                </a:solidFill>
                <a:latin typeface="Helvetica" pitchFamily="2" charset="0"/>
                <a:ea typeface="Times New Roman" panose="02020603050405020304" pitchFamily="18" charset="0"/>
              </a:rPr>
              <a:t>10</a:t>
            </a:r>
            <a:r>
              <a:rPr lang="en-IN" sz="1600" b="1" kern="0" dirty="0">
                <a:solidFill>
                  <a:srgbClr val="951548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r>
              <a:rPr lang="en-IN" sz="1600" b="1" dirty="0">
                <a:solidFill>
                  <a:srgbClr val="951548"/>
                </a:solidFill>
                <a:effectLst/>
                <a:latin typeface="Helvetica" pitchFamily="2" charset="0"/>
              </a:rPr>
              <a:t> </a:t>
            </a:r>
            <a:endParaRPr lang="en-US" sz="1600" b="1" dirty="0">
              <a:solidFill>
                <a:srgbClr val="951548"/>
              </a:solidFill>
              <a:latin typeface="Helvetica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18EC65-8EC8-C739-FAFA-13CC91DA8641}"/>
              </a:ext>
            </a:extLst>
          </p:cNvPr>
          <p:cNvSpPr txBox="1"/>
          <p:nvPr/>
        </p:nvSpPr>
        <p:spPr>
          <a:xfrm>
            <a:off x="9758438" y="2745004"/>
            <a:ext cx="1147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b="1" kern="0" dirty="0">
                <a:solidFill>
                  <a:srgbClr val="951548"/>
                </a:solidFill>
                <a:latin typeface="Helvetica" pitchFamily="2" charset="0"/>
                <a:ea typeface="Times New Roman" panose="02020603050405020304" pitchFamily="18" charset="0"/>
              </a:rPr>
              <a:t>20</a:t>
            </a:r>
            <a:r>
              <a:rPr lang="en-IN" sz="1600" b="1" kern="0" dirty="0">
                <a:solidFill>
                  <a:srgbClr val="951548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r>
              <a:rPr lang="en-IN" sz="1600" b="1" dirty="0">
                <a:solidFill>
                  <a:srgbClr val="951548"/>
                </a:solidFill>
                <a:effectLst/>
                <a:latin typeface="Helvetica" pitchFamily="2" charset="0"/>
              </a:rPr>
              <a:t> </a:t>
            </a:r>
            <a:endParaRPr lang="en-US" sz="1600" b="1" dirty="0">
              <a:solidFill>
                <a:srgbClr val="951548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3512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8D968FF-0909-396F-4B17-B7836FD41A13}"/>
              </a:ext>
            </a:extLst>
          </p:cNvPr>
          <p:cNvSpPr txBox="1"/>
          <p:nvPr/>
        </p:nvSpPr>
        <p:spPr>
          <a:xfrm>
            <a:off x="728295" y="384834"/>
            <a:ext cx="10735407" cy="646331"/>
          </a:xfrm>
          <a:prstGeom prst="rect">
            <a:avLst/>
          </a:prstGeom>
          <a:noFill/>
          <a:ln>
            <a:solidFill>
              <a:srgbClr val="E07F2E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C88CE-4F44-B965-7136-162267BF0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5218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Helvetica" pitchFamily="2" charset="0"/>
              </a:rPr>
              <a:t>Data Tool used: Correlation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71587-7435-557D-829C-D803ADF73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340" y="1296875"/>
            <a:ext cx="10515600" cy="4351338"/>
          </a:xfrm>
        </p:spPr>
        <p:txBody>
          <a:bodyPr>
            <a:normAutofit/>
          </a:bodyPr>
          <a:lstStyle/>
          <a:p>
            <a:r>
              <a:rPr lang="en-US" sz="2000" dirty="0">
                <a:effectLst/>
                <a:latin typeface="Helvetica" pitchFamily="2" charset="0"/>
                <a:ea typeface="Times New Roman" panose="02020603050405020304" pitchFamily="18" charset="0"/>
              </a:rPr>
              <a:t>Correlation describes the strength of an association between two variables </a:t>
            </a:r>
            <a:endParaRPr lang="en-US" sz="2000" dirty="0">
              <a:latin typeface="Helvetica" pitchFamily="2" charset="0"/>
              <a:ea typeface="Times New Roman" panose="02020603050405020304" pitchFamily="18" charset="0"/>
            </a:endParaRPr>
          </a:p>
          <a:p>
            <a:r>
              <a:rPr lang="en-US" sz="2000" dirty="0">
                <a:effectLst/>
                <a:latin typeface="Helvetica" pitchFamily="2" charset="0"/>
                <a:ea typeface="Times New Roman" panose="02020603050405020304" pitchFamily="18" charset="0"/>
              </a:rPr>
              <a:t>It is completely symmetrical, that is, the correlation between A and B is the same as the correlation between B and A. (AB=BA)</a:t>
            </a:r>
          </a:p>
          <a:p>
            <a:r>
              <a:rPr lang="en-US" sz="2000" dirty="0">
                <a:effectLst/>
                <a:latin typeface="Helvetica" pitchFamily="2" charset="0"/>
                <a:ea typeface="Times New Roman" panose="02020603050405020304" pitchFamily="18" charset="0"/>
              </a:rPr>
              <a:t>Range: -1 to 1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Helvetica" pitchFamily="2" charset="0"/>
                <a:ea typeface="Times New Roman" panose="02020603050405020304" pitchFamily="18" charset="0"/>
              </a:rPr>
              <a:t>-1 for a perfectly inverse, or negative relationship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Helvetica" pitchFamily="2" charset="0"/>
                <a:ea typeface="Times New Roman" panose="02020603050405020304" pitchFamily="18" charset="0"/>
              </a:rPr>
              <a:t>1 for a perfectly positive correlation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Helvetica" pitchFamily="2" charset="0"/>
                <a:ea typeface="Times New Roman" panose="02020603050405020304" pitchFamily="18" charset="0"/>
              </a:rPr>
              <a:t>Values at/or close to zero indicate no linear relationship or a very weak correlation.</a:t>
            </a:r>
          </a:p>
          <a:p>
            <a:r>
              <a:rPr lang="en-US" sz="2000" dirty="0">
                <a:latin typeface="Helvetica" pitchFamily="2" charset="0"/>
                <a:ea typeface="Times New Roman" panose="02020603050405020304" pitchFamily="18" charset="0"/>
              </a:rPr>
              <a:t>Must be above 0.7 to be a strong correlation.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Helvetica" pitchFamily="2" charset="0"/>
                <a:ea typeface="Times New Roman" panose="02020603050405020304" pitchFamily="18" charset="0"/>
              </a:rPr>
              <a:t>If strong correlation then can check for causation between two variables. </a:t>
            </a:r>
            <a:endParaRPr lang="en-IN" sz="2000" dirty="0">
              <a:effectLst/>
              <a:latin typeface="Helvetica" pitchFamily="2" charset="0"/>
              <a:ea typeface="Times New Roman" panose="02020603050405020304" pitchFamily="18" charset="0"/>
            </a:endParaRPr>
          </a:p>
          <a:p>
            <a:endParaRPr lang="en-US" sz="20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4990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61D701-3BFA-6728-57E4-753BEFAED756}"/>
              </a:ext>
            </a:extLst>
          </p:cNvPr>
          <p:cNvSpPr txBox="1"/>
          <p:nvPr/>
        </p:nvSpPr>
        <p:spPr>
          <a:xfrm>
            <a:off x="767890" y="275978"/>
            <a:ext cx="10664620" cy="646331"/>
          </a:xfrm>
          <a:prstGeom prst="rect">
            <a:avLst/>
          </a:prstGeom>
          <a:noFill/>
          <a:ln>
            <a:solidFill>
              <a:srgbClr val="E07F2E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5BE7D6E-B527-4BAC-BE9A-2F1FA9F1C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0405" y="126622"/>
            <a:ext cx="11353800" cy="994753"/>
          </a:xfrm>
        </p:spPr>
        <p:txBody>
          <a:bodyPr>
            <a:noAutofit/>
          </a:bodyPr>
          <a:lstStyle/>
          <a:p>
            <a:r>
              <a:rPr lang="en-US" sz="3000" b="1" dirty="0">
                <a:latin typeface="Helvetica" pitchFamily="2" charset="0"/>
              </a:rPr>
              <a:t>7. Effect of Attendance on Student Performance</a:t>
            </a:r>
          </a:p>
        </p:txBody>
      </p:sp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3A7FC407-51DE-7C14-2CCE-B466CEC5FB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2148731"/>
              </p:ext>
            </p:extLst>
          </p:nvPr>
        </p:nvGraphicFramePr>
        <p:xfrm>
          <a:off x="751112" y="1186537"/>
          <a:ext cx="5257799" cy="4038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DA076B38-5ECC-C2D3-3562-089FDAE23D1C}"/>
              </a:ext>
            </a:extLst>
          </p:cNvPr>
          <p:cNvSpPr txBox="1"/>
          <p:nvPr/>
        </p:nvSpPr>
        <p:spPr>
          <a:xfrm>
            <a:off x="2792855" y="5196235"/>
            <a:ext cx="1578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pitchFamily="2" charset="0"/>
              </a:rPr>
              <a:t>Attendance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B06E3C5-B962-C973-9D14-5F8192D65BA4}"/>
              </a:ext>
            </a:extLst>
          </p:cNvPr>
          <p:cNvSpPr txBox="1"/>
          <p:nvPr/>
        </p:nvSpPr>
        <p:spPr>
          <a:xfrm rot="16200000">
            <a:off x="-726053" y="2890597"/>
            <a:ext cx="2514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pitchFamily="2" charset="0"/>
              </a:rPr>
              <a:t>Student Performance</a:t>
            </a:r>
          </a:p>
        </p:txBody>
      </p:sp>
      <p:graphicFrame>
        <p:nvGraphicFramePr>
          <p:cNvPr id="20" name="Content Placeholder 5">
            <a:extLst>
              <a:ext uri="{FF2B5EF4-FFF2-40B4-BE49-F238E27FC236}">
                <a16:creationId xmlns:a16="http://schemas.microsoft.com/office/drawing/2014/main" id="{E27CCDF9-2934-9B05-9DC4-7F4FA8671E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9063709"/>
              </p:ext>
            </p:extLst>
          </p:nvPr>
        </p:nvGraphicFramePr>
        <p:xfrm>
          <a:off x="6357702" y="1186536"/>
          <a:ext cx="5313483" cy="4038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B0F7AA4D-1381-540F-8295-9753306D4887}"/>
              </a:ext>
            </a:extLst>
          </p:cNvPr>
          <p:cNvSpPr txBox="1"/>
          <p:nvPr/>
        </p:nvSpPr>
        <p:spPr>
          <a:xfrm>
            <a:off x="8741227" y="5225135"/>
            <a:ext cx="1572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pitchFamily="2" charset="0"/>
              </a:rPr>
              <a:t>Attendance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EDB4650-5B6E-F27B-B681-6D0C1FCBF37C}"/>
              </a:ext>
            </a:extLst>
          </p:cNvPr>
          <p:cNvSpPr txBox="1"/>
          <p:nvPr/>
        </p:nvSpPr>
        <p:spPr>
          <a:xfrm rot="16200000">
            <a:off x="4897358" y="2635547"/>
            <a:ext cx="259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pitchFamily="2" charset="0"/>
              </a:rPr>
              <a:t>Student Performance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35FB7E8-59DA-BCA7-93D3-AC5AC7B6A961}"/>
              </a:ext>
            </a:extLst>
          </p:cNvPr>
          <p:cNvSpPr txBox="1"/>
          <p:nvPr/>
        </p:nvSpPr>
        <p:spPr>
          <a:xfrm>
            <a:off x="8072829" y="3389186"/>
            <a:ext cx="18832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latin typeface="Helvetica" pitchFamily="2" charset="0"/>
              </a:rPr>
              <a:t>Alibommasandra</a:t>
            </a:r>
            <a:endParaRPr lang="en-US" sz="1100" dirty="0">
              <a:latin typeface="Helvetica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A9117F4-5DE5-9778-E597-0C711618A363}"/>
              </a:ext>
            </a:extLst>
          </p:cNvPr>
          <p:cNvSpPr txBox="1"/>
          <p:nvPr/>
        </p:nvSpPr>
        <p:spPr>
          <a:xfrm>
            <a:off x="1906699" y="922309"/>
            <a:ext cx="38418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Helvetica" pitchFamily="2" charset="0"/>
              </a:rPr>
              <a:t>All schools under the programs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9C49734-9CD3-AF99-0C3F-0E82140F9BDB}"/>
              </a:ext>
            </a:extLst>
          </p:cNvPr>
          <p:cNvSpPr txBox="1"/>
          <p:nvPr/>
        </p:nvSpPr>
        <p:spPr>
          <a:xfrm>
            <a:off x="8430984" y="2776759"/>
            <a:ext cx="18832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latin typeface="Helvetica" pitchFamily="2" charset="0"/>
              </a:rPr>
              <a:t>Chintal</a:t>
            </a:r>
            <a:r>
              <a:rPr lang="en-US" sz="1100" dirty="0">
                <a:latin typeface="Helvetica" pitchFamily="2" charset="0"/>
              </a:rPr>
              <a:t> Madiwala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A9BEA15-C03E-A779-AC10-CB686666392F}"/>
              </a:ext>
            </a:extLst>
          </p:cNvPr>
          <p:cNvSpPr txBox="1"/>
          <p:nvPr/>
        </p:nvSpPr>
        <p:spPr>
          <a:xfrm>
            <a:off x="7299295" y="943495"/>
            <a:ext cx="38418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Helvetica" pitchFamily="2" charset="0"/>
              </a:rPr>
              <a:t>Select schools with larger variance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E16A2AC-1745-C7C1-9A3A-E166CDB154C9}"/>
              </a:ext>
            </a:extLst>
          </p:cNvPr>
          <p:cNvSpPr txBox="1"/>
          <p:nvPr/>
        </p:nvSpPr>
        <p:spPr>
          <a:xfrm>
            <a:off x="9383484" y="3058610"/>
            <a:ext cx="18832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latin typeface="Helvetica" pitchFamily="2" charset="0"/>
              </a:rPr>
              <a:t>Lakshmisagara</a:t>
            </a:r>
            <a:endParaRPr lang="en-US" sz="1100" dirty="0">
              <a:latin typeface="Helvetica" pitchFamily="2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3BCDBEA-3BC0-1582-610A-1B230ABF6A38}"/>
              </a:ext>
            </a:extLst>
          </p:cNvPr>
          <p:cNvSpPr txBox="1"/>
          <p:nvPr/>
        </p:nvSpPr>
        <p:spPr>
          <a:xfrm>
            <a:off x="9220199" y="3763508"/>
            <a:ext cx="18832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Helvetica" pitchFamily="2" charset="0"/>
              </a:rPr>
              <a:t>Silk Farm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1DEDCDB-01C2-3693-F808-24B6123F50CC}"/>
              </a:ext>
            </a:extLst>
          </p:cNvPr>
          <p:cNvSpPr txBox="1"/>
          <p:nvPr/>
        </p:nvSpPr>
        <p:spPr>
          <a:xfrm>
            <a:off x="10920518" y="1991769"/>
            <a:ext cx="18832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Helvetica" pitchFamily="2" charset="0"/>
              </a:rPr>
              <a:t>M Madiwala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A39F0F7-9E3D-EAC9-FBAE-C35A6BEF8190}"/>
              </a:ext>
            </a:extLst>
          </p:cNvPr>
          <p:cNvSpPr txBox="1"/>
          <p:nvPr/>
        </p:nvSpPr>
        <p:spPr>
          <a:xfrm>
            <a:off x="10784888" y="2712670"/>
            <a:ext cx="12041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latin typeface="Helvetica" pitchFamily="2" charset="0"/>
              </a:rPr>
              <a:t>Avadadenahalli</a:t>
            </a:r>
            <a:endParaRPr lang="en-US" sz="1100" dirty="0">
              <a:latin typeface="Helvetica" pitchFamily="2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7D1B37A-DEDA-F106-B3F6-98A1EB4EE59F}"/>
              </a:ext>
            </a:extLst>
          </p:cNvPr>
          <p:cNvSpPr txBox="1"/>
          <p:nvPr/>
        </p:nvSpPr>
        <p:spPr>
          <a:xfrm>
            <a:off x="10228407" y="3654164"/>
            <a:ext cx="12041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latin typeface="Helvetica" pitchFamily="2" charset="0"/>
              </a:rPr>
              <a:t>Harohalli</a:t>
            </a:r>
            <a:endParaRPr lang="en-US" sz="1100" dirty="0">
              <a:latin typeface="Helvetica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B29301D-E91C-CA4F-28D6-E3D5C91EBC51}"/>
              </a:ext>
            </a:extLst>
          </p:cNvPr>
          <p:cNvSpPr txBox="1"/>
          <p:nvPr/>
        </p:nvSpPr>
        <p:spPr>
          <a:xfrm>
            <a:off x="10784888" y="4240275"/>
            <a:ext cx="12041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 fontAlgn="b"/>
            <a:r>
              <a:rPr lang="en-IN" sz="1100" b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Sudhama</a:t>
            </a:r>
            <a:r>
              <a:rPr lang="en-IN" sz="1100" b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IN" sz="1100" b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Nagra</a:t>
            </a:r>
            <a:endParaRPr lang="en-IN" sz="1100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D356586-F04C-A58A-6746-F1AFF1AF29A7}"/>
              </a:ext>
            </a:extLst>
          </p:cNvPr>
          <p:cNvSpPr txBox="1"/>
          <p:nvPr/>
        </p:nvSpPr>
        <p:spPr>
          <a:xfrm>
            <a:off x="10149671" y="2306142"/>
            <a:ext cx="12041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 fontAlgn="b"/>
            <a:r>
              <a:rPr lang="en-IN" sz="1100" b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Indlavadipura</a:t>
            </a:r>
            <a:endParaRPr lang="en-IN" sz="1100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0DFE949-E08F-E1CA-C2C9-0C1662AC2225}"/>
              </a:ext>
            </a:extLst>
          </p:cNvPr>
          <p:cNvSpPr txBox="1"/>
          <p:nvPr/>
        </p:nvSpPr>
        <p:spPr>
          <a:xfrm>
            <a:off x="9801328" y="1956477"/>
            <a:ext cx="12041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 fontAlgn="b"/>
            <a:r>
              <a:rPr lang="en-IN" sz="1100" b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Karpur</a:t>
            </a:r>
            <a:endParaRPr lang="en-IN" sz="1100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1A52BA5-5C83-F68A-0964-B33A43BC0066}"/>
              </a:ext>
            </a:extLst>
          </p:cNvPr>
          <p:cNvSpPr txBox="1"/>
          <p:nvPr/>
        </p:nvSpPr>
        <p:spPr>
          <a:xfrm>
            <a:off x="757669" y="5613374"/>
            <a:ext cx="10674867" cy="923330"/>
          </a:xfrm>
          <a:prstGeom prst="rect">
            <a:avLst/>
          </a:prstGeom>
          <a:solidFill>
            <a:srgbClr val="E07F2E"/>
          </a:solidFill>
          <a:ln>
            <a:solidFill>
              <a:srgbClr val="E07F2E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29530DD-742E-9696-0729-DA15DD881544}"/>
              </a:ext>
            </a:extLst>
          </p:cNvPr>
          <p:cNvSpPr txBox="1"/>
          <p:nvPr/>
        </p:nvSpPr>
        <p:spPr>
          <a:xfrm>
            <a:off x="767890" y="5671531"/>
            <a:ext cx="107301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bg1"/>
                </a:solidFill>
                <a:latin typeface="Helvetica" pitchFamily="2" charset="0"/>
              </a:rPr>
              <a:t>Correlation Co-efficient: </a:t>
            </a:r>
            <a:r>
              <a:rPr lang="en-US" sz="1500" b="1" dirty="0">
                <a:solidFill>
                  <a:schemeClr val="bg1"/>
                </a:solidFill>
                <a:latin typeface="Helvetica" pitchFamily="2" charset="0"/>
              </a:rPr>
              <a:t>0.08</a:t>
            </a:r>
          </a:p>
          <a:p>
            <a:r>
              <a:rPr lang="en-US" sz="1500" b="1" dirty="0">
                <a:solidFill>
                  <a:schemeClr val="bg1"/>
                </a:solidFill>
                <a:latin typeface="Helvetica" pitchFamily="2" charset="0"/>
              </a:rPr>
              <a:t>This </a:t>
            </a:r>
            <a:r>
              <a:rPr lang="en-US" sz="1500" dirty="0">
                <a:solidFill>
                  <a:schemeClr val="bg1"/>
                </a:solidFill>
                <a:latin typeface="Helvetica" pitchFamily="2" charset="0"/>
              </a:rPr>
              <a:t>data does not suggest a significant relation between attendance and student performance. </a:t>
            </a:r>
            <a:r>
              <a:rPr lang="en-US" sz="1500" b="1" dirty="0">
                <a:solidFill>
                  <a:schemeClr val="bg1"/>
                </a:solidFill>
                <a:latin typeface="Helvetica" pitchFamily="2" charset="0"/>
              </a:rPr>
              <a:t>It is not a key determinant. </a:t>
            </a:r>
            <a:r>
              <a:rPr lang="en-US" sz="1500" dirty="0">
                <a:solidFill>
                  <a:schemeClr val="bg1"/>
                </a:solidFill>
                <a:latin typeface="Helvetica" pitchFamily="2" charset="0"/>
              </a:rPr>
              <a:t>Must look into other affecting factors like school support, teacher-class ratio, class timings, taught vs actual CEFR etc.</a:t>
            </a:r>
          </a:p>
          <a:p>
            <a:endParaRPr lang="en-US" sz="1500" b="1" dirty="0">
              <a:solidFill>
                <a:schemeClr val="bg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217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ADB7147-C148-2711-4DC3-7C445A4E32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4332186"/>
              </p:ext>
            </p:extLst>
          </p:nvPr>
        </p:nvGraphicFramePr>
        <p:xfrm>
          <a:off x="883255" y="919184"/>
          <a:ext cx="10279550" cy="316592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27215">
                  <a:extLst>
                    <a:ext uri="{9D8B030D-6E8A-4147-A177-3AD203B41FA5}">
                      <a16:colId xmlns:a16="http://schemas.microsoft.com/office/drawing/2014/main" val="762604100"/>
                    </a:ext>
                  </a:extLst>
                </a:gridCol>
                <a:gridCol w="1980744">
                  <a:extLst>
                    <a:ext uri="{9D8B030D-6E8A-4147-A177-3AD203B41FA5}">
                      <a16:colId xmlns:a16="http://schemas.microsoft.com/office/drawing/2014/main" val="4232201934"/>
                    </a:ext>
                  </a:extLst>
                </a:gridCol>
                <a:gridCol w="1950269">
                  <a:extLst>
                    <a:ext uri="{9D8B030D-6E8A-4147-A177-3AD203B41FA5}">
                      <a16:colId xmlns:a16="http://schemas.microsoft.com/office/drawing/2014/main" val="1593529883"/>
                    </a:ext>
                  </a:extLst>
                </a:gridCol>
                <a:gridCol w="3521322">
                  <a:extLst>
                    <a:ext uri="{9D8B030D-6E8A-4147-A177-3AD203B41FA5}">
                      <a16:colId xmlns:a16="http://schemas.microsoft.com/office/drawing/2014/main" val="1527346735"/>
                    </a:ext>
                  </a:extLst>
                </a:gridCol>
              </a:tblGrid>
              <a:tr h="34986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School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Attendance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Student Scores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Relationship/Effect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1205984"/>
                  </a:ext>
                </a:extLst>
              </a:tr>
              <a:tr h="34986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Alibommasandra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53.94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37.33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Low attendance, low score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217685209"/>
                  </a:ext>
                </a:extLst>
              </a:tr>
              <a:tr h="274022"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Chinthal</a:t>
                      </a:r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 </a:t>
                      </a:r>
                      <a:r>
                        <a:rPr lang="en-IN" sz="1600" b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Madiwala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51.47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50.75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Low attendance low score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90653652"/>
                  </a:ext>
                </a:extLst>
              </a:tr>
              <a:tr h="274022"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Lakshmisagara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55.81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46.99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Low attendance low score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3137624"/>
                  </a:ext>
                </a:extLst>
              </a:tr>
              <a:tr h="274022"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Silk Farm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61.6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23.14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High attendance low score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6760578"/>
                  </a:ext>
                </a:extLst>
              </a:tr>
              <a:tr h="274022"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M </a:t>
                      </a:r>
                      <a:r>
                        <a:rPr lang="en-IN" sz="1600" b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Madiwala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100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72.31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High attendance low score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0152507"/>
                  </a:ext>
                </a:extLst>
              </a:tr>
              <a:tr h="274022"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Avadadenahalli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u="none" strike="noStrike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100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59.67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High attendance low score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7720865"/>
                  </a:ext>
                </a:extLst>
              </a:tr>
              <a:tr h="274022"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Harohalli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u="none" strike="noStrike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86.59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25.55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High attendance low score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2014131"/>
                  </a:ext>
                </a:extLst>
              </a:tr>
              <a:tr h="274022"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Sudhama</a:t>
                      </a:r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 </a:t>
                      </a:r>
                      <a:r>
                        <a:rPr lang="en-IN" sz="1600" b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Nagra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98.97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u="none" strike="noStrike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16.9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High attendance low score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7138564"/>
                  </a:ext>
                </a:extLst>
              </a:tr>
              <a:tr h="274022"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Indlavadipura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u="none" strike="noStrike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85.93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u="none" strike="noStrike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71.97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 High attendance high score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0885207"/>
                  </a:ext>
                </a:extLst>
              </a:tr>
              <a:tr h="274022"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Karpur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u="none" strike="noStrike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80.03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u="none" strike="noStrike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74.37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High attendance high score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4408701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61D7D41E-9425-EAA9-9456-A96B3005BCE3}"/>
              </a:ext>
            </a:extLst>
          </p:cNvPr>
          <p:cNvSpPr txBox="1">
            <a:spLocks/>
          </p:cNvSpPr>
          <p:nvPr/>
        </p:nvSpPr>
        <p:spPr>
          <a:xfrm>
            <a:off x="820615" y="233036"/>
            <a:ext cx="2896208" cy="6782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b="1" dirty="0">
                <a:latin typeface="Helvetica" pitchFamily="2" charset="0"/>
              </a:rPr>
              <a:t>Description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82295AE-E19A-9473-3EEC-96C870BE26AC}"/>
              </a:ext>
            </a:extLst>
          </p:cNvPr>
          <p:cNvCxnSpPr>
            <a:cxnSpLocks/>
          </p:cNvCxnSpPr>
          <p:nvPr/>
        </p:nvCxnSpPr>
        <p:spPr>
          <a:xfrm>
            <a:off x="883255" y="757423"/>
            <a:ext cx="3020409" cy="0"/>
          </a:xfrm>
          <a:prstGeom prst="line">
            <a:avLst/>
          </a:prstGeom>
          <a:ln w="12700">
            <a:solidFill>
              <a:srgbClr val="E07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EDD7E64B-63CE-9783-C172-76D161B5F784}"/>
              </a:ext>
            </a:extLst>
          </p:cNvPr>
          <p:cNvSpPr txBox="1">
            <a:spLocks/>
          </p:cNvSpPr>
          <p:nvPr/>
        </p:nvSpPr>
        <p:spPr>
          <a:xfrm>
            <a:off x="820615" y="4122200"/>
            <a:ext cx="2896208" cy="6782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b="1" dirty="0">
                <a:latin typeface="Helvetica" pitchFamily="2" charset="0"/>
              </a:rPr>
              <a:t>Insight &amp; Inference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E8CA79-C00A-E835-9B60-C11E76DB0105}"/>
              </a:ext>
            </a:extLst>
          </p:cNvPr>
          <p:cNvCxnSpPr>
            <a:cxnSpLocks/>
          </p:cNvCxnSpPr>
          <p:nvPr/>
        </p:nvCxnSpPr>
        <p:spPr>
          <a:xfrm>
            <a:off x="883255" y="4649554"/>
            <a:ext cx="3020409" cy="0"/>
          </a:xfrm>
          <a:prstGeom prst="line">
            <a:avLst/>
          </a:prstGeom>
          <a:ln w="12700">
            <a:solidFill>
              <a:srgbClr val="E07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E7773A7-ADE6-34DA-7BC6-D64B743007DF}"/>
              </a:ext>
            </a:extLst>
          </p:cNvPr>
          <p:cNvSpPr txBox="1">
            <a:spLocks/>
          </p:cNvSpPr>
          <p:nvPr/>
        </p:nvSpPr>
        <p:spPr>
          <a:xfrm>
            <a:off x="782020" y="4693098"/>
            <a:ext cx="10380785" cy="20429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10000"/>
              </a:lnSpc>
              <a:buAutoNum type="arabicPeriod"/>
            </a:pPr>
            <a:r>
              <a:rPr lang="en-US" sz="1600" dirty="0">
                <a:latin typeface="Helvetica" pitchFamily="2" charset="0"/>
              </a:rPr>
              <a:t>Case-by-case effect of attendance on student performance (both low attendance low score &amp; high attendance high score). While this data does not suggest a significant correlation, there are limitations to this analysis, so we must further explore other factors before drawing a concise conclusion.  What kind of data should we capture that will help us make a more rigorous analysis?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600" dirty="0">
                <a:latin typeface="Helvetica" pitchFamily="2" charset="0"/>
              </a:rPr>
              <a:t>2. </a:t>
            </a:r>
            <a:r>
              <a:rPr lang="en-US" sz="1600" b="1" dirty="0">
                <a:latin typeface="Helvetica" pitchFamily="2" charset="0"/>
              </a:rPr>
              <a:t>Limitations: </a:t>
            </a:r>
            <a:r>
              <a:rPr lang="en-US" sz="1600" dirty="0">
                <a:latin typeface="Helvetica" pitchFamily="2" charset="0"/>
              </a:rPr>
              <a:t>Student-level scores and attendance has not been captured. Aggregates of each school’s attendance and scores have been matched. Hence, low reliability of tests &amp; results.</a:t>
            </a:r>
          </a:p>
          <a:p>
            <a:pPr marL="0" indent="0">
              <a:lnSpc>
                <a:spcPct val="110000"/>
              </a:lnSpc>
              <a:buNone/>
            </a:pPr>
            <a:endParaRPr lang="en-US" sz="16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6156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CD1E542-A188-D452-4ACD-3CF07D56282F}"/>
              </a:ext>
            </a:extLst>
          </p:cNvPr>
          <p:cNvSpPr txBox="1"/>
          <p:nvPr/>
        </p:nvSpPr>
        <p:spPr>
          <a:xfrm>
            <a:off x="618393" y="357871"/>
            <a:ext cx="10735407" cy="646331"/>
          </a:xfrm>
          <a:prstGeom prst="rect">
            <a:avLst/>
          </a:prstGeom>
          <a:noFill/>
          <a:ln>
            <a:solidFill>
              <a:srgbClr val="E07F2E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B712982-B014-09C0-F9F3-0FE17B328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890" y="204316"/>
            <a:ext cx="11353800" cy="994753"/>
          </a:xfrm>
        </p:spPr>
        <p:txBody>
          <a:bodyPr>
            <a:noAutofit/>
          </a:bodyPr>
          <a:lstStyle/>
          <a:p>
            <a:r>
              <a:rPr lang="en-US" sz="3000" b="1" dirty="0">
                <a:latin typeface="Helvetica" pitchFamily="2" charset="0"/>
              </a:rPr>
              <a:t>8. Effect of Teacher Proficiency on Student Performance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78D101E-4E7B-CEB0-C0E0-C4D78A3994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3634639"/>
              </p:ext>
            </p:extLst>
          </p:nvPr>
        </p:nvGraphicFramePr>
        <p:xfrm>
          <a:off x="618393" y="1120890"/>
          <a:ext cx="10735407" cy="2348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2C76B8A-21FD-50C1-FC15-2DB9B16F9C4F}"/>
              </a:ext>
            </a:extLst>
          </p:cNvPr>
          <p:cNvSpPr txBox="1"/>
          <p:nvPr/>
        </p:nvSpPr>
        <p:spPr>
          <a:xfrm>
            <a:off x="5465154" y="2545034"/>
            <a:ext cx="15518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Helvetica" pitchFamily="2" charset="0"/>
              </a:rPr>
              <a:t>Shashikala 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20F122-5EE0-FD6F-87B5-8FD7B86554B8}"/>
              </a:ext>
            </a:extLst>
          </p:cNvPr>
          <p:cNvSpPr txBox="1"/>
          <p:nvPr/>
        </p:nvSpPr>
        <p:spPr>
          <a:xfrm>
            <a:off x="4544174" y="2545035"/>
            <a:ext cx="15518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latin typeface="Helvetica" pitchFamily="2" charset="0"/>
              </a:rPr>
              <a:t>Mamtha</a:t>
            </a:r>
            <a:r>
              <a:rPr lang="en-US" sz="1100" dirty="0">
                <a:latin typeface="Helvetica" pitchFamily="2" charset="0"/>
              </a:rPr>
              <a:t> HR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EC9711-E88B-590A-C1BE-C47205FD0B12}"/>
              </a:ext>
            </a:extLst>
          </p:cNvPr>
          <p:cNvSpPr txBox="1"/>
          <p:nvPr/>
        </p:nvSpPr>
        <p:spPr>
          <a:xfrm>
            <a:off x="8721389" y="2741132"/>
            <a:ext cx="15518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Helvetica" pitchFamily="2" charset="0"/>
              </a:rPr>
              <a:t>Soumya 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F54826-2326-7B13-D3C2-AEA094C1E153}"/>
              </a:ext>
            </a:extLst>
          </p:cNvPr>
          <p:cNvSpPr txBox="1"/>
          <p:nvPr/>
        </p:nvSpPr>
        <p:spPr>
          <a:xfrm>
            <a:off x="4480987" y="1467053"/>
            <a:ext cx="15518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Helvetica" pitchFamily="2" charset="0"/>
              </a:rPr>
              <a:t>Naveena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08117D-BFEF-9878-9514-964F455E340B}"/>
              </a:ext>
            </a:extLst>
          </p:cNvPr>
          <p:cNvSpPr txBox="1"/>
          <p:nvPr/>
        </p:nvSpPr>
        <p:spPr>
          <a:xfrm>
            <a:off x="6241067" y="1415591"/>
            <a:ext cx="15518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Helvetica" pitchFamily="2" charset="0"/>
              </a:rPr>
              <a:t>Lakshmi 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AE6ED7-8704-BDA6-0A9F-44C2451352AC}"/>
              </a:ext>
            </a:extLst>
          </p:cNvPr>
          <p:cNvSpPr txBox="1"/>
          <p:nvPr/>
        </p:nvSpPr>
        <p:spPr>
          <a:xfrm>
            <a:off x="8583385" y="1683428"/>
            <a:ext cx="15518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Helvetica" pitchFamily="2" charset="0"/>
              </a:rPr>
              <a:t>Lakshmi Devi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4EED34D-7DBC-753B-744F-B3705AEF251B}"/>
              </a:ext>
            </a:extLst>
          </p:cNvPr>
          <p:cNvSpPr txBox="1"/>
          <p:nvPr/>
        </p:nvSpPr>
        <p:spPr>
          <a:xfrm>
            <a:off x="678879" y="3456365"/>
            <a:ext cx="10902065" cy="923330"/>
          </a:xfrm>
          <a:prstGeom prst="rect">
            <a:avLst/>
          </a:prstGeom>
          <a:solidFill>
            <a:srgbClr val="9F1C65"/>
          </a:solidFill>
          <a:ln>
            <a:solidFill>
              <a:srgbClr val="E07F2E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378A994-A782-C1F7-5BD9-224536F1A000}"/>
              </a:ext>
            </a:extLst>
          </p:cNvPr>
          <p:cNvSpPr txBox="1"/>
          <p:nvPr/>
        </p:nvSpPr>
        <p:spPr>
          <a:xfrm>
            <a:off x="881462" y="3512316"/>
            <a:ext cx="1058591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bg2"/>
                </a:solidFill>
                <a:latin typeface="Helvetica" pitchFamily="2" charset="0"/>
              </a:rPr>
              <a:t>Correlation Co-efficient: </a:t>
            </a:r>
            <a:r>
              <a:rPr lang="en-US" sz="1500" b="1" dirty="0">
                <a:solidFill>
                  <a:schemeClr val="bg2"/>
                </a:solidFill>
                <a:latin typeface="Helvetica" pitchFamily="2" charset="0"/>
              </a:rPr>
              <a:t>0</a:t>
            </a:r>
          </a:p>
          <a:p>
            <a:r>
              <a:rPr lang="en-US" sz="1500" dirty="0">
                <a:solidFill>
                  <a:schemeClr val="bg2"/>
                </a:solidFill>
                <a:latin typeface="Helvetica" pitchFamily="2" charset="0"/>
              </a:rPr>
              <a:t>While this data does not support a correlation between teacher proficiency &amp; student performance, this has to be explored more thoroughly to identify other factors before making a definitive conclusion.</a:t>
            </a:r>
          </a:p>
        </p:txBody>
      </p:sp>
      <p:graphicFrame>
        <p:nvGraphicFramePr>
          <p:cNvPr id="3" name="Table 10">
            <a:extLst>
              <a:ext uri="{FF2B5EF4-FFF2-40B4-BE49-F238E27FC236}">
                <a16:creationId xmlns:a16="http://schemas.microsoft.com/office/drawing/2014/main" id="{EB1F125A-BDF2-33D5-C795-63C8982A6C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45980"/>
              </p:ext>
            </p:extLst>
          </p:nvPr>
        </p:nvGraphicFramePr>
        <p:xfrm>
          <a:off x="698558" y="4623424"/>
          <a:ext cx="4530714" cy="193395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92415">
                  <a:extLst>
                    <a:ext uri="{9D8B030D-6E8A-4147-A177-3AD203B41FA5}">
                      <a16:colId xmlns:a16="http://schemas.microsoft.com/office/drawing/2014/main" val="1683153287"/>
                    </a:ext>
                  </a:extLst>
                </a:gridCol>
                <a:gridCol w="1563062">
                  <a:extLst>
                    <a:ext uri="{9D8B030D-6E8A-4147-A177-3AD203B41FA5}">
                      <a16:colId xmlns:a16="http://schemas.microsoft.com/office/drawing/2014/main" val="2188622389"/>
                    </a:ext>
                  </a:extLst>
                </a:gridCol>
                <a:gridCol w="1475237">
                  <a:extLst>
                    <a:ext uri="{9D8B030D-6E8A-4147-A177-3AD203B41FA5}">
                      <a16:colId xmlns:a16="http://schemas.microsoft.com/office/drawing/2014/main" val="831246784"/>
                    </a:ext>
                  </a:extLst>
                </a:gridCol>
              </a:tblGrid>
              <a:tr h="276279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Teacher Name</a:t>
                      </a:r>
                    </a:p>
                  </a:txBody>
                  <a:tcPr marL="75349" marR="75349" marT="37674" marB="3767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ELP</a:t>
                      </a:r>
                    </a:p>
                  </a:txBody>
                  <a:tcPr marL="75349" marR="75349" marT="37674" marB="37674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latin typeface="Helvetica" pitchFamily="2" charset="0"/>
                        </a:rPr>
                        <a:t>Correlation</a:t>
                      </a:r>
                    </a:p>
                  </a:txBody>
                  <a:tcPr marL="75349" marR="75349" marT="37674" marB="37674"/>
                </a:tc>
                <a:extLst>
                  <a:ext uri="{0D108BD9-81ED-4DB2-BD59-A6C34878D82A}">
                    <a16:rowId xmlns:a16="http://schemas.microsoft.com/office/drawing/2014/main" val="685800603"/>
                  </a:ext>
                </a:extLst>
              </a:tr>
              <a:tr h="276279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Naveena</a:t>
                      </a:r>
                    </a:p>
                  </a:txBody>
                  <a:tcPr marL="75349" marR="75349" marT="37674" marB="3767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70%</a:t>
                      </a:r>
                    </a:p>
                  </a:txBody>
                  <a:tcPr marL="75349" marR="75349" marT="37674" marB="3767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0.56</a:t>
                      </a:r>
                    </a:p>
                  </a:txBody>
                  <a:tcPr marL="75349" marR="75349" marT="37674" marB="37674"/>
                </a:tc>
                <a:extLst>
                  <a:ext uri="{0D108BD9-81ED-4DB2-BD59-A6C34878D82A}">
                    <a16:rowId xmlns:a16="http://schemas.microsoft.com/office/drawing/2014/main" val="1512677751"/>
                  </a:ext>
                </a:extLst>
              </a:tr>
              <a:tr h="276279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Lakshmi G</a:t>
                      </a:r>
                    </a:p>
                  </a:txBody>
                  <a:tcPr marL="75349" marR="75349" marT="37674" marB="3767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35%</a:t>
                      </a:r>
                    </a:p>
                  </a:txBody>
                  <a:tcPr marL="75349" marR="75349" marT="37674" marB="3767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0.52</a:t>
                      </a:r>
                    </a:p>
                  </a:txBody>
                  <a:tcPr marL="75349" marR="75349" marT="37674" marB="37674"/>
                </a:tc>
                <a:extLst>
                  <a:ext uri="{0D108BD9-81ED-4DB2-BD59-A6C34878D82A}">
                    <a16:rowId xmlns:a16="http://schemas.microsoft.com/office/drawing/2014/main" val="466751431"/>
                  </a:ext>
                </a:extLst>
              </a:tr>
              <a:tr h="276279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err="1">
                          <a:latin typeface="Helvetica" pitchFamily="2" charset="0"/>
                        </a:rPr>
                        <a:t>Lakshmidevi</a:t>
                      </a:r>
                      <a:endParaRPr lang="en-US" sz="1300" dirty="0">
                        <a:latin typeface="Helvetica" pitchFamily="2" charset="0"/>
                      </a:endParaRPr>
                    </a:p>
                  </a:txBody>
                  <a:tcPr marL="75349" marR="75349" marT="37674" marB="3767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34.55%</a:t>
                      </a:r>
                    </a:p>
                  </a:txBody>
                  <a:tcPr marL="75349" marR="75349" marT="37674" marB="3767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0.16</a:t>
                      </a:r>
                    </a:p>
                  </a:txBody>
                  <a:tcPr marL="75349" marR="75349" marT="37674" marB="37674"/>
                </a:tc>
                <a:extLst>
                  <a:ext uri="{0D108BD9-81ED-4DB2-BD59-A6C34878D82A}">
                    <a16:rowId xmlns:a16="http://schemas.microsoft.com/office/drawing/2014/main" val="2166170534"/>
                  </a:ext>
                </a:extLst>
              </a:tr>
              <a:tr h="276279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err="1">
                          <a:latin typeface="Helvetica" pitchFamily="2" charset="0"/>
                        </a:rPr>
                        <a:t>Mamtha</a:t>
                      </a:r>
                      <a:r>
                        <a:rPr lang="en-US" sz="1300" dirty="0">
                          <a:latin typeface="Helvetica" pitchFamily="2" charset="0"/>
                        </a:rPr>
                        <a:t> HR</a:t>
                      </a:r>
                    </a:p>
                  </a:txBody>
                  <a:tcPr marL="75349" marR="75349" marT="37674" marB="3767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57.73%</a:t>
                      </a:r>
                    </a:p>
                  </a:txBody>
                  <a:tcPr marL="75349" marR="75349" marT="37674" marB="3767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-0.21</a:t>
                      </a:r>
                    </a:p>
                  </a:txBody>
                  <a:tcPr marL="75349" marR="75349" marT="37674" marB="37674"/>
                </a:tc>
                <a:extLst>
                  <a:ext uri="{0D108BD9-81ED-4DB2-BD59-A6C34878D82A}">
                    <a16:rowId xmlns:a16="http://schemas.microsoft.com/office/drawing/2014/main" val="215827497"/>
                  </a:ext>
                </a:extLst>
              </a:tr>
              <a:tr h="276279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Shashikala R</a:t>
                      </a:r>
                    </a:p>
                  </a:txBody>
                  <a:tcPr marL="75349" marR="75349" marT="37674" marB="3767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53%</a:t>
                      </a:r>
                    </a:p>
                  </a:txBody>
                  <a:tcPr marL="75349" marR="75349" marT="37674" marB="3767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-0.02</a:t>
                      </a:r>
                    </a:p>
                  </a:txBody>
                  <a:tcPr marL="75349" marR="75349" marT="37674" marB="37674"/>
                </a:tc>
                <a:extLst>
                  <a:ext uri="{0D108BD9-81ED-4DB2-BD59-A6C34878D82A}">
                    <a16:rowId xmlns:a16="http://schemas.microsoft.com/office/drawing/2014/main" val="3451181574"/>
                  </a:ext>
                </a:extLst>
              </a:tr>
              <a:tr h="276279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Soumya NS</a:t>
                      </a:r>
                    </a:p>
                  </a:txBody>
                  <a:tcPr marL="75349" marR="75349" marT="37674" marB="3767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73.18%</a:t>
                      </a:r>
                    </a:p>
                  </a:txBody>
                  <a:tcPr marL="75349" marR="75349" marT="37674" marB="3767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-0.43</a:t>
                      </a:r>
                    </a:p>
                  </a:txBody>
                  <a:tcPr marL="75349" marR="75349" marT="37674" marB="37674"/>
                </a:tc>
                <a:extLst>
                  <a:ext uri="{0D108BD9-81ED-4DB2-BD59-A6C34878D82A}">
                    <a16:rowId xmlns:a16="http://schemas.microsoft.com/office/drawing/2014/main" val="1191837341"/>
                  </a:ext>
                </a:extLst>
              </a:tr>
            </a:tbl>
          </a:graphicData>
        </a:graphic>
      </p:graphicFrame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58EE1D4-38C8-DF38-3C8C-8A095C1AB72B}"/>
              </a:ext>
            </a:extLst>
          </p:cNvPr>
          <p:cNvSpPr txBox="1">
            <a:spLocks/>
          </p:cNvSpPr>
          <p:nvPr/>
        </p:nvSpPr>
        <p:spPr>
          <a:xfrm>
            <a:off x="5465154" y="4835296"/>
            <a:ext cx="6303293" cy="16834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500" dirty="0" err="1">
                <a:latin typeface="Helvetica" pitchFamily="2" charset="0"/>
              </a:rPr>
              <a:t>Naveena</a:t>
            </a:r>
            <a:r>
              <a:rPr lang="en-US" sz="1500" dirty="0">
                <a:latin typeface="Helvetica" pitchFamily="2" charset="0"/>
              </a:rPr>
              <a:t> has high proficiency and a positive correlation while Soumya NS has high proficiency but a negative correlation.</a:t>
            </a:r>
          </a:p>
          <a:p>
            <a:pPr>
              <a:lnSpc>
                <a:spcPct val="110000"/>
              </a:lnSpc>
            </a:pPr>
            <a:r>
              <a:rPr lang="en-US" sz="1500" dirty="0">
                <a:latin typeface="Helvetica" pitchFamily="2" charset="0"/>
              </a:rPr>
              <a:t>Teacher proficiency is </a:t>
            </a:r>
            <a:r>
              <a:rPr lang="en-US" sz="1500" b="1" dirty="0">
                <a:latin typeface="Helvetica" pitchFamily="2" charset="0"/>
              </a:rPr>
              <a:t>not a key determinant</a:t>
            </a:r>
            <a:r>
              <a:rPr lang="en-US" sz="1500" dirty="0">
                <a:latin typeface="Helvetica" pitchFamily="2" charset="0"/>
              </a:rPr>
              <a:t> of student performance. Almost all the teachers showed no correlation. </a:t>
            </a:r>
          </a:p>
          <a:p>
            <a:pPr>
              <a:lnSpc>
                <a:spcPct val="110000"/>
              </a:lnSpc>
            </a:pPr>
            <a:r>
              <a:rPr lang="en-US" sz="1500" dirty="0">
                <a:latin typeface="Helvetica" pitchFamily="2" charset="0"/>
              </a:rPr>
              <a:t>This is in line with our context given that our teachers are still building proficiency and getting acquainted with the curriculum. 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A9E5510-9F89-46EC-4D53-FDF37D3FDA4D}"/>
              </a:ext>
            </a:extLst>
          </p:cNvPr>
          <p:cNvSpPr txBox="1">
            <a:spLocks/>
          </p:cNvSpPr>
          <p:nvPr/>
        </p:nvSpPr>
        <p:spPr>
          <a:xfrm>
            <a:off x="5562976" y="4261469"/>
            <a:ext cx="2896208" cy="6782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latin typeface="Helvetica" pitchFamily="2" charset="0"/>
              </a:rPr>
              <a:t>Insight &amp; Inference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D140B91-7C92-6DA1-B751-C2241CAD2826}"/>
              </a:ext>
            </a:extLst>
          </p:cNvPr>
          <p:cNvCxnSpPr>
            <a:cxnSpLocks/>
          </p:cNvCxnSpPr>
          <p:nvPr/>
        </p:nvCxnSpPr>
        <p:spPr>
          <a:xfrm>
            <a:off x="5562976" y="4779645"/>
            <a:ext cx="3020409" cy="0"/>
          </a:xfrm>
          <a:prstGeom prst="line">
            <a:avLst/>
          </a:prstGeom>
          <a:ln w="12700">
            <a:solidFill>
              <a:srgbClr val="E07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850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12D3037-89FC-E7AD-10E3-DDCFAF7CF9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7850882"/>
              </p:ext>
            </p:extLst>
          </p:nvPr>
        </p:nvGraphicFramePr>
        <p:xfrm>
          <a:off x="615043" y="881743"/>
          <a:ext cx="10961914" cy="2710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8056BD2-9F7A-A5E9-9CCC-F37727F5659F}"/>
              </a:ext>
            </a:extLst>
          </p:cNvPr>
          <p:cNvSpPr txBox="1"/>
          <p:nvPr/>
        </p:nvSpPr>
        <p:spPr>
          <a:xfrm>
            <a:off x="4575930" y="322031"/>
            <a:ext cx="428111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>
                <a:latin typeface="Helvetica" pitchFamily="2" charset="0"/>
              </a:rPr>
              <a:t>Overall Teacher Proficiency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357128-CE7B-482A-B3A7-3DDBD1FF0223}"/>
              </a:ext>
            </a:extLst>
          </p:cNvPr>
          <p:cNvSpPr txBox="1"/>
          <p:nvPr/>
        </p:nvSpPr>
        <p:spPr>
          <a:xfrm>
            <a:off x="4859860" y="989465"/>
            <a:ext cx="15518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Helvetica" pitchFamily="2" charset="0"/>
              </a:rPr>
              <a:t>Lakshmi 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0DC681-7A67-D4EC-5CBB-CD4B8C341F52}"/>
              </a:ext>
            </a:extLst>
          </p:cNvPr>
          <p:cNvSpPr txBox="1"/>
          <p:nvPr/>
        </p:nvSpPr>
        <p:spPr>
          <a:xfrm>
            <a:off x="5164660" y="3210150"/>
            <a:ext cx="15518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Helvetica" pitchFamily="2" charset="0"/>
              </a:rPr>
              <a:t>Mamatha HR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5872DB-8700-C10E-B3E3-8CDCC783B576}"/>
              </a:ext>
            </a:extLst>
          </p:cNvPr>
          <p:cNvSpPr txBox="1"/>
          <p:nvPr/>
        </p:nvSpPr>
        <p:spPr>
          <a:xfrm>
            <a:off x="6547145" y="832014"/>
            <a:ext cx="15518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latin typeface="Helvetica" pitchFamily="2" charset="0"/>
              </a:rPr>
              <a:t>Naveena</a:t>
            </a:r>
            <a:endParaRPr lang="en-US" sz="1100" dirty="0">
              <a:latin typeface="Helvetica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033585E-E7E9-B000-AFDA-9D32F3025381}"/>
              </a:ext>
            </a:extLst>
          </p:cNvPr>
          <p:cNvSpPr txBox="1"/>
          <p:nvPr/>
        </p:nvSpPr>
        <p:spPr>
          <a:xfrm>
            <a:off x="678879" y="3772050"/>
            <a:ext cx="10902065" cy="1200329"/>
          </a:xfrm>
          <a:prstGeom prst="rect">
            <a:avLst/>
          </a:prstGeom>
          <a:solidFill>
            <a:srgbClr val="9F1C65"/>
          </a:solidFill>
          <a:ln>
            <a:solidFill>
              <a:srgbClr val="E07F2E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CC51B98-BC64-855C-62B4-4074DC5B317B}"/>
              </a:ext>
            </a:extLst>
          </p:cNvPr>
          <p:cNvSpPr txBox="1"/>
          <p:nvPr/>
        </p:nvSpPr>
        <p:spPr>
          <a:xfrm>
            <a:off x="881462" y="3828001"/>
            <a:ext cx="105859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bg2"/>
                </a:solidFill>
                <a:latin typeface="Helvetica" pitchFamily="2" charset="0"/>
              </a:rPr>
              <a:t>Correlation Co-efficient: </a:t>
            </a:r>
            <a:endParaRPr lang="en-US" sz="1500" b="1" dirty="0">
              <a:solidFill>
                <a:schemeClr val="bg2"/>
              </a:solidFill>
              <a:latin typeface="Helvetica" pitchFamily="2" charset="0"/>
            </a:endParaRPr>
          </a:p>
          <a:p>
            <a:r>
              <a:rPr lang="en-US" sz="1500" b="1" dirty="0">
                <a:solidFill>
                  <a:schemeClr val="bg2"/>
                </a:solidFill>
                <a:latin typeface="Helvetica" pitchFamily="2" charset="0"/>
              </a:rPr>
              <a:t>ELP: 0               </a:t>
            </a:r>
          </a:p>
          <a:p>
            <a:r>
              <a:rPr lang="en-US" sz="1500" b="1" dirty="0">
                <a:solidFill>
                  <a:schemeClr val="bg2"/>
                </a:solidFill>
                <a:latin typeface="Helvetica" pitchFamily="2" charset="0"/>
              </a:rPr>
              <a:t>Curriculum: 0.03                   </a:t>
            </a:r>
          </a:p>
          <a:p>
            <a:r>
              <a:rPr lang="en-US" sz="1500" b="1" dirty="0">
                <a:solidFill>
                  <a:schemeClr val="bg2"/>
                </a:solidFill>
                <a:latin typeface="Helvetica" pitchFamily="2" charset="0"/>
              </a:rPr>
              <a:t>Pedagogy: 0.08</a:t>
            </a:r>
          </a:p>
        </p:txBody>
      </p:sp>
      <p:graphicFrame>
        <p:nvGraphicFramePr>
          <p:cNvPr id="16" name="Table 10">
            <a:extLst>
              <a:ext uri="{FF2B5EF4-FFF2-40B4-BE49-F238E27FC236}">
                <a16:creationId xmlns:a16="http://schemas.microsoft.com/office/drawing/2014/main" id="{154BA567-AB05-611D-F804-2A6632D43E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002296"/>
              </p:ext>
            </p:extLst>
          </p:nvPr>
        </p:nvGraphicFramePr>
        <p:xfrm>
          <a:off x="678878" y="5184288"/>
          <a:ext cx="5417122" cy="130042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55865">
                  <a:extLst>
                    <a:ext uri="{9D8B030D-6E8A-4147-A177-3AD203B41FA5}">
                      <a16:colId xmlns:a16="http://schemas.microsoft.com/office/drawing/2014/main" val="1683153287"/>
                    </a:ext>
                  </a:extLst>
                </a:gridCol>
                <a:gridCol w="1105848">
                  <a:extLst>
                    <a:ext uri="{9D8B030D-6E8A-4147-A177-3AD203B41FA5}">
                      <a16:colId xmlns:a16="http://schemas.microsoft.com/office/drawing/2014/main" val="136416280"/>
                    </a:ext>
                  </a:extLst>
                </a:gridCol>
                <a:gridCol w="1105848">
                  <a:extLst>
                    <a:ext uri="{9D8B030D-6E8A-4147-A177-3AD203B41FA5}">
                      <a16:colId xmlns:a16="http://schemas.microsoft.com/office/drawing/2014/main" val="642339002"/>
                    </a:ext>
                  </a:extLst>
                </a:gridCol>
                <a:gridCol w="1105848">
                  <a:extLst>
                    <a:ext uri="{9D8B030D-6E8A-4147-A177-3AD203B41FA5}">
                      <a16:colId xmlns:a16="http://schemas.microsoft.com/office/drawing/2014/main" val="2188622389"/>
                    </a:ext>
                  </a:extLst>
                </a:gridCol>
                <a:gridCol w="1043713">
                  <a:extLst>
                    <a:ext uri="{9D8B030D-6E8A-4147-A177-3AD203B41FA5}">
                      <a16:colId xmlns:a16="http://schemas.microsoft.com/office/drawing/2014/main" val="831246784"/>
                    </a:ext>
                  </a:extLst>
                </a:gridCol>
              </a:tblGrid>
              <a:tr h="276279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Teacher Name</a:t>
                      </a:r>
                    </a:p>
                  </a:txBody>
                  <a:tcPr marL="75349" marR="75349" marT="37674" marB="3767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ELP</a:t>
                      </a:r>
                    </a:p>
                  </a:txBody>
                  <a:tcPr marL="75349" marR="75349" marT="37674" marB="3767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Curriculum</a:t>
                      </a:r>
                    </a:p>
                  </a:txBody>
                  <a:tcPr marL="75349" marR="75349" marT="37674" marB="3767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Pedagogy</a:t>
                      </a:r>
                    </a:p>
                  </a:txBody>
                  <a:tcPr marL="75349" marR="75349" marT="37674" marB="37674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latin typeface="Helvetica" pitchFamily="2" charset="0"/>
                        </a:rPr>
                        <a:t>Correlation</a:t>
                      </a:r>
                    </a:p>
                  </a:txBody>
                  <a:tcPr marL="75349" marR="75349" marT="37674" marB="37674"/>
                </a:tc>
                <a:extLst>
                  <a:ext uri="{0D108BD9-81ED-4DB2-BD59-A6C34878D82A}">
                    <a16:rowId xmlns:a16="http://schemas.microsoft.com/office/drawing/2014/main" val="685800603"/>
                  </a:ext>
                </a:extLst>
              </a:tr>
              <a:tr h="276279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Naveena</a:t>
                      </a:r>
                    </a:p>
                  </a:txBody>
                  <a:tcPr marL="75349" marR="75349" marT="37674" marB="3767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70%</a:t>
                      </a:r>
                    </a:p>
                  </a:txBody>
                  <a:tcPr marL="75349" marR="75349" marT="37674" marB="3767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80%</a:t>
                      </a:r>
                    </a:p>
                  </a:txBody>
                  <a:tcPr marL="75349" marR="75349" marT="37674" marB="3767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58%</a:t>
                      </a:r>
                    </a:p>
                  </a:txBody>
                  <a:tcPr marL="75349" marR="75349" marT="37674" marB="3767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0.56</a:t>
                      </a:r>
                    </a:p>
                  </a:txBody>
                  <a:tcPr marL="75349" marR="75349" marT="37674" marB="37674"/>
                </a:tc>
                <a:extLst>
                  <a:ext uri="{0D108BD9-81ED-4DB2-BD59-A6C34878D82A}">
                    <a16:rowId xmlns:a16="http://schemas.microsoft.com/office/drawing/2014/main" val="1512677751"/>
                  </a:ext>
                </a:extLst>
              </a:tr>
              <a:tr h="276279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Lakshmi G</a:t>
                      </a:r>
                    </a:p>
                  </a:txBody>
                  <a:tcPr marL="75349" marR="75349" marT="37674" marB="3767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35%</a:t>
                      </a:r>
                    </a:p>
                  </a:txBody>
                  <a:tcPr marL="75349" marR="75349" marT="37674" marB="3767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25%</a:t>
                      </a:r>
                    </a:p>
                  </a:txBody>
                  <a:tcPr marL="75349" marR="75349" marT="37674" marB="3767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2%</a:t>
                      </a:r>
                    </a:p>
                  </a:txBody>
                  <a:tcPr marL="75349" marR="75349" marT="37674" marB="3767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0.52</a:t>
                      </a:r>
                    </a:p>
                  </a:txBody>
                  <a:tcPr marL="75349" marR="75349" marT="37674" marB="37674"/>
                </a:tc>
                <a:extLst>
                  <a:ext uri="{0D108BD9-81ED-4DB2-BD59-A6C34878D82A}">
                    <a16:rowId xmlns:a16="http://schemas.microsoft.com/office/drawing/2014/main" val="466751431"/>
                  </a:ext>
                </a:extLst>
              </a:tr>
              <a:tr h="276279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err="1">
                          <a:latin typeface="Helvetica" pitchFamily="2" charset="0"/>
                        </a:rPr>
                        <a:t>Mamtha</a:t>
                      </a:r>
                      <a:r>
                        <a:rPr lang="en-US" sz="1300" dirty="0">
                          <a:latin typeface="Helvetica" pitchFamily="2" charset="0"/>
                        </a:rPr>
                        <a:t> HR</a:t>
                      </a:r>
                    </a:p>
                  </a:txBody>
                  <a:tcPr marL="75349" marR="75349" marT="37674" marB="3767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58%</a:t>
                      </a:r>
                    </a:p>
                  </a:txBody>
                  <a:tcPr marL="75349" marR="75349" marT="37674" marB="3767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50%</a:t>
                      </a:r>
                    </a:p>
                  </a:txBody>
                  <a:tcPr marL="75349" marR="75349" marT="37674" marB="3767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38%</a:t>
                      </a:r>
                    </a:p>
                  </a:txBody>
                  <a:tcPr marL="75349" marR="75349" marT="37674" marB="3767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Helvetica" pitchFamily="2" charset="0"/>
                        </a:rPr>
                        <a:t>-0.21</a:t>
                      </a:r>
                    </a:p>
                  </a:txBody>
                  <a:tcPr marL="75349" marR="75349" marT="37674" marB="37674"/>
                </a:tc>
                <a:extLst>
                  <a:ext uri="{0D108BD9-81ED-4DB2-BD59-A6C34878D82A}">
                    <a16:rowId xmlns:a16="http://schemas.microsoft.com/office/drawing/2014/main" val="215827497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CB571C43-680B-C909-A1AB-4173C3651435}"/>
              </a:ext>
            </a:extLst>
          </p:cNvPr>
          <p:cNvSpPr txBox="1"/>
          <p:nvPr/>
        </p:nvSpPr>
        <p:spPr>
          <a:xfrm>
            <a:off x="3499145" y="3956715"/>
            <a:ext cx="781139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2"/>
                </a:solidFill>
                <a:latin typeface="Helvetica" pitchFamily="2" charset="0"/>
              </a:rPr>
              <a:t>While this data does not support a correlation between teacher proficiency &amp; student performance, this has to be explored more thoroughly to identify other factors before making a definitive conclusion.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1798B3E4-C051-44A6-36E8-05A72E6CC743}"/>
              </a:ext>
            </a:extLst>
          </p:cNvPr>
          <p:cNvSpPr txBox="1">
            <a:spLocks/>
          </p:cNvSpPr>
          <p:nvPr/>
        </p:nvSpPr>
        <p:spPr>
          <a:xfrm>
            <a:off x="6527813" y="5101093"/>
            <a:ext cx="4615660" cy="20429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1600" b="1" dirty="0">
                <a:latin typeface="Helvetica" pitchFamily="2" charset="0"/>
              </a:rPr>
              <a:t>Limitations &amp; Other Factors: 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latin typeface="Helvetica" pitchFamily="2" charset="0"/>
              </a:rPr>
              <a:t>School infrastructure 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latin typeface="Helvetica" pitchFamily="2" charset="0"/>
              </a:rPr>
              <a:t>Student-teacher ratio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latin typeface="Helvetica" pitchFamily="2" charset="0"/>
              </a:rPr>
              <a:t>Student Attendance </a:t>
            </a:r>
          </a:p>
        </p:txBody>
      </p:sp>
    </p:spTree>
    <p:extLst>
      <p:ext uri="{BB962C8B-B14F-4D97-AF65-F5344CB8AC3E}">
        <p14:creationId xmlns:p14="http://schemas.microsoft.com/office/powerpoint/2010/main" val="25287867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82BE838-970B-B5B5-46C9-16FFC4E05B1B}"/>
              </a:ext>
            </a:extLst>
          </p:cNvPr>
          <p:cNvSpPr txBox="1"/>
          <p:nvPr/>
        </p:nvSpPr>
        <p:spPr>
          <a:xfrm>
            <a:off x="618393" y="357871"/>
            <a:ext cx="10735407" cy="646331"/>
          </a:xfrm>
          <a:prstGeom prst="rect">
            <a:avLst/>
          </a:prstGeom>
          <a:noFill/>
          <a:ln>
            <a:solidFill>
              <a:srgbClr val="E07F2E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400A628-46C1-8CBF-355C-DD12EDB92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890" y="204316"/>
            <a:ext cx="11353800" cy="994753"/>
          </a:xfrm>
        </p:spPr>
        <p:txBody>
          <a:bodyPr>
            <a:noAutofit/>
          </a:bodyPr>
          <a:lstStyle/>
          <a:p>
            <a:r>
              <a:rPr lang="en-US" sz="3000" b="1" dirty="0">
                <a:latin typeface="Helvetica" pitchFamily="2" charset="0"/>
              </a:rPr>
              <a:t>9. Effect of School Timings on Student Performance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B54B394-B1CC-1D2D-683B-BFE335E5907B}"/>
              </a:ext>
            </a:extLst>
          </p:cNvPr>
          <p:cNvSpPr txBox="1"/>
          <p:nvPr/>
        </p:nvSpPr>
        <p:spPr>
          <a:xfrm>
            <a:off x="1486878" y="2455275"/>
            <a:ext cx="686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" pitchFamily="2" charset="0"/>
              </a:rPr>
              <a:t>50%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2B9E8A4-1173-7FA0-C8D1-A4C57273ACC0}"/>
              </a:ext>
            </a:extLst>
          </p:cNvPr>
          <p:cNvSpPr txBox="1"/>
          <p:nvPr/>
        </p:nvSpPr>
        <p:spPr>
          <a:xfrm>
            <a:off x="2797630" y="1178844"/>
            <a:ext cx="89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" pitchFamily="2" charset="0"/>
              </a:rPr>
              <a:t>65.7%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89AC92E-F070-A22C-7DE6-F0DE632E0B13}"/>
              </a:ext>
            </a:extLst>
          </p:cNvPr>
          <p:cNvSpPr txBox="1"/>
          <p:nvPr/>
        </p:nvSpPr>
        <p:spPr>
          <a:xfrm>
            <a:off x="1247866" y="1788162"/>
            <a:ext cx="188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" pitchFamily="2" charset="0"/>
              </a:rPr>
              <a:t>55.4%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0A9CA79-0C8B-4C69-F2FA-FB1A88CF58EB}"/>
              </a:ext>
            </a:extLst>
          </p:cNvPr>
          <p:cNvSpPr txBox="1"/>
          <p:nvPr/>
        </p:nvSpPr>
        <p:spPr>
          <a:xfrm>
            <a:off x="2933702" y="2703043"/>
            <a:ext cx="188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" pitchFamily="2" charset="0"/>
              </a:rPr>
              <a:t>45%</a:t>
            </a:r>
          </a:p>
        </p:txBody>
      </p:sp>
      <p:graphicFrame>
        <p:nvGraphicFramePr>
          <p:cNvPr id="21" name="Content Placeholder 20">
            <a:extLst>
              <a:ext uri="{FF2B5EF4-FFF2-40B4-BE49-F238E27FC236}">
                <a16:creationId xmlns:a16="http://schemas.microsoft.com/office/drawing/2014/main" id="{43E2ABAC-37C5-71B0-BDE3-8E860C1A0B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6404200"/>
              </p:ext>
            </p:extLst>
          </p:nvPr>
        </p:nvGraphicFramePr>
        <p:xfrm>
          <a:off x="618393" y="1275271"/>
          <a:ext cx="10735406" cy="5083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B8B189EB-9780-085E-63E4-129FCD0E7704}"/>
              </a:ext>
            </a:extLst>
          </p:cNvPr>
          <p:cNvSpPr txBox="1"/>
          <p:nvPr/>
        </p:nvSpPr>
        <p:spPr>
          <a:xfrm>
            <a:off x="3712029" y="1518367"/>
            <a:ext cx="188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" pitchFamily="2" charset="0"/>
              </a:rPr>
              <a:t>61%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9999A19-F3B9-01FC-71C1-8D37D6DEB8B4}"/>
              </a:ext>
            </a:extLst>
          </p:cNvPr>
          <p:cNvSpPr txBox="1"/>
          <p:nvPr/>
        </p:nvSpPr>
        <p:spPr>
          <a:xfrm>
            <a:off x="4299857" y="2304893"/>
            <a:ext cx="188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" pitchFamily="2" charset="0"/>
              </a:rPr>
              <a:t>54%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3AD2472-F332-EA2A-0175-E2FB0D887FD5}"/>
              </a:ext>
            </a:extLst>
          </p:cNvPr>
          <p:cNvSpPr txBox="1"/>
          <p:nvPr/>
        </p:nvSpPr>
        <p:spPr>
          <a:xfrm>
            <a:off x="5154386" y="2157494"/>
            <a:ext cx="188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" pitchFamily="2" charset="0"/>
              </a:rPr>
              <a:t>46.3%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265F065-41AC-D02F-A37E-6FCA82D60170}"/>
              </a:ext>
            </a:extLst>
          </p:cNvPr>
          <p:cNvSpPr txBox="1"/>
          <p:nvPr/>
        </p:nvSpPr>
        <p:spPr>
          <a:xfrm>
            <a:off x="5855090" y="2526826"/>
            <a:ext cx="188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" pitchFamily="2" charset="0"/>
              </a:rPr>
              <a:t>50.2%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222B911-19DA-7D5B-7C9B-07238DF46D2E}"/>
              </a:ext>
            </a:extLst>
          </p:cNvPr>
          <p:cNvSpPr txBox="1"/>
          <p:nvPr/>
        </p:nvSpPr>
        <p:spPr>
          <a:xfrm>
            <a:off x="6450233" y="1499059"/>
            <a:ext cx="188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" pitchFamily="2" charset="0"/>
              </a:rPr>
              <a:t>60.2%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BA1BEE0-3236-E543-0ED2-3C63E55D00B2}"/>
              </a:ext>
            </a:extLst>
          </p:cNvPr>
          <p:cNvSpPr txBox="1"/>
          <p:nvPr/>
        </p:nvSpPr>
        <p:spPr>
          <a:xfrm>
            <a:off x="7177678" y="2387146"/>
            <a:ext cx="188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" pitchFamily="2" charset="0"/>
              </a:rPr>
              <a:t>51.5%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4A4AE0C-30D8-2D25-294A-AE7EE25ED885}"/>
              </a:ext>
            </a:extLst>
          </p:cNvPr>
          <p:cNvSpPr txBox="1"/>
          <p:nvPr/>
        </p:nvSpPr>
        <p:spPr>
          <a:xfrm>
            <a:off x="7916858" y="1352624"/>
            <a:ext cx="188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" pitchFamily="2" charset="0"/>
              </a:rPr>
              <a:t>63.4%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1AADC39-50A9-8DBF-CB92-9CF98C305495}"/>
              </a:ext>
            </a:extLst>
          </p:cNvPr>
          <p:cNvSpPr txBox="1"/>
          <p:nvPr/>
        </p:nvSpPr>
        <p:spPr>
          <a:xfrm>
            <a:off x="8858472" y="2023067"/>
            <a:ext cx="188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" pitchFamily="2" charset="0"/>
              </a:rPr>
              <a:t>51.4%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7898DB5-28EB-B8B5-6340-B799BD66DD4E}"/>
              </a:ext>
            </a:extLst>
          </p:cNvPr>
          <p:cNvSpPr txBox="1"/>
          <p:nvPr/>
        </p:nvSpPr>
        <p:spPr>
          <a:xfrm>
            <a:off x="9258298" y="2812806"/>
            <a:ext cx="188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" pitchFamily="2" charset="0"/>
              </a:rPr>
              <a:t>43.4%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F1C0864-71EE-8661-041F-4885F0951EBA}"/>
              </a:ext>
            </a:extLst>
          </p:cNvPr>
          <p:cNvSpPr txBox="1"/>
          <p:nvPr/>
        </p:nvSpPr>
        <p:spPr>
          <a:xfrm>
            <a:off x="10002520" y="1972828"/>
            <a:ext cx="188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" pitchFamily="2" charset="0"/>
              </a:rPr>
              <a:t>52%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3C338B5-8F81-01FC-31F1-18368EEF4C5C}"/>
              </a:ext>
            </a:extLst>
          </p:cNvPr>
          <p:cNvCxnSpPr/>
          <p:nvPr/>
        </p:nvCxnSpPr>
        <p:spPr>
          <a:xfrm>
            <a:off x="3152866" y="1683725"/>
            <a:ext cx="0" cy="3323704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F9A5B01-1862-97C2-12D7-87A9B6B7AA10}"/>
              </a:ext>
            </a:extLst>
          </p:cNvPr>
          <p:cNvCxnSpPr>
            <a:cxnSpLocks/>
          </p:cNvCxnSpPr>
          <p:nvPr/>
        </p:nvCxnSpPr>
        <p:spPr>
          <a:xfrm>
            <a:off x="4568010" y="1887699"/>
            <a:ext cx="0" cy="311973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64E13E1-15C6-2082-1AAD-9C4706D6D81A}"/>
              </a:ext>
            </a:extLst>
          </p:cNvPr>
          <p:cNvCxnSpPr>
            <a:cxnSpLocks/>
          </p:cNvCxnSpPr>
          <p:nvPr/>
        </p:nvCxnSpPr>
        <p:spPr>
          <a:xfrm>
            <a:off x="7366086" y="1929284"/>
            <a:ext cx="0" cy="3078145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3A7F1B4-1A85-D955-8C89-37E486DBDA0F}"/>
              </a:ext>
            </a:extLst>
          </p:cNvPr>
          <p:cNvCxnSpPr>
            <a:cxnSpLocks/>
          </p:cNvCxnSpPr>
          <p:nvPr/>
        </p:nvCxnSpPr>
        <p:spPr>
          <a:xfrm>
            <a:off x="8759457" y="1771988"/>
            <a:ext cx="0" cy="3235441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12F7FD9A-6006-0D48-B446-97D91A8A94C5}"/>
              </a:ext>
            </a:extLst>
          </p:cNvPr>
          <p:cNvSpPr txBox="1"/>
          <p:nvPr/>
        </p:nvSpPr>
        <p:spPr>
          <a:xfrm>
            <a:off x="539315" y="6250073"/>
            <a:ext cx="597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9F1C65"/>
                </a:solidFill>
              </a:rPr>
              <a:t>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AFD27C-ABD3-C0C1-8F4A-C6C082AA51D9}"/>
              </a:ext>
            </a:extLst>
          </p:cNvPr>
          <p:cNvSpPr txBox="1"/>
          <p:nvPr/>
        </p:nvSpPr>
        <p:spPr>
          <a:xfrm>
            <a:off x="1283491" y="6241850"/>
            <a:ext cx="597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9F1C65"/>
                </a:solidFill>
              </a:rPr>
              <a:t>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AF14C7-C9B5-215F-B9A5-4B0CBAA24625}"/>
              </a:ext>
            </a:extLst>
          </p:cNvPr>
          <p:cNvSpPr txBox="1"/>
          <p:nvPr/>
        </p:nvSpPr>
        <p:spPr>
          <a:xfrm>
            <a:off x="1965426" y="6263914"/>
            <a:ext cx="597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9F1C65"/>
                </a:solidFill>
              </a:rPr>
              <a:t>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0375DA-5D1E-0225-F294-4B7DA35968AE}"/>
              </a:ext>
            </a:extLst>
          </p:cNvPr>
          <p:cNvSpPr txBox="1"/>
          <p:nvPr/>
        </p:nvSpPr>
        <p:spPr>
          <a:xfrm>
            <a:off x="2655141" y="6250073"/>
            <a:ext cx="597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9F1C65"/>
                </a:solidFill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2F7E01-0F4C-B3E3-1E23-292EE5F6B393}"/>
              </a:ext>
            </a:extLst>
          </p:cNvPr>
          <p:cNvSpPr txBox="1"/>
          <p:nvPr/>
        </p:nvSpPr>
        <p:spPr>
          <a:xfrm>
            <a:off x="3399317" y="6241850"/>
            <a:ext cx="597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9F1C65"/>
                </a:solidFill>
              </a:rPr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C82BE49-22A1-B708-C5EC-2EA5408BB291}"/>
              </a:ext>
            </a:extLst>
          </p:cNvPr>
          <p:cNvSpPr txBox="1"/>
          <p:nvPr/>
        </p:nvSpPr>
        <p:spPr>
          <a:xfrm>
            <a:off x="4081252" y="6263914"/>
            <a:ext cx="597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9F1C65"/>
                </a:solidFill>
              </a:rPr>
              <a:t>18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379CCA-AF2F-83A0-B0B4-7F1A4A210816}"/>
              </a:ext>
            </a:extLst>
          </p:cNvPr>
          <p:cNvSpPr txBox="1"/>
          <p:nvPr/>
        </p:nvSpPr>
        <p:spPr>
          <a:xfrm>
            <a:off x="4818467" y="6236232"/>
            <a:ext cx="597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9F1C65"/>
                </a:solidFill>
              </a:rPr>
              <a:t>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BD8A89-4BFD-ECE5-3859-BD1636F58323}"/>
              </a:ext>
            </a:extLst>
          </p:cNvPr>
          <p:cNvSpPr txBox="1"/>
          <p:nvPr/>
        </p:nvSpPr>
        <p:spPr>
          <a:xfrm>
            <a:off x="5515143" y="6228009"/>
            <a:ext cx="597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9F1C65"/>
                </a:solidFill>
              </a:rPr>
              <a:t>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4C63E7-2641-C42D-C2A4-2795F89AA1C6}"/>
              </a:ext>
            </a:extLst>
          </p:cNvPr>
          <p:cNvSpPr txBox="1"/>
          <p:nvPr/>
        </p:nvSpPr>
        <p:spPr>
          <a:xfrm>
            <a:off x="6197078" y="6250073"/>
            <a:ext cx="597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9F1C65"/>
                </a:solidFill>
              </a:rPr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14DB05-6AD6-5548-101B-57A2439043E8}"/>
              </a:ext>
            </a:extLst>
          </p:cNvPr>
          <p:cNvSpPr txBox="1"/>
          <p:nvPr/>
        </p:nvSpPr>
        <p:spPr>
          <a:xfrm>
            <a:off x="6873206" y="6236232"/>
            <a:ext cx="597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9F1C65"/>
                </a:solidFill>
              </a:rPr>
              <a:t>16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7FD2DE1-0E62-58E9-FFA4-CD6E3CA9E610}"/>
              </a:ext>
            </a:extLst>
          </p:cNvPr>
          <p:cNvSpPr txBox="1"/>
          <p:nvPr/>
        </p:nvSpPr>
        <p:spPr>
          <a:xfrm>
            <a:off x="7617382" y="6228009"/>
            <a:ext cx="597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9F1C65"/>
                </a:solidFill>
              </a:rPr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23317FF-B979-45C1-9D09-8926560B493D}"/>
              </a:ext>
            </a:extLst>
          </p:cNvPr>
          <p:cNvSpPr txBox="1"/>
          <p:nvPr/>
        </p:nvSpPr>
        <p:spPr>
          <a:xfrm>
            <a:off x="8299317" y="6250073"/>
            <a:ext cx="597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9F1C65"/>
                </a:solidFill>
              </a:rPr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FA05A77-FECB-14EB-D2AE-6511533098D1}"/>
              </a:ext>
            </a:extLst>
          </p:cNvPr>
          <p:cNvSpPr txBox="1"/>
          <p:nvPr/>
        </p:nvSpPr>
        <p:spPr>
          <a:xfrm>
            <a:off x="8959412" y="6250073"/>
            <a:ext cx="597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9F1C65"/>
                </a:solidFill>
              </a:rPr>
              <a:t>7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683762C-3931-9E4D-BAFD-731A3D732F41}"/>
              </a:ext>
            </a:extLst>
          </p:cNvPr>
          <p:cNvSpPr txBox="1"/>
          <p:nvPr/>
        </p:nvSpPr>
        <p:spPr>
          <a:xfrm>
            <a:off x="9703634" y="6247089"/>
            <a:ext cx="597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9F1C65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8985583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80351-E15D-9531-742B-597DEC04A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640" y="2267704"/>
            <a:ext cx="10515600" cy="2900159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Helvetica" pitchFamily="2" charset="0"/>
              </a:rPr>
              <a:t>The time slots 9:30-10:30 AM, 10:15-11:15 AM  and12:15-1:15 PM  are most conducive for learning based on the student scores. </a:t>
            </a:r>
          </a:p>
          <a:p>
            <a:r>
              <a:rPr lang="en-US" sz="2000" dirty="0">
                <a:latin typeface="Helvetica" pitchFamily="2" charset="0"/>
              </a:rPr>
              <a:t> The time slots 1:45-2:45 and 10:00-11:00 are the least conducive for learning based on student scores. </a:t>
            </a:r>
          </a:p>
          <a:p>
            <a:r>
              <a:rPr lang="en-US" sz="2000" dirty="0">
                <a:latin typeface="Helvetica" pitchFamily="2" charset="0"/>
              </a:rPr>
              <a:t>While time slots is a relevant metric it is dependent on other factors such as school support and system, geographical location, teacher-class strength etc. </a:t>
            </a:r>
          </a:p>
          <a:p>
            <a:r>
              <a:rPr lang="en-US" sz="2000" dirty="0">
                <a:latin typeface="Helvetica" pitchFamily="2" charset="0"/>
              </a:rPr>
              <a:t>School timing is </a:t>
            </a:r>
            <a:r>
              <a:rPr lang="en-US" sz="2000" b="1" dirty="0">
                <a:latin typeface="Helvetica" pitchFamily="2" charset="0"/>
              </a:rPr>
              <a:t>not a primary determinant.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E10102-AD32-7797-3BFB-1B51E862C2CB}"/>
              </a:ext>
            </a:extLst>
          </p:cNvPr>
          <p:cNvSpPr txBox="1"/>
          <p:nvPr/>
        </p:nvSpPr>
        <p:spPr>
          <a:xfrm>
            <a:off x="824640" y="1142165"/>
            <a:ext cx="10443337" cy="923330"/>
          </a:xfrm>
          <a:prstGeom prst="rect">
            <a:avLst/>
          </a:prstGeom>
          <a:solidFill>
            <a:srgbClr val="9F1C65"/>
          </a:solidFill>
          <a:ln>
            <a:solidFill>
              <a:srgbClr val="E07F2E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505A0A-C53E-523B-D4B5-3699DD69AB4B}"/>
              </a:ext>
            </a:extLst>
          </p:cNvPr>
          <p:cNvSpPr txBox="1"/>
          <p:nvPr/>
        </p:nvSpPr>
        <p:spPr>
          <a:xfrm>
            <a:off x="962048" y="1190486"/>
            <a:ext cx="101685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2"/>
                </a:solidFill>
                <a:latin typeface="Helvetica" pitchFamily="2" charset="0"/>
              </a:rPr>
              <a:t>Correlation Co-efficient: </a:t>
            </a:r>
            <a:r>
              <a:rPr lang="en-US" sz="1600" b="1" dirty="0">
                <a:solidFill>
                  <a:schemeClr val="bg2"/>
                </a:solidFill>
                <a:latin typeface="Helvetica" pitchFamily="2" charset="0"/>
              </a:rPr>
              <a:t>0.09</a:t>
            </a:r>
          </a:p>
          <a:p>
            <a:r>
              <a:rPr lang="en-US" sz="1600" dirty="0">
                <a:solidFill>
                  <a:schemeClr val="bg2"/>
                </a:solidFill>
                <a:latin typeface="Helvetica" pitchFamily="2" charset="0"/>
              </a:rPr>
              <a:t>While this data does not support a correlation between school timings &amp; student performance, this has to be explored more thoroughly to identify other factors before making a definitive conclusion.</a:t>
            </a:r>
          </a:p>
          <a:p>
            <a:endParaRPr lang="en-US" sz="1600" dirty="0">
              <a:solidFill>
                <a:schemeClr val="bg2"/>
              </a:solidFill>
              <a:latin typeface="Helvetica" pitchFamily="2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D4481C6-5B82-F0CF-CE52-2B225B8A650B}"/>
              </a:ext>
            </a:extLst>
          </p:cNvPr>
          <p:cNvSpPr txBox="1">
            <a:spLocks/>
          </p:cNvSpPr>
          <p:nvPr/>
        </p:nvSpPr>
        <p:spPr>
          <a:xfrm>
            <a:off x="762000" y="414579"/>
            <a:ext cx="2896208" cy="6782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b="1" dirty="0">
                <a:latin typeface="Helvetica" pitchFamily="2" charset="0"/>
              </a:rPr>
              <a:t>Insight &amp; Inference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AFBD64F-C653-C895-AF1E-8336434FA9B8}"/>
              </a:ext>
            </a:extLst>
          </p:cNvPr>
          <p:cNvCxnSpPr>
            <a:cxnSpLocks/>
          </p:cNvCxnSpPr>
          <p:nvPr/>
        </p:nvCxnSpPr>
        <p:spPr>
          <a:xfrm>
            <a:off x="824640" y="939955"/>
            <a:ext cx="3020409" cy="0"/>
          </a:xfrm>
          <a:prstGeom prst="line">
            <a:avLst/>
          </a:prstGeom>
          <a:ln w="12700">
            <a:solidFill>
              <a:srgbClr val="E07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34353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8D968FF-0909-396F-4B17-B7836FD41A13}"/>
              </a:ext>
            </a:extLst>
          </p:cNvPr>
          <p:cNvSpPr txBox="1"/>
          <p:nvPr/>
        </p:nvSpPr>
        <p:spPr>
          <a:xfrm>
            <a:off x="728295" y="384834"/>
            <a:ext cx="10625501" cy="646331"/>
          </a:xfrm>
          <a:prstGeom prst="rect">
            <a:avLst/>
          </a:prstGeom>
          <a:noFill/>
          <a:ln>
            <a:solidFill>
              <a:srgbClr val="E07F2E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C88CE-4F44-B965-7136-162267BF0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5218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Helvetica" pitchFamily="2" charset="0"/>
              </a:rPr>
              <a:t>10. Hypothesis Testing: T-Test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71587-7435-557D-829C-D803ADF73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214" y="1202481"/>
            <a:ext cx="10515600" cy="1635722"/>
          </a:xfrm>
        </p:spPr>
        <p:txBody>
          <a:bodyPr>
            <a:normAutofit/>
          </a:bodyPr>
          <a:lstStyle/>
          <a:p>
            <a:r>
              <a:rPr lang="en-IN" sz="1600" dirty="0">
                <a:latin typeface="Helvetica" pitchFamily="2" charset="0"/>
              </a:rPr>
              <a:t>A t-test is a statistical inferential test that is used to compare the means of two groups. </a:t>
            </a:r>
          </a:p>
          <a:p>
            <a:r>
              <a:rPr lang="en-IN" sz="1600" dirty="0">
                <a:latin typeface="Helvetica" pitchFamily="2" charset="0"/>
              </a:rPr>
              <a:t>It is often used in </a:t>
            </a:r>
            <a:r>
              <a:rPr lang="en-IN" sz="1600" b="1" dirty="0">
                <a:latin typeface="Helvetica" pitchFamily="2" charset="0"/>
              </a:rPr>
              <a:t>hypothesis testing </a:t>
            </a:r>
            <a:r>
              <a:rPr lang="en-IN" sz="1600" dirty="0">
                <a:latin typeface="Helvetica" pitchFamily="2" charset="0"/>
              </a:rPr>
              <a:t>to determine whether a process or treatment actually has an effect on the population of interest, or whether two groups are different from one another.</a:t>
            </a:r>
          </a:p>
          <a:p>
            <a:r>
              <a:rPr lang="en-IN" sz="1600" dirty="0">
                <a:latin typeface="Helvetica" pitchFamily="2" charset="0"/>
              </a:rPr>
              <a:t>Interpreting Mean &amp; Variance (Standard Deviation)</a:t>
            </a:r>
            <a:endParaRPr lang="en-US" sz="1600" dirty="0">
              <a:latin typeface="Helvetica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9A94CE-8029-EDD6-40DD-5813B11020EC}"/>
              </a:ext>
            </a:extLst>
          </p:cNvPr>
          <p:cNvSpPr txBox="1"/>
          <p:nvPr/>
        </p:nvSpPr>
        <p:spPr>
          <a:xfrm>
            <a:off x="838200" y="2622054"/>
            <a:ext cx="10515600" cy="1200329"/>
          </a:xfrm>
          <a:prstGeom prst="rect">
            <a:avLst/>
          </a:prstGeom>
          <a:solidFill>
            <a:srgbClr val="E07F2E"/>
          </a:solidFill>
          <a:ln>
            <a:solidFill>
              <a:srgbClr val="E07F2E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560E74-DA31-DC99-2CD9-0AD0244549BE}"/>
              </a:ext>
            </a:extLst>
          </p:cNvPr>
          <p:cNvSpPr txBox="1"/>
          <p:nvPr/>
        </p:nvSpPr>
        <p:spPr>
          <a:xfrm>
            <a:off x="1043559" y="3097519"/>
            <a:ext cx="102523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bg1"/>
                </a:solidFill>
                <a:latin typeface="Helvetica" pitchFamily="2" charset="0"/>
              </a:rPr>
              <a:t>Learner-centric learning through universally recognized standardised CEFR curriculum and well-trained quality English teachers will lead to an improvement in English literacy among government primary school students. </a:t>
            </a:r>
            <a:endParaRPr lang="en-US" sz="1600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673984F-2E7E-F43B-BCEF-480F2BC75CE2}"/>
              </a:ext>
            </a:extLst>
          </p:cNvPr>
          <p:cNvSpPr txBox="1">
            <a:spLocks/>
          </p:cNvSpPr>
          <p:nvPr/>
        </p:nvSpPr>
        <p:spPr>
          <a:xfrm>
            <a:off x="1043559" y="2507776"/>
            <a:ext cx="10515600" cy="8197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chemeClr val="bg1"/>
                </a:solidFill>
                <a:latin typeface="Helvetica" pitchFamily="2" charset="0"/>
              </a:rPr>
              <a:t>Our Hypothesis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8FF71E9-4BFD-A318-BB07-B4383E32CF78}"/>
              </a:ext>
            </a:extLst>
          </p:cNvPr>
          <p:cNvCxnSpPr>
            <a:cxnSpLocks/>
          </p:cNvCxnSpPr>
          <p:nvPr/>
        </p:nvCxnSpPr>
        <p:spPr>
          <a:xfrm>
            <a:off x="838200" y="4550053"/>
            <a:ext cx="3020409" cy="0"/>
          </a:xfrm>
          <a:prstGeom prst="line">
            <a:avLst/>
          </a:prstGeom>
          <a:ln w="12700">
            <a:solidFill>
              <a:srgbClr val="E07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0F4E4841-5EF4-7ABE-B91B-7E4772F1E298}"/>
              </a:ext>
            </a:extLst>
          </p:cNvPr>
          <p:cNvSpPr txBox="1">
            <a:spLocks/>
          </p:cNvSpPr>
          <p:nvPr/>
        </p:nvSpPr>
        <p:spPr>
          <a:xfrm>
            <a:off x="838200" y="3918661"/>
            <a:ext cx="11179629" cy="6782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500" b="1" dirty="0">
                <a:latin typeface="Helvetica" pitchFamily="2" charset="0"/>
              </a:rPr>
              <a:t>Description: T-Test (Two Sample, Assuming Equal Variances) </a:t>
            </a:r>
          </a:p>
        </p:txBody>
      </p:sp>
      <p:graphicFrame>
        <p:nvGraphicFramePr>
          <p:cNvPr id="10" name="Table 12">
            <a:extLst>
              <a:ext uri="{FF2B5EF4-FFF2-40B4-BE49-F238E27FC236}">
                <a16:creationId xmlns:a16="http://schemas.microsoft.com/office/drawing/2014/main" id="{4490D3AE-46F3-392B-0DF8-530E89A881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434726"/>
              </p:ext>
            </p:extLst>
          </p:nvPr>
        </p:nvGraphicFramePr>
        <p:xfrm>
          <a:off x="838200" y="4724948"/>
          <a:ext cx="10515600" cy="1005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21264">
                  <a:extLst>
                    <a:ext uri="{9D8B030D-6E8A-4147-A177-3AD203B41FA5}">
                      <a16:colId xmlns:a16="http://schemas.microsoft.com/office/drawing/2014/main" val="322660611"/>
                    </a:ext>
                  </a:extLst>
                </a:gridCol>
                <a:gridCol w="2436536">
                  <a:extLst>
                    <a:ext uri="{9D8B030D-6E8A-4147-A177-3AD203B41FA5}">
                      <a16:colId xmlns:a16="http://schemas.microsoft.com/office/drawing/2014/main" val="175028975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1657530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242510688"/>
                    </a:ext>
                  </a:extLst>
                </a:gridCol>
              </a:tblGrid>
              <a:tr h="2905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LISTENING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Baseline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Endline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Improvement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156687"/>
                  </a:ext>
                </a:extLst>
              </a:tr>
              <a:tr h="2905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Mean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13.83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16.57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19.86%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295360"/>
                  </a:ext>
                </a:extLst>
              </a:tr>
              <a:tr h="2905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63.58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57.51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-9.88%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240709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8D52707-6724-FD49-96D6-87E0D13DB5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285873"/>
              </p:ext>
            </p:extLst>
          </p:nvPr>
        </p:nvGraphicFramePr>
        <p:xfrm>
          <a:off x="838200" y="5927134"/>
          <a:ext cx="10515596" cy="4972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15596">
                  <a:extLst>
                    <a:ext uri="{9D8B030D-6E8A-4147-A177-3AD203B41FA5}">
                      <a16:colId xmlns:a16="http://schemas.microsoft.com/office/drawing/2014/main" val="41119279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>
                          <a:effectLst/>
                          <a:latin typeface="Helvetica" pitchFamily="2" charset="0"/>
                        </a:rPr>
                        <a:t>There is a significant difference between the score of baseline and end line for Listening. </a:t>
                      </a:r>
                    </a:p>
                    <a:p>
                      <a:pPr algn="l" fontAlgn="b"/>
                      <a:r>
                        <a:rPr lang="en-IN" sz="1600" u="none" strike="noStrike" dirty="0">
                          <a:effectLst/>
                          <a:latin typeface="Helvetica" pitchFamily="2" charset="0"/>
                        </a:rPr>
                        <a:t>Endline score is higher and variance is lower.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433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38030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2">
            <a:extLst>
              <a:ext uri="{FF2B5EF4-FFF2-40B4-BE49-F238E27FC236}">
                <a16:creationId xmlns:a16="http://schemas.microsoft.com/office/drawing/2014/main" id="{9BDEB1CF-753E-B8C2-9137-373C5F34C7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934313"/>
              </p:ext>
            </p:extLst>
          </p:nvPr>
        </p:nvGraphicFramePr>
        <p:xfrm>
          <a:off x="963388" y="398974"/>
          <a:ext cx="9973787" cy="1005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9933">
                  <a:extLst>
                    <a:ext uri="{9D8B030D-6E8A-4147-A177-3AD203B41FA5}">
                      <a16:colId xmlns:a16="http://schemas.microsoft.com/office/drawing/2014/main" val="322660611"/>
                    </a:ext>
                  </a:extLst>
                </a:gridCol>
                <a:gridCol w="2236960">
                  <a:extLst>
                    <a:ext uri="{9D8B030D-6E8A-4147-A177-3AD203B41FA5}">
                      <a16:colId xmlns:a16="http://schemas.microsoft.com/office/drawing/2014/main" val="1750289750"/>
                    </a:ext>
                  </a:extLst>
                </a:gridCol>
                <a:gridCol w="2493447">
                  <a:extLst>
                    <a:ext uri="{9D8B030D-6E8A-4147-A177-3AD203B41FA5}">
                      <a16:colId xmlns:a16="http://schemas.microsoft.com/office/drawing/2014/main" val="1116575305"/>
                    </a:ext>
                  </a:extLst>
                </a:gridCol>
                <a:gridCol w="2493447">
                  <a:extLst>
                    <a:ext uri="{9D8B030D-6E8A-4147-A177-3AD203B41FA5}">
                      <a16:colId xmlns:a16="http://schemas.microsoft.com/office/drawing/2014/main" val="4242510688"/>
                    </a:ext>
                  </a:extLst>
                </a:gridCol>
              </a:tblGrid>
              <a:tr h="29708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SPEAKING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Baseline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Endline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Improvement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156687"/>
                  </a:ext>
                </a:extLst>
              </a:tr>
              <a:tr h="29708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Mean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9.87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11.07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12.16%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80295360"/>
                  </a:ext>
                </a:extLst>
              </a:tr>
              <a:tr h="29708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41.60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43.01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3.39%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5240709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E63DFAAC-E2CF-D083-EDA5-409FB49E6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738590"/>
              </p:ext>
            </p:extLst>
          </p:nvPr>
        </p:nvGraphicFramePr>
        <p:xfrm>
          <a:off x="963382" y="1502230"/>
          <a:ext cx="9973789" cy="5847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73789">
                  <a:extLst>
                    <a:ext uri="{9D8B030D-6E8A-4147-A177-3AD203B41FA5}">
                      <a16:colId xmlns:a16="http://schemas.microsoft.com/office/drawing/2014/main" val="4111927900"/>
                    </a:ext>
                  </a:extLst>
                </a:gridCol>
              </a:tblGrid>
              <a:tr h="584774">
                <a:tc>
                  <a:txBody>
                    <a:bodyPr/>
                    <a:lstStyle/>
                    <a:p>
                      <a:pPr algn="ctr" fontAlgn="b"/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43342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0A01FA2-A2B5-82EE-B484-91D7A35EF1D1}"/>
              </a:ext>
            </a:extLst>
          </p:cNvPr>
          <p:cNvSpPr txBox="1"/>
          <p:nvPr/>
        </p:nvSpPr>
        <p:spPr>
          <a:xfrm>
            <a:off x="1773377" y="1525979"/>
            <a:ext cx="839979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n-IN" sz="15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There is a significant difference between the score of baseline and end line for Speaking.        </a:t>
            </a:r>
          </a:p>
          <a:p>
            <a:pPr algn="ctr" fontAlgn="b"/>
            <a:r>
              <a:rPr lang="en-IN" sz="15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The endline score is higher but the variance increased a little.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883A05-A84C-2D05-A77F-15DDB2141714}"/>
              </a:ext>
            </a:extLst>
          </p:cNvPr>
          <p:cNvSpPr txBox="1"/>
          <p:nvPr/>
        </p:nvSpPr>
        <p:spPr>
          <a:xfrm>
            <a:off x="963382" y="5944521"/>
            <a:ext cx="9973789" cy="553998"/>
          </a:xfrm>
          <a:prstGeom prst="rect">
            <a:avLst/>
          </a:prstGeom>
          <a:solidFill>
            <a:srgbClr val="E07F2E"/>
          </a:solidFill>
          <a:ln>
            <a:solidFill>
              <a:srgbClr val="E07F2E"/>
            </a:solidFill>
          </a:ln>
        </p:spPr>
        <p:txBody>
          <a:bodyPr wrap="square" rtlCol="0">
            <a:spAutoFit/>
          </a:bodyPr>
          <a:lstStyle/>
          <a:p>
            <a:endParaRPr lang="en-US" sz="1500" dirty="0">
              <a:latin typeface="Helvetica" pitchFamily="2" charset="0"/>
            </a:endParaRPr>
          </a:p>
          <a:p>
            <a:endParaRPr lang="en-US" sz="1500" dirty="0">
              <a:latin typeface="Helvetica" pitchFamily="2" charset="0"/>
            </a:endParaRPr>
          </a:p>
        </p:txBody>
      </p:sp>
      <p:graphicFrame>
        <p:nvGraphicFramePr>
          <p:cNvPr id="4" name="Table 12">
            <a:extLst>
              <a:ext uri="{FF2B5EF4-FFF2-40B4-BE49-F238E27FC236}">
                <a16:creationId xmlns:a16="http://schemas.microsoft.com/office/drawing/2014/main" id="{900EDFC3-3617-CACA-ED16-C0BF28E32F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087818"/>
              </p:ext>
            </p:extLst>
          </p:nvPr>
        </p:nvGraphicFramePr>
        <p:xfrm>
          <a:off x="963386" y="2181532"/>
          <a:ext cx="9973791" cy="1005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75900">
                  <a:extLst>
                    <a:ext uri="{9D8B030D-6E8A-4147-A177-3AD203B41FA5}">
                      <a16:colId xmlns:a16="http://schemas.microsoft.com/office/drawing/2014/main" val="322660611"/>
                    </a:ext>
                  </a:extLst>
                </a:gridCol>
                <a:gridCol w="2310995">
                  <a:extLst>
                    <a:ext uri="{9D8B030D-6E8A-4147-A177-3AD203B41FA5}">
                      <a16:colId xmlns:a16="http://schemas.microsoft.com/office/drawing/2014/main" val="1750289750"/>
                    </a:ext>
                  </a:extLst>
                </a:gridCol>
                <a:gridCol w="2493448">
                  <a:extLst>
                    <a:ext uri="{9D8B030D-6E8A-4147-A177-3AD203B41FA5}">
                      <a16:colId xmlns:a16="http://schemas.microsoft.com/office/drawing/2014/main" val="1116575305"/>
                    </a:ext>
                  </a:extLst>
                </a:gridCol>
                <a:gridCol w="2493448">
                  <a:extLst>
                    <a:ext uri="{9D8B030D-6E8A-4147-A177-3AD203B41FA5}">
                      <a16:colId xmlns:a16="http://schemas.microsoft.com/office/drawing/2014/main" val="4242510688"/>
                    </a:ext>
                  </a:extLst>
                </a:gridCol>
              </a:tblGrid>
              <a:tr h="27035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READING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Baseline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Endline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Improvement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156687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Mean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15.50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14.67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-5.36%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80295360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55.49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54.86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-1.14%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5240709"/>
                  </a:ext>
                </a:extLst>
              </a:tr>
            </a:tbl>
          </a:graphicData>
        </a:graphic>
      </p:graphicFrame>
      <p:graphicFrame>
        <p:nvGraphicFramePr>
          <p:cNvPr id="5" name="Table 12">
            <a:extLst>
              <a:ext uri="{FF2B5EF4-FFF2-40B4-BE49-F238E27FC236}">
                <a16:creationId xmlns:a16="http://schemas.microsoft.com/office/drawing/2014/main" id="{FF116DCD-D6F1-9BC9-BA1F-B07D142D99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34114"/>
              </p:ext>
            </p:extLst>
          </p:nvPr>
        </p:nvGraphicFramePr>
        <p:xfrm>
          <a:off x="963389" y="4066794"/>
          <a:ext cx="9973787" cy="1005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9933">
                  <a:extLst>
                    <a:ext uri="{9D8B030D-6E8A-4147-A177-3AD203B41FA5}">
                      <a16:colId xmlns:a16="http://schemas.microsoft.com/office/drawing/2014/main" val="322660611"/>
                    </a:ext>
                  </a:extLst>
                </a:gridCol>
                <a:gridCol w="2236960">
                  <a:extLst>
                    <a:ext uri="{9D8B030D-6E8A-4147-A177-3AD203B41FA5}">
                      <a16:colId xmlns:a16="http://schemas.microsoft.com/office/drawing/2014/main" val="1750289750"/>
                    </a:ext>
                  </a:extLst>
                </a:gridCol>
                <a:gridCol w="2493447">
                  <a:extLst>
                    <a:ext uri="{9D8B030D-6E8A-4147-A177-3AD203B41FA5}">
                      <a16:colId xmlns:a16="http://schemas.microsoft.com/office/drawing/2014/main" val="1116575305"/>
                    </a:ext>
                  </a:extLst>
                </a:gridCol>
                <a:gridCol w="2493447">
                  <a:extLst>
                    <a:ext uri="{9D8B030D-6E8A-4147-A177-3AD203B41FA5}">
                      <a16:colId xmlns:a16="http://schemas.microsoft.com/office/drawing/2014/main" val="4242510688"/>
                    </a:ext>
                  </a:extLst>
                </a:gridCol>
              </a:tblGrid>
              <a:tr h="20829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WRITING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Baseline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Endline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Improvement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156687"/>
                  </a:ext>
                </a:extLst>
              </a:tr>
              <a:tr h="20829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Mean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7.78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9.86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26.67%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80295360"/>
                  </a:ext>
                </a:extLst>
              </a:tr>
              <a:tr h="20829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59.16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76.74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29.71%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5240709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529E2E0-8DD9-C46B-B293-3DED42CD9F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846040"/>
              </p:ext>
            </p:extLst>
          </p:nvPr>
        </p:nvGraphicFramePr>
        <p:xfrm>
          <a:off x="963386" y="3257353"/>
          <a:ext cx="9973789" cy="6800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73789">
                  <a:extLst>
                    <a:ext uri="{9D8B030D-6E8A-4147-A177-3AD203B41FA5}">
                      <a16:colId xmlns:a16="http://schemas.microsoft.com/office/drawing/2014/main" val="4111927900"/>
                    </a:ext>
                  </a:extLst>
                </a:gridCol>
              </a:tblGrid>
              <a:tr h="422505">
                <a:tc>
                  <a:txBody>
                    <a:bodyPr/>
                    <a:lstStyle/>
                    <a:p>
                      <a:pPr algn="l" fontAlgn="b"/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  <a:p>
                      <a:pPr algn="l" fontAlgn="b"/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43342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61ED450-07A9-F611-D645-8D6251C609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830036"/>
              </p:ext>
            </p:extLst>
          </p:nvPr>
        </p:nvGraphicFramePr>
        <p:xfrm>
          <a:off x="951511" y="5140775"/>
          <a:ext cx="9973789" cy="6800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73789">
                  <a:extLst>
                    <a:ext uri="{9D8B030D-6E8A-4147-A177-3AD203B41FA5}">
                      <a16:colId xmlns:a16="http://schemas.microsoft.com/office/drawing/2014/main" val="4111927900"/>
                    </a:ext>
                  </a:extLst>
                </a:gridCol>
              </a:tblGrid>
              <a:tr h="422505">
                <a:tc>
                  <a:txBody>
                    <a:bodyPr/>
                    <a:lstStyle/>
                    <a:p>
                      <a:pPr algn="l" fontAlgn="b"/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  <a:p>
                      <a:pPr algn="l" fontAlgn="b"/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43342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A2FC200-522B-B856-8124-A2D2B5E31B35}"/>
              </a:ext>
            </a:extLst>
          </p:cNvPr>
          <p:cNvSpPr txBox="1"/>
          <p:nvPr/>
        </p:nvSpPr>
        <p:spPr>
          <a:xfrm>
            <a:off x="1214871" y="5956396"/>
            <a:ext cx="97622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500" u="none" strike="noStrike" dirty="0">
                <a:solidFill>
                  <a:schemeClr val="bg1"/>
                </a:solidFill>
                <a:effectLst/>
                <a:latin typeface="Helvetica" pitchFamily="2" charset="0"/>
              </a:rPr>
              <a:t>There is a significant difference between the score of baseline and end line for Overall Performance. Endline score is higher and the variance is lower. </a:t>
            </a:r>
            <a:r>
              <a:rPr lang="en-IN" sz="1500" b="0" i="0" dirty="0">
                <a:solidFill>
                  <a:schemeClr val="bg1"/>
                </a:solidFill>
                <a:latin typeface="Helvetica" pitchFamily="2" charset="0"/>
              </a:rPr>
              <a:t>Thus, our </a:t>
            </a:r>
            <a:r>
              <a:rPr lang="en-IN" sz="1500" b="1" i="0" dirty="0">
                <a:solidFill>
                  <a:schemeClr val="bg1"/>
                </a:solidFill>
                <a:latin typeface="Helvetica" pitchFamily="2" charset="0"/>
              </a:rPr>
              <a:t>hypothesis for the intervention has been proven</a:t>
            </a:r>
            <a:r>
              <a:rPr lang="en-IN" sz="1500" b="0" i="0" dirty="0">
                <a:solidFill>
                  <a:schemeClr val="bg1"/>
                </a:solidFill>
                <a:latin typeface="Helvetica" pitchFamily="2" charset="0"/>
              </a:rPr>
              <a:t>.</a:t>
            </a:r>
            <a:endParaRPr lang="en-IN" sz="1500" b="0" i="0" u="none" strike="noStrike" dirty="0">
              <a:solidFill>
                <a:schemeClr val="bg1"/>
              </a:solidFill>
              <a:effectLst/>
              <a:latin typeface="Helvetica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2252964-69AA-98CC-4106-21E5967D28C8}"/>
              </a:ext>
            </a:extLst>
          </p:cNvPr>
          <p:cNvSpPr txBox="1"/>
          <p:nvPr/>
        </p:nvSpPr>
        <p:spPr>
          <a:xfrm>
            <a:off x="1773381" y="3306727"/>
            <a:ext cx="839979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n-IN" sz="15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There is a significant difference between the score of baseline and end line for Speaking.        </a:t>
            </a:r>
          </a:p>
          <a:p>
            <a:pPr algn="ctr" fontAlgn="b"/>
            <a:r>
              <a:rPr lang="en-IN" sz="15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The endline score is higher but the variance increased a little.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1E7EDDC-A500-259C-6217-5520437CCB59}"/>
              </a:ext>
            </a:extLst>
          </p:cNvPr>
          <p:cNvSpPr txBox="1"/>
          <p:nvPr/>
        </p:nvSpPr>
        <p:spPr>
          <a:xfrm>
            <a:off x="2246415" y="5164679"/>
            <a:ext cx="839979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"/>
            <a:r>
              <a:rPr lang="en-IN" sz="15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There is a significant difference between the score of baseline and end line for Writing. The endline score is higher but the variance also increased.</a:t>
            </a:r>
          </a:p>
        </p:txBody>
      </p:sp>
    </p:spTree>
    <p:extLst>
      <p:ext uri="{BB962C8B-B14F-4D97-AF65-F5344CB8AC3E}">
        <p14:creationId xmlns:p14="http://schemas.microsoft.com/office/powerpoint/2010/main" val="28357993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4E875-BBD9-7D15-A0BE-6083E8225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623" y="133827"/>
            <a:ext cx="10515600" cy="1325563"/>
          </a:xfrm>
        </p:spPr>
        <p:txBody>
          <a:bodyPr>
            <a:normAutofit/>
          </a:bodyPr>
          <a:lstStyle/>
          <a:p>
            <a:r>
              <a:rPr lang="en-US" sz="3500" b="1" dirty="0">
                <a:latin typeface="Helvetica" pitchFamily="2" charset="0"/>
              </a:rPr>
              <a:t>EXECUTIVE SUMMARY </a:t>
            </a: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8854BBC9-66E4-E7C2-5F30-66866F99C003}"/>
              </a:ext>
            </a:extLst>
          </p:cNvPr>
          <p:cNvGraphicFramePr/>
          <p:nvPr/>
        </p:nvGraphicFramePr>
        <p:xfrm>
          <a:off x="851393" y="-20057"/>
          <a:ext cx="1004520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70FFC6F2-5ED6-018F-72C0-899F90F3277A}"/>
              </a:ext>
            </a:extLst>
          </p:cNvPr>
          <p:cNvSpPr txBox="1"/>
          <p:nvPr/>
        </p:nvSpPr>
        <p:spPr>
          <a:xfrm>
            <a:off x="1303977" y="3189766"/>
            <a:ext cx="172654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9F1C65"/>
                </a:solidFill>
                <a:latin typeface="Helvetica" pitchFamily="2" charset="0"/>
              </a:rPr>
              <a:t>Listening &amp; Speaking </a:t>
            </a:r>
            <a:r>
              <a:rPr lang="en-GB" sz="1600" dirty="0">
                <a:latin typeface="Helvetica" pitchFamily="2" charset="0"/>
              </a:rPr>
              <a:t>have shown a steady improvement in line with our learning outcomes for Pre-A1 which comprises 83% of our student population. </a:t>
            </a:r>
          </a:p>
          <a:p>
            <a:endParaRPr lang="en-US" sz="16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6F719C0-115A-1E84-17D4-5D93E2045961}"/>
              </a:ext>
            </a:extLst>
          </p:cNvPr>
          <p:cNvSpPr txBox="1"/>
          <p:nvPr/>
        </p:nvSpPr>
        <p:spPr>
          <a:xfrm>
            <a:off x="3890817" y="2466310"/>
            <a:ext cx="172654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600" dirty="0">
                <a:latin typeface="Helvetica" pitchFamily="2" charset="0"/>
              </a:rPr>
              <a:t>There has been an extensive improvement of 41% in </a:t>
            </a:r>
            <a:r>
              <a:rPr lang="en-GB" sz="1600" b="1" dirty="0">
                <a:solidFill>
                  <a:srgbClr val="28AA8C"/>
                </a:solidFill>
                <a:latin typeface="Helvetica" pitchFamily="2" charset="0"/>
              </a:rPr>
              <a:t>writing skills </a:t>
            </a:r>
          </a:p>
          <a:p>
            <a:pPr lvl="0"/>
            <a:r>
              <a:rPr lang="en-GB" sz="1600" dirty="0">
                <a:latin typeface="Helvetica" pitchFamily="2" charset="0"/>
              </a:rPr>
              <a:t>across all student levels.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23A022-2717-23D0-EB19-2E3FFDF71150}"/>
              </a:ext>
            </a:extLst>
          </p:cNvPr>
          <p:cNvSpPr txBox="1"/>
          <p:nvPr/>
        </p:nvSpPr>
        <p:spPr>
          <a:xfrm>
            <a:off x="6428840" y="1812554"/>
            <a:ext cx="193138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600" dirty="0">
                <a:latin typeface="Helvetica" pitchFamily="2" charset="0"/>
              </a:rPr>
              <a:t>Our </a:t>
            </a:r>
            <a:r>
              <a:rPr lang="en-GB" sz="1600" b="1" dirty="0">
                <a:solidFill>
                  <a:srgbClr val="468F94"/>
                </a:solidFill>
                <a:latin typeface="Helvetica" pitchFamily="2" charset="0"/>
              </a:rPr>
              <a:t>ed-tech tablet program </a:t>
            </a:r>
            <a:r>
              <a:rPr lang="en-GB" sz="1600" dirty="0">
                <a:latin typeface="Helvetica" pitchFamily="2" charset="0"/>
              </a:rPr>
              <a:t>initiative has yielded </a:t>
            </a:r>
            <a:r>
              <a:rPr lang="en-GB" sz="1600" b="1" dirty="0">
                <a:solidFill>
                  <a:srgbClr val="468F94"/>
                </a:solidFill>
                <a:latin typeface="Helvetica" pitchFamily="2" charset="0"/>
              </a:rPr>
              <a:t>accelerated learning across Speaking &amp; Reading skills. </a:t>
            </a:r>
            <a:r>
              <a:rPr lang="en-GB" sz="1600" dirty="0">
                <a:latin typeface="Helvetica" pitchFamily="2" charset="0"/>
              </a:rPr>
              <a:t>There is immense potential to expand this program both in frequency across existing schools as well as extend it to new OBLF-adopted schools.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090135F-4732-D182-6DE1-9A125D7C3C14}"/>
              </a:ext>
            </a:extLst>
          </p:cNvPr>
          <p:cNvSpPr txBox="1"/>
          <p:nvPr/>
        </p:nvSpPr>
        <p:spPr>
          <a:xfrm>
            <a:off x="8990937" y="1136101"/>
            <a:ext cx="267986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srgbClr val="DF1C6A"/>
                </a:solidFill>
                <a:latin typeface="Helvetica" pitchFamily="2" charset="0"/>
              </a:rPr>
              <a:t>School eco-system, teacher proficiency, attendance, classroom size, &amp; curriculum </a:t>
            </a:r>
            <a:r>
              <a:rPr lang="en-GB" sz="1600" dirty="0">
                <a:latin typeface="Helvetica" pitchFamily="2" charset="0"/>
              </a:rPr>
              <a:t>all affect student performance.</a:t>
            </a:r>
          </a:p>
          <a:p>
            <a:pPr lvl="0"/>
            <a:endParaRPr lang="en-GB" sz="1600" dirty="0">
              <a:latin typeface="Helvetica" pitchFamily="2" charset="0"/>
            </a:endParaRPr>
          </a:p>
          <a:p>
            <a:pPr lvl="0"/>
            <a:r>
              <a:rPr lang="en-GB" sz="1600" dirty="0">
                <a:latin typeface="Helvetica" pitchFamily="2" charset="0"/>
              </a:rPr>
              <a:t>Our schools are excellent examples of how these determinants can be </a:t>
            </a:r>
            <a:r>
              <a:rPr lang="en-GB" sz="1600" b="1" dirty="0">
                <a:solidFill>
                  <a:srgbClr val="DF1C6A"/>
                </a:solidFill>
                <a:latin typeface="Helvetica" pitchFamily="2" charset="0"/>
              </a:rPr>
              <a:t>strategically leveraged and strengthened </a:t>
            </a:r>
            <a:r>
              <a:rPr lang="en-GB" sz="1600" dirty="0">
                <a:latin typeface="Helvetica" pitchFamily="2" charset="0"/>
              </a:rPr>
              <a:t>to improve the learning experience for students. </a:t>
            </a:r>
          </a:p>
        </p:txBody>
      </p:sp>
    </p:spTree>
    <p:extLst>
      <p:ext uri="{BB962C8B-B14F-4D97-AF65-F5344CB8AC3E}">
        <p14:creationId xmlns:p14="http://schemas.microsoft.com/office/powerpoint/2010/main" val="3689624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1A1048F-2D1B-589E-9B93-D6DF36D296DE}"/>
              </a:ext>
            </a:extLst>
          </p:cNvPr>
          <p:cNvSpPr txBox="1"/>
          <p:nvPr/>
        </p:nvSpPr>
        <p:spPr>
          <a:xfrm>
            <a:off x="742584" y="474345"/>
            <a:ext cx="10735407" cy="5909310"/>
          </a:xfrm>
          <a:prstGeom prst="rect">
            <a:avLst/>
          </a:prstGeom>
          <a:noFill/>
          <a:ln>
            <a:solidFill>
              <a:srgbClr val="E07F2E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F0C18A-DECA-41D6-06A6-D61DD1F54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0757" y="467970"/>
            <a:ext cx="10515600" cy="771697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Helvetica" pitchFamily="2" charset="0"/>
              </a:rPr>
              <a:t>Executive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E99AC7-2A45-65F1-912E-4D3910B9C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854" y="4032550"/>
            <a:ext cx="10515600" cy="4351338"/>
          </a:xfrm>
        </p:spPr>
        <p:txBody>
          <a:bodyPr>
            <a:noAutofit/>
          </a:bodyPr>
          <a:lstStyle/>
          <a:p>
            <a:pPr marL="432000">
              <a:lnSpc>
                <a:spcPct val="100000"/>
              </a:lnSpc>
            </a:pPr>
            <a:r>
              <a:rPr lang="en-IN" sz="1500" b="1" kern="0" dirty="0">
                <a:latin typeface="Helvetica" pitchFamily="2" charset="0"/>
              </a:rPr>
              <a:t>Complementing Classroom Learning </a:t>
            </a:r>
            <a:r>
              <a:rPr lang="en-IN" sz="1500" kern="0" dirty="0">
                <a:latin typeface="Helvetica" pitchFamily="2" charset="0"/>
              </a:rPr>
              <a:t>with highly contextualized learning activities </a:t>
            </a:r>
            <a:r>
              <a:rPr lang="en-IN" sz="1500" b="1" kern="0" dirty="0">
                <a:latin typeface="Helvetica" pitchFamily="2" charset="0"/>
              </a:rPr>
              <a:t>using Educational Tech </a:t>
            </a:r>
            <a:r>
              <a:rPr lang="en-IN" sz="1500" kern="0" dirty="0">
                <a:latin typeface="Helvetica" pitchFamily="2" charset="0"/>
              </a:rPr>
              <a:t>(Tablets/Gamified Content) drives learning acceleration.</a:t>
            </a:r>
          </a:p>
          <a:p>
            <a:pPr marL="432000">
              <a:lnSpc>
                <a:spcPct val="100000"/>
              </a:lnSpc>
            </a:pPr>
            <a:r>
              <a:rPr lang="en-IN" sz="1500" kern="0" dirty="0">
                <a:latin typeface="Helvetica" pitchFamily="2" charset="0"/>
              </a:rPr>
              <a:t>CEFR level-wise scores demonstrate a clear increase in learner proficiency across skills [L-S-R-W] as they move up the CEFR levels.</a:t>
            </a:r>
            <a:endParaRPr lang="en-US" sz="1500" kern="0" dirty="0">
              <a:latin typeface="Helvetica" pitchFamily="2" charset="0"/>
            </a:endParaRPr>
          </a:p>
          <a:p>
            <a:pPr marL="432000">
              <a:lnSpc>
                <a:spcPct val="100000"/>
              </a:lnSpc>
            </a:pPr>
            <a:r>
              <a:rPr lang="en-US" sz="1500" kern="0" dirty="0">
                <a:latin typeface="Helvetica" pitchFamily="2" charset="0"/>
              </a:rPr>
              <a:t>External research indicates l</a:t>
            </a:r>
            <a:r>
              <a:rPr lang="en-US" sz="1500" dirty="0">
                <a:latin typeface="Helvetica" pitchFamily="2" charset="0"/>
              </a:rPr>
              <a:t>earning outcomes are influenced by multiple factors: Teacher Proficiency, Learning Infrastructure, TSR, and attendance amongst others. OBLF’s data gathering needs to get more sophisticated to measure these outcomes.</a:t>
            </a:r>
          </a:p>
          <a:p>
            <a:pPr marL="432000">
              <a:lnSpc>
                <a:spcPct val="100000"/>
              </a:lnSpc>
            </a:pPr>
            <a:r>
              <a:rPr lang="en-US" sz="1500" dirty="0">
                <a:latin typeface="Helvetica" pitchFamily="2" charset="0"/>
              </a:rPr>
              <a:t>Increasing investment in teacher capability/proficiency continues to be critical to advance learner outcomes.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F1ADF9-1424-8617-55BA-8FEDB31B8B65}"/>
              </a:ext>
            </a:extLst>
          </p:cNvPr>
          <p:cNvSpPr txBox="1"/>
          <p:nvPr/>
        </p:nvSpPr>
        <p:spPr>
          <a:xfrm>
            <a:off x="9900786" y="611292"/>
            <a:ext cx="1329836" cy="400110"/>
          </a:xfrm>
          <a:prstGeom prst="rect">
            <a:avLst/>
          </a:prstGeom>
          <a:solidFill>
            <a:srgbClr val="DF1C6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Helvetica" pitchFamily="2" charset="0"/>
              </a:rPr>
              <a:t>N=3990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8B971AA-9844-61A2-7958-A357596693A4}"/>
              </a:ext>
            </a:extLst>
          </p:cNvPr>
          <p:cNvSpPr txBox="1">
            <a:spLocks/>
          </p:cNvSpPr>
          <p:nvPr/>
        </p:nvSpPr>
        <p:spPr>
          <a:xfrm>
            <a:off x="855893" y="112406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2000">
              <a:lnSpc>
                <a:spcPct val="100000"/>
              </a:lnSpc>
            </a:pPr>
            <a:r>
              <a:rPr lang="en-US" sz="1500" dirty="0">
                <a:latin typeface="Helvetica" pitchFamily="2" charset="0"/>
              </a:rPr>
              <a:t>Our hypothesis of driving a combination of </a:t>
            </a:r>
            <a:r>
              <a:rPr lang="en-US" sz="1500" b="1" dirty="0">
                <a:latin typeface="Helvetica" pitchFamily="2" charset="0"/>
              </a:rPr>
              <a:t>learner-centric models of curriculum, </a:t>
            </a:r>
            <a:r>
              <a:rPr lang="en-US" sz="1500" dirty="0">
                <a:latin typeface="Helvetica" pitchFamily="2" charset="0"/>
              </a:rPr>
              <a:t>and </a:t>
            </a:r>
            <a:r>
              <a:rPr lang="en-US" sz="1500" b="1" dirty="0">
                <a:latin typeface="Helvetica" pitchFamily="2" charset="0"/>
              </a:rPr>
              <a:t>investing deeply </a:t>
            </a:r>
            <a:r>
              <a:rPr lang="en-US" sz="1500" dirty="0">
                <a:latin typeface="Helvetica" pitchFamily="2" charset="0"/>
              </a:rPr>
              <a:t>in </a:t>
            </a:r>
            <a:r>
              <a:rPr lang="en-US" sz="1500" b="1" dirty="0">
                <a:latin typeface="Helvetica" pitchFamily="2" charset="0"/>
              </a:rPr>
              <a:t>teacher proficiency </a:t>
            </a:r>
            <a:r>
              <a:rPr lang="en-US" sz="1500" dirty="0">
                <a:latin typeface="Helvetica" pitchFamily="2" charset="0"/>
              </a:rPr>
              <a:t>has been validated, with a significant upward shift in student proficiency by </a:t>
            </a:r>
            <a:r>
              <a:rPr lang="en-US" sz="1500" b="1" dirty="0">
                <a:solidFill>
                  <a:schemeClr val="accent2">
                    <a:lumMod val="75000"/>
                  </a:schemeClr>
                </a:solidFill>
                <a:latin typeface="Helvetica" pitchFamily="2" charset="0"/>
              </a:rPr>
              <a:t>16.5%</a:t>
            </a:r>
            <a:r>
              <a:rPr lang="en-US" sz="1500" b="1" dirty="0">
                <a:solidFill>
                  <a:srgbClr val="00B050"/>
                </a:solidFill>
                <a:latin typeface="Helvetica" pitchFamily="2" charset="0"/>
              </a:rPr>
              <a:t>. </a:t>
            </a:r>
          </a:p>
          <a:p>
            <a:pPr marL="432000">
              <a:lnSpc>
                <a:spcPct val="100000"/>
              </a:lnSpc>
            </a:pPr>
            <a:endParaRPr lang="en-US" sz="1500" b="1" dirty="0">
              <a:solidFill>
                <a:srgbClr val="00B050"/>
              </a:solidFill>
              <a:latin typeface="Helvetica" pitchFamily="2" charset="0"/>
            </a:endParaRPr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D4B6AB61-BE03-BBC8-6691-79ADFAEC17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0403097"/>
              </p:ext>
            </p:extLst>
          </p:nvPr>
        </p:nvGraphicFramePr>
        <p:xfrm>
          <a:off x="1166430" y="1783391"/>
          <a:ext cx="3258429" cy="2085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4442C0D7-A3E5-B4DD-C0D1-4F36E56FCC3D}"/>
              </a:ext>
            </a:extLst>
          </p:cNvPr>
          <p:cNvSpPr txBox="1"/>
          <p:nvPr/>
        </p:nvSpPr>
        <p:spPr>
          <a:xfrm>
            <a:off x="1807764" y="2597718"/>
            <a:ext cx="10730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46.79%</a:t>
            </a:r>
            <a:r>
              <a:rPr lang="en-IN" sz="1600" dirty="0">
                <a:effectLst/>
                <a:latin typeface="Helvetica" pitchFamily="2" charset="0"/>
              </a:rPr>
              <a:t> </a:t>
            </a:r>
            <a:endParaRPr lang="en-US" sz="1600" dirty="0">
              <a:latin typeface="Helvetica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8FDA8B-A0C1-E3DD-9140-9C48CA857A36}"/>
              </a:ext>
            </a:extLst>
          </p:cNvPr>
          <p:cNvSpPr txBox="1"/>
          <p:nvPr/>
        </p:nvSpPr>
        <p:spPr>
          <a:xfrm>
            <a:off x="2563166" y="2384366"/>
            <a:ext cx="9777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54.55%</a:t>
            </a:r>
            <a:r>
              <a:rPr lang="en-IN" sz="1600" dirty="0">
                <a:effectLst/>
                <a:latin typeface="Helvetica" pitchFamily="2" charset="0"/>
              </a:rPr>
              <a:t> </a:t>
            </a:r>
            <a:endParaRPr lang="en-US" sz="1600" dirty="0">
              <a:latin typeface="Helvetica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A1CE74E-C089-44E4-5ED2-73E3266CAFA9}"/>
              </a:ext>
            </a:extLst>
          </p:cNvPr>
          <p:cNvSpPr txBox="1"/>
          <p:nvPr/>
        </p:nvSpPr>
        <p:spPr>
          <a:xfrm>
            <a:off x="2023705" y="3699774"/>
            <a:ext cx="466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kern="0" dirty="0">
                <a:latin typeface="Helvetica" pitchFamily="2" charset="0"/>
              </a:rPr>
              <a:t>BL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4655FC-D529-0A24-1990-7214F693DE89}"/>
              </a:ext>
            </a:extLst>
          </p:cNvPr>
          <p:cNvSpPr txBox="1"/>
          <p:nvPr/>
        </p:nvSpPr>
        <p:spPr>
          <a:xfrm>
            <a:off x="2799207" y="3712046"/>
            <a:ext cx="5588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kern="0" dirty="0">
                <a:latin typeface="Helvetica" pitchFamily="2" charset="0"/>
              </a:rPr>
              <a:t>EL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4FE2CBB-3A34-1E78-42CA-3771C0DCC199}"/>
              </a:ext>
            </a:extLst>
          </p:cNvPr>
          <p:cNvSpPr txBox="1"/>
          <p:nvPr/>
        </p:nvSpPr>
        <p:spPr>
          <a:xfrm>
            <a:off x="2119348" y="1860147"/>
            <a:ext cx="1147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b="1" kern="0" dirty="0">
                <a:solidFill>
                  <a:srgbClr val="951548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16.58%</a:t>
            </a:r>
            <a:r>
              <a:rPr lang="en-IN" sz="1600" b="1" dirty="0">
                <a:solidFill>
                  <a:srgbClr val="951548"/>
                </a:solidFill>
                <a:effectLst/>
                <a:latin typeface="Helvetica" pitchFamily="2" charset="0"/>
              </a:rPr>
              <a:t> </a:t>
            </a:r>
            <a:endParaRPr lang="en-US" sz="1600" b="1" dirty="0">
              <a:solidFill>
                <a:srgbClr val="951548"/>
              </a:solidFill>
              <a:latin typeface="Helvetica" pitchFamily="2" charset="0"/>
            </a:endParaRPr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EBC07E8C-217D-5AE0-02D1-51DD03CE5763}"/>
              </a:ext>
            </a:extLst>
          </p:cNvPr>
          <p:cNvSpPr/>
          <p:nvPr/>
        </p:nvSpPr>
        <p:spPr>
          <a:xfrm rot="20599137">
            <a:off x="2185706" y="2180489"/>
            <a:ext cx="619429" cy="623370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riangle 14">
            <a:extLst>
              <a:ext uri="{FF2B5EF4-FFF2-40B4-BE49-F238E27FC236}">
                <a16:creationId xmlns:a16="http://schemas.microsoft.com/office/drawing/2014/main" id="{F4DE1BBC-680B-1F80-5621-C2D35E90541A}"/>
              </a:ext>
            </a:extLst>
          </p:cNvPr>
          <p:cNvSpPr/>
          <p:nvPr/>
        </p:nvSpPr>
        <p:spPr>
          <a:xfrm rot="681313">
            <a:off x="2676178" y="2240019"/>
            <a:ext cx="104656" cy="96925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6" name="Content Placeholder 5">
            <a:extLst>
              <a:ext uri="{FF2B5EF4-FFF2-40B4-BE49-F238E27FC236}">
                <a16:creationId xmlns:a16="http://schemas.microsoft.com/office/drawing/2014/main" id="{705D0BBB-557F-37E1-CD14-01E683FBC4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1247216"/>
              </p:ext>
            </p:extLst>
          </p:nvPr>
        </p:nvGraphicFramePr>
        <p:xfrm>
          <a:off x="4443604" y="1747766"/>
          <a:ext cx="6968228" cy="2369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16F6C199-116F-5134-99B3-F1092FFB52A7}"/>
              </a:ext>
            </a:extLst>
          </p:cNvPr>
          <p:cNvSpPr txBox="1"/>
          <p:nvPr/>
        </p:nvSpPr>
        <p:spPr>
          <a:xfrm>
            <a:off x="5066193" y="2512415"/>
            <a:ext cx="874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55.2%</a:t>
            </a:r>
            <a:r>
              <a:rPr lang="en-IN" sz="1600" dirty="0">
                <a:effectLst/>
                <a:latin typeface="Helvetica" pitchFamily="2" charset="0"/>
              </a:rPr>
              <a:t> </a:t>
            </a:r>
            <a:endParaRPr lang="en-US" sz="1600" dirty="0">
              <a:latin typeface="Helvetica" pitchFamily="2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F71A36E-2E9F-0D84-648A-59E1A1BF23EE}"/>
              </a:ext>
            </a:extLst>
          </p:cNvPr>
          <p:cNvSpPr txBox="1"/>
          <p:nvPr/>
        </p:nvSpPr>
        <p:spPr>
          <a:xfrm>
            <a:off x="5347549" y="1792169"/>
            <a:ext cx="874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b="1" kern="0" dirty="0">
                <a:solidFill>
                  <a:srgbClr val="C00000"/>
                </a:solidFill>
                <a:latin typeface="Helvetica" pitchFamily="2" charset="0"/>
                <a:ea typeface="Times New Roman" panose="02020603050405020304" pitchFamily="18" charset="0"/>
              </a:rPr>
              <a:t>23</a:t>
            </a:r>
            <a:r>
              <a:rPr lang="en-IN" sz="1600" b="1" kern="0" dirty="0">
                <a:solidFill>
                  <a:srgbClr val="C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r>
              <a:rPr lang="en-IN" sz="1600" b="1" dirty="0">
                <a:solidFill>
                  <a:srgbClr val="C00000"/>
                </a:solidFill>
                <a:effectLst/>
                <a:latin typeface="Helvetica" pitchFamily="2" charset="0"/>
              </a:rPr>
              <a:t> </a:t>
            </a:r>
            <a:endParaRPr lang="en-US" sz="1600" b="1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295F492-F17F-609A-5E32-88971A09243D}"/>
              </a:ext>
            </a:extLst>
          </p:cNvPr>
          <p:cNvSpPr txBox="1"/>
          <p:nvPr/>
        </p:nvSpPr>
        <p:spPr>
          <a:xfrm>
            <a:off x="5569748" y="2261389"/>
            <a:ext cx="874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67.8%</a:t>
            </a:r>
            <a:r>
              <a:rPr lang="en-IN" sz="1600" dirty="0">
                <a:effectLst/>
                <a:latin typeface="Helvetica" pitchFamily="2" charset="0"/>
              </a:rPr>
              <a:t> </a:t>
            </a:r>
            <a:endParaRPr lang="en-US" sz="1600" dirty="0">
              <a:latin typeface="Helvetica" pitchFamily="2" charset="0"/>
            </a:endParaRPr>
          </a:p>
        </p:txBody>
      </p:sp>
      <p:sp>
        <p:nvSpPr>
          <p:cNvPr id="38" name="Triangle 37">
            <a:extLst>
              <a:ext uri="{FF2B5EF4-FFF2-40B4-BE49-F238E27FC236}">
                <a16:creationId xmlns:a16="http://schemas.microsoft.com/office/drawing/2014/main" id="{54FC29B9-52D6-392D-3EDF-9F23031894DC}"/>
              </a:ext>
            </a:extLst>
          </p:cNvPr>
          <p:cNvSpPr/>
          <p:nvPr/>
        </p:nvSpPr>
        <p:spPr>
          <a:xfrm rot="681313">
            <a:off x="5779721" y="2182202"/>
            <a:ext cx="104656" cy="96925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Block Arc 38">
            <a:extLst>
              <a:ext uri="{FF2B5EF4-FFF2-40B4-BE49-F238E27FC236}">
                <a16:creationId xmlns:a16="http://schemas.microsoft.com/office/drawing/2014/main" id="{0EFB9A7A-D348-C095-F6CF-AB4EE75AD34E}"/>
              </a:ext>
            </a:extLst>
          </p:cNvPr>
          <p:cNvSpPr/>
          <p:nvPr/>
        </p:nvSpPr>
        <p:spPr>
          <a:xfrm rot="20599137">
            <a:off x="5278059" y="2118981"/>
            <a:ext cx="619429" cy="623370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7E40420-6C28-1562-3D2C-8638A5007028}"/>
              </a:ext>
            </a:extLst>
          </p:cNvPr>
          <p:cNvSpPr txBox="1"/>
          <p:nvPr/>
        </p:nvSpPr>
        <p:spPr>
          <a:xfrm>
            <a:off x="6757508" y="2888667"/>
            <a:ext cx="874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39%</a:t>
            </a:r>
            <a:r>
              <a:rPr lang="en-IN" sz="1600" dirty="0">
                <a:effectLst/>
                <a:latin typeface="Helvetica" pitchFamily="2" charset="0"/>
              </a:rPr>
              <a:t> </a:t>
            </a:r>
            <a:endParaRPr lang="en-US" sz="1600" dirty="0">
              <a:latin typeface="Helvetica" pitchFamily="2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77B80F0-E42E-8867-B404-E6EDE7E19B3C}"/>
              </a:ext>
            </a:extLst>
          </p:cNvPr>
          <p:cNvSpPr txBox="1"/>
          <p:nvPr/>
        </p:nvSpPr>
        <p:spPr>
          <a:xfrm>
            <a:off x="7256659" y="2733417"/>
            <a:ext cx="874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46</a:t>
            </a:r>
            <a:r>
              <a:rPr lang="en-IN" sz="16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r>
              <a:rPr lang="en-IN" sz="1600" dirty="0">
                <a:effectLst/>
                <a:latin typeface="Helvetica" pitchFamily="2" charset="0"/>
              </a:rPr>
              <a:t> </a:t>
            </a:r>
            <a:endParaRPr lang="en-US" sz="1600" dirty="0">
              <a:latin typeface="Helvetica" pitchFamily="2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145564D-81A5-9EEA-4145-9811F5FDACA5}"/>
              </a:ext>
            </a:extLst>
          </p:cNvPr>
          <p:cNvSpPr txBox="1"/>
          <p:nvPr/>
        </p:nvSpPr>
        <p:spPr>
          <a:xfrm>
            <a:off x="8941663" y="2392577"/>
            <a:ext cx="874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61%</a:t>
            </a:r>
            <a:r>
              <a:rPr lang="en-IN" sz="1600" dirty="0">
                <a:effectLst/>
                <a:latin typeface="Helvetica" pitchFamily="2" charset="0"/>
              </a:rPr>
              <a:t> </a:t>
            </a:r>
            <a:endParaRPr lang="en-US" sz="1600" dirty="0">
              <a:latin typeface="Helvetica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25E8FE1-436E-D0FC-F115-7883E7C862DE}"/>
              </a:ext>
            </a:extLst>
          </p:cNvPr>
          <p:cNvSpPr txBox="1"/>
          <p:nvPr/>
        </p:nvSpPr>
        <p:spPr>
          <a:xfrm>
            <a:off x="8284000" y="2394306"/>
            <a:ext cx="874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62</a:t>
            </a:r>
            <a:r>
              <a:rPr lang="en-IN" sz="16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r>
              <a:rPr lang="en-IN" sz="1600" dirty="0">
                <a:effectLst/>
                <a:latin typeface="Helvetica" pitchFamily="2" charset="0"/>
              </a:rPr>
              <a:t> </a:t>
            </a:r>
            <a:endParaRPr lang="en-US" sz="1600" dirty="0">
              <a:latin typeface="Helvetica" pitchFamily="2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912C088-938D-1F50-97F8-3AD2F28625F8}"/>
              </a:ext>
            </a:extLst>
          </p:cNvPr>
          <p:cNvSpPr txBox="1"/>
          <p:nvPr/>
        </p:nvSpPr>
        <p:spPr>
          <a:xfrm>
            <a:off x="9925197" y="3040824"/>
            <a:ext cx="874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31</a:t>
            </a:r>
            <a:r>
              <a:rPr lang="en-IN" sz="16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r>
              <a:rPr lang="en-IN" sz="1600" dirty="0">
                <a:effectLst/>
                <a:latin typeface="Helvetica" pitchFamily="2" charset="0"/>
              </a:rPr>
              <a:t> </a:t>
            </a:r>
            <a:endParaRPr lang="en-US" sz="1600" dirty="0">
              <a:latin typeface="Helvetica" pitchFamily="2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61AD2F0-D291-DB5D-3896-1EE32F8DD083}"/>
              </a:ext>
            </a:extLst>
          </p:cNvPr>
          <p:cNvSpPr txBox="1"/>
          <p:nvPr/>
        </p:nvSpPr>
        <p:spPr>
          <a:xfrm>
            <a:off x="10362542" y="2763350"/>
            <a:ext cx="874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43.84</a:t>
            </a:r>
            <a:r>
              <a:rPr lang="en-IN" sz="16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r>
              <a:rPr lang="en-IN" sz="1600" dirty="0">
                <a:effectLst/>
                <a:latin typeface="Helvetica" pitchFamily="2" charset="0"/>
              </a:rPr>
              <a:t> </a:t>
            </a:r>
            <a:endParaRPr lang="en-US" sz="1600" dirty="0">
              <a:latin typeface="Helvetica" pitchFamily="2" charset="0"/>
            </a:endParaRPr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C0C5B728-DD6C-3F6A-26F7-E62548FD089A}"/>
              </a:ext>
            </a:extLst>
          </p:cNvPr>
          <p:cNvSpPr/>
          <p:nvPr/>
        </p:nvSpPr>
        <p:spPr>
          <a:xfrm rot="163509">
            <a:off x="7390029" y="2505180"/>
            <a:ext cx="104656" cy="96925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Block Arc 46">
            <a:extLst>
              <a:ext uri="{FF2B5EF4-FFF2-40B4-BE49-F238E27FC236}">
                <a16:creationId xmlns:a16="http://schemas.microsoft.com/office/drawing/2014/main" id="{4BB74118-BFA1-9509-F493-4D6FF73AC5F6}"/>
              </a:ext>
            </a:extLst>
          </p:cNvPr>
          <p:cNvSpPr/>
          <p:nvPr/>
        </p:nvSpPr>
        <p:spPr>
          <a:xfrm rot="20081333">
            <a:off x="6928353" y="2476360"/>
            <a:ext cx="619429" cy="623370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Triangle 47">
            <a:extLst>
              <a:ext uri="{FF2B5EF4-FFF2-40B4-BE49-F238E27FC236}">
                <a16:creationId xmlns:a16="http://schemas.microsoft.com/office/drawing/2014/main" id="{152C5FB3-62D9-EF87-C3D2-209A3A44B8BB}"/>
              </a:ext>
            </a:extLst>
          </p:cNvPr>
          <p:cNvSpPr/>
          <p:nvPr/>
        </p:nvSpPr>
        <p:spPr>
          <a:xfrm rot="2144380">
            <a:off x="9022391" y="2266001"/>
            <a:ext cx="104656" cy="96925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Block Arc 48">
            <a:extLst>
              <a:ext uri="{FF2B5EF4-FFF2-40B4-BE49-F238E27FC236}">
                <a16:creationId xmlns:a16="http://schemas.microsoft.com/office/drawing/2014/main" id="{6684F65C-78CE-0701-A972-85FC676CDABB}"/>
              </a:ext>
            </a:extLst>
          </p:cNvPr>
          <p:cNvSpPr/>
          <p:nvPr/>
        </p:nvSpPr>
        <p:spPr>
          <a:xfrm rot="462204">
            <a:off x="8477490" y="2108528"/>
            <a:ext cx="619429" cy="623370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Triangle 49">
            <a:extLst>
              <a:ext uri="{FF2B5EF4-FFF2-40B4-BE49-F238E27FC236}">
                <a16:creationId xmlns:a16="http://schemas.microsoft.com/office/drawing/2014/main" id="{74ED62D0-08C3-7B45-BD55-E14AF757532B}"/>
              </a:ext>
            </a:extLst>
          </p:cNvPr>
          <p:cNvSpPr/>
          <p:nvPr/>
        </p:nvSpPr>
        <p:spPr>
          <a:xfrm rot="681313">
            <a:off x="10598445" y="2644572"/>
            <a:ext cx="104656" cy="96925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A235F255-9F9D-CBAE-A1BE-450D1357B090}"/>
              </a:ext>
            </a:extLst>
          </p:cNvPr>
          <p:cNvSpPr/>
          <p:nvPr/>
        </p:nvSpPr>
        <p:spPr>
          <a:xfrm rot="20081333">
            <a:off x="10129958" y="2606467"/>
            <a:ext cx="619429" cy="623370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229E824-B82F-BE7A-A077-31794293A901}"/>
              </a:ext>
            </a:extLst>
          </p:cNvPr>
          <p:cNvSpPr txBox="1"/>
          <p:nvPr/>
        </p:nvSpPr>
        <p:spPr>
          <a:xfrm>
            <a:off x="6899913" y="2151693"/>
            <a:ext cx="874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b="1" kern="0" dirty="0">
                <a:solidFill>
                  <a:srgbClr val="C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18%</a:t>
            </a:r>
            <a:r>
              <a:rPr lang="en-IN" sz="1600" b="1" dirty="0">
                <a:solidFill>
                  <a:srgbClr val="C00000"/>
                </a:solidFill>
                <a:effectLst/>
                <a:latin typeface="Helvetica" pitchFamily="2" charset="0"/>
              </a:rPr>
              <a:t> </a:t>
            </a:r>
            <a:endParaRPr lang="en-US" sz="1600" b="1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027EDAB-C460-295A-7C9F-9989B9ABA849}"/>
              </a:ext>
            </a:extLst>
          </p:cNvPr>
          <p:cNvSpPr txBox="1"/>
          <p:nvPr/>
        </p:nvSpPr>
        <p:spPr>
          <a:xfrm>
            <a:off x="8507767" y="1766149"/>
            <a:ext cx="874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b="1" kern="0" dirty="0">
                <a:solidFill>
                  <a:srgbClr val="C00000"/>
                </a:solidFill>
                <a:latin typeface="Helvetica" pitchFamily="2" charset="0"/>
                <a:ea typeface="Times New Roman" panose="02020603050405020304" pitchFamily="18" charset="0"/>
              </a:rPr>
              <a:t>-2</a:t>
            </a:r>
            <a:r>
              <a:rPr lang="en-IN" sz="1600" b="1" kern="0" dirty="0">
                <a:solidFill>
                  <a:srgbClr val="C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r>
              <a:rPr lang="en-IN" sz="1600" b="1" dirty="0">
                <a:solidFill>
                  <a:srgbClr val="C00000"/>
                </a:solidFill>
                <a:effectLst/>
                <a:latin typeface="Helvetica" pitchFamily="2" charset="0"/>
              </a:rPr>
              <a:t> </a:t>
            </a:r>
            <a:endParaRPr lang="en-US" sz="1600" b="1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CAD3C22-CAB5-3BF4-1547-DB942D6456D8}"/>
              </a:ext>
            </a:extLst>
          </p:cNvPr>
          <p:cNvSpPr txBox="1"/>
          <p:nvPr/>
        </p:nvSpPr>
        <p:spPr>
          <a:xfrm>
            <a:off x="10122696" y="2249552"/>
            <a:ext cx="874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b="1" kern="0" dirty="0">
                <a:solidFill>
                  <a:srgbClr val="C00000"/>
                </a:solidFill>
                <a:latin typeface="Helvetica" pitchFamily="2" charset="0"/>
                <a:ea typeface="Times New Roman" panose="02020603050405020304" pitchFamily="18" charset="0"/>
              </a:rPr>
              <a:t>41.4</a:t>
            </a:r>
            <a:r>
              <a:rPr lang="en-IN" sz="1600" b="1" kern="0" dirty="0">
                <a:solidFill>
                  <a:srgbClr val="C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r>
              <a:rPr lang="en-IN" sz="1600" b="1" dirty="0">
                <a:solidFill>
                  <a:srgbClr val="C00000"/>
                </a:solidFill>
                <a:effectLst/>
                <a:latin typeface="Helvetica" pitchFamily="2" charset="0"/>
              </a:rPr>
              <a:t> </a:t>
            </a:r>
            <a:endParaRPr lang="en-US" sz="1600" b="1" dirty="0">
              <a:solidFill>
                <a:srgbClr val="C00000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0618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4E875-BBD9-7D15-A0BE-6083E8225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2155" y="23751"/>
            <a:ext cx="8767663" cy="1325563"/>
          </a:xfrm>
        </p:spPr>
        <p:txBody>
          <a:bodyPr>
            <a:normAutofit/>
          </a:bodyPr>
          <a:lstStyle/>
          <a:p>
            <a:r>
              <a:rPr lang="en-US" sz="3500" b="1" dirty="0">
                <a:latin typeface="Helvetica" pitchFamily="2" charset="0"/>
              </a:rPr>
              <a:t>REFLECTIONS &amp; RECOMMENDATIONS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62ED8EED-3431-2EAB-27FD-8876DCB6694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49382" y="1056905"/>
          <a:ext cx="11794460" cy="5391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4021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A0D7CD1C-8039-281A-1844-2B75D688144C}"/>
              </a:ext>
            </a:extLst>
          </p:cNvPr>
          <p:cNvSpPr txBox="1"/>
          <p:nvPr/>
        </p:nvSpPr>
        <p:spPr>
          <a:xfrm>
            <a:off x="738554" y="306510"/>
            <a:ext cx="10735407" cy="783737"/>
          </a:xfrm>
          <a:prstGeom prst="rect">
            <a:avLst/>
          </a:prstGeom>
          <a:noFill/>
          <a:ln>
            <a:solidFill>
              <a:srgbClr val="E07F2E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7AE0F2-70BF-E1FB-181C-51AC194A2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3402"/>
            <a:ext cx="5609492" cy="783737"/>
          </a:xfrm>
        </p:spPr>
        <p:txBody>
          <a:bodyPr/>
          <a:lstStyle/>
          <a:p>
            <a:r>
              <a:rPr lang="en-US" sz="4000" b="1" dirty="0">
                <a:latin typeface="Helvetica" pitchFamily="2" charset="0"/>
              </a:rPr>
              <a:t>Student</a:t>
            </a:r>
            <a:r>
              <a:rPr lang="en-US" b="1" dirty="0">
                <a:latin typeface="Helvetica" pitchFamily="2" charset="0"/>
              </a:rPr>
              <a:t> Population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E0C7AF6-A566-B838-2A16-45572EC6BC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0365084"/>
              </p:ext>
            </p:extLst>
          </p:nvPr>
        </p:nvGraphicFramePr>
        <p:xfrm>
          <a:off x="463061" y="2000129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4B03469-4433-789D-17DF-65DA973AF0A6}"/>
              </a:ext>
            </a:extLst>
          </p:cNvPr>
          <p:cNvSpPr txBox="1"/>
          <p:nvPr/>
        </p:nvSpPr>
        <p:spPr>
          <a:xfrm>
            <a:off x="2760784" y="5646091"/>
            <a:ext cx="15708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latin typeface="Helvetica" pitchFamily="2" charset="0"/>
              </a:rPr>
              <a:t>83.46%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5D4BBA-BBC2-FD8C-FE80-FD079A9C889A}"/>
              </a:ext>
            </a:extLst>
          </p:cNvPr>
          <p:cNvSpPr txBox="1"/>
          <p:nvPr/>
        </p:nvSpPr>
        <p:spPr>
          <a:xfrm>
            <a:off x="1494690" y="2266622"/>
            <a:ext cx="14009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Pre-A1</a:t>
            </a:r>
          </a:p>
          <a:p>
            <a:r>
              <a:rPr lang="en-US" sz="2400" b="1" dirty="0">
                <a:latin typeface="Helvetica" pitchFamily="2" charset="0"/>
              </a:rPr>
              <a:t>3370 </a:t>
            </a:r>
          </a:p>
          <a:p>
            <a:endParaRPr lang="en-US" sz="2400" dirty="0">
              <a:latin typeface="Helvetica" pitchFamily="2" charset="0"/>
            </a:endParaRPr>
          </a:p>
          <a:p>
            <a:r>
              <a:rPr lang="en-US" sz="2400" dirty="0">
                <a:latin typeface="Helvetica" pitchFamily="2" charset="0"/>
              </a:rPr>
              <a:t>A1 </a:t>
            </a:r>
          </a:p>
          <a:p>
            <a:r>
              <a:rPr lang="en-US" sz="2400" b="1" dirty="0">
                <a:latin typeface="Helvetica" pitchFamily="2" charset="0"/>
              </a:rPr>
              <a:t>549</a:t>
            </a:r>
          </a:p>
          <a:p>
            <a:endParaRPr lang="en-US" sz="2400" dirty="0">
              <a:latin typeface="Helvetica" pitchFamily="2" charset="0"/>
            </a:endParaRPr>
          </a:p>
          <a:p>
            <a:r>
              <a:rPr lang="en-US" sz="2400" dirty="0">
                <a:latin typeface="Helvetica" pitchFamily="2" charset="0"/>
              </a:rPr>
              <a:t>A2</a:t>
            </a:r>
          </a:p>
          <a:p>
            <a:r>
              <a:rPr lang="en-US" sz="2400" b="1" dirty="0">
                <a:latin typeface="Helvetica" pitchFamily="2" charset="0"/>
              </a:rPr>
              <a:t>41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BB74602-024E-6457-C51A-5CB3EAE3B3A9}"/>
              </a:ext>
            </a:extLst>
          </p:cNvPr>
          <p:cNvSpPr txBox="1"/>
          <p:nvPr/>
        </p:nvSpPr>
        <p:spPr>
          <a:xfrm>
            <a:off x="3927227" y="1723130"/>
            <a:ext cx="14009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latin typeface="Helvetica" pitchFamily="2" charset="0"/>
              </a:rPr>
              <a:t>14.5%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36C494-FBF3-0632-45A8-B5830FA34768}"/>
              </a:ext>
            </a:extLst>
          </p:cNvPr>
          <p:cNvSpPr txBox="1"/>
          <p:nvPr/>
        </p:nvSpPr>
        <p:spPr>
          <a:xfrm>
            <a:off x="5561134" y="1446131"/>
            <a:ext cx="10902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latin typeface="Helvetica" pitchFamily="2" charset="0"/>
              </a:rPr>
              <a:t>1%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F7844A-9FCC-0DC6-116A-D5561E84FC10}"/>
              </a:ext>
            </a:extLst>
          </p:cNvPr>
          <p:cNvSpPr/>
          <p:nvPr/>
        </p:nvSpPr>
        <p:spPr>
          <a:xfrm>
            <a:off x="838200" y="2530444"/>
            <a:ext cx="298938" cy="293077"/>
          </a:xfrm>
          <a:prstGeom prst="rect">
            <a:avLst/>
          </a:prstGeom>
          <a:solidFill>
            <a:srgbClr val="DF1C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C81A92E-3AE4-3881-A91D-41A8238AE9B0}"/>
              </a:ext>
            </a:extLst>
          </p:cNvPr>
          <p:cNvSpPr/>
          <p:nvPr/>
        </p:nvSpPr>
        <p:spPr>
          <a:xfrm>
            <a:off x="838200" y="3643577"/>
            <a:ext cx="298938" cy="293077"/>
          </a:xfrm>
          <a:prstGeom prst="rect">
            <a:avLst/>
          </a:prstGeom>
          <a:solidFill>
            <a:srgbClr val="64CA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D145B4C-60BE-5733-5FAB-C8BA1C0CE128}"/>
              </a:ext>
            </a:extLst>
          </p:cNvPr>
          <p:cNvSpPr/>
          <p:nvPr/>
        </p:nvSpPr>
        <p:spPr>
          <a:xfrm>
            <a:off x="838200" y="4759612"/>
            <a:ext cx="298938" cy="293077"/>
          </a:xfrm>
          <a:prstGeom prst="rect">
            <a:avLst/>
          </a:prstGeom>
          <a:solidFill>
            <a:srgbClr val="FCB43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C487A08-14DB-94BF-F43B-73C8DDD85B3F}"/>
              </a:ext>
            </a:extLst>
          </p:cNvPr>
          <p:cNvSpPr txBox="1"/>
          <p:nvPr/>
        </p:nvSpPr>
        <p:spPr>
          <a:xfrm>
            <a:off x="8839198" y="1557372"/>
            <a:ext cx="260545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Helvetica" pitchFamily="2" charset="0"/>
              </a:rPr>
              <a:t>N=3990</a:t>
            </a:r>
          </a:p>
          <a:p>
            <a:endParaRPr lang="en-US" sz="1600" dirty="0">
              <a:latin typeface="Helvetica" pitchFamily="2" charset="0"/>
            </a:endParaRPr>
          </a:p>
          <a:p>
            <a:r>
              <a:rPr lang="en-US" sz="1600" dirty="0">
                <a:latin typeface="Helvetica" pitchFamily="2" charset="0"/>
              </a:rPr>
              <a:t>This represents learners who were covered under both B/L and E/L. </a:t>
            </a:r>
          </a:p>
          <a:p>
            <a:r>
              <a:rPr lang="en-US" sz="1600" dirty="0">
                <a:latin typeface="Helvetica" pitchFamily="2" charset="0"/>
              </a:rPr>
              <a:t>(i.e. excludes drop-outs, late-joiners, etc.)</a:t>
            </a:r>
          </a:p>
          <a:p>
            <a:endParaRPr lang="en-US" sz="1600" dirty="0">
              <a:latin typeface="Helvetica" pitchFamily="2" charset="0"/>
            </a:endParaRPr>
          </a:p>
          <a:p>
            <a:r>
              <a:rPr lang="en-US" sz="1600" dirty="0">
                <a:latin typeface="Helvetica" pitchFamily="2" charset="0"/>
              </a:rPr>
              <a:t>Inconsistent scores have not been considered.</a:t>
            </a:r>
          </a:p>
          <a:p>
            <a:endParaRPr lang="en-US" sz="1600" dirty="0">
              <a:latin typeface="Helvetica" pitchFamily="2" charset="0"/>
            </a:endParaRPr>
          </a:p>
          <a:p>
            <a:r>
              <a:rPr lang="en-IN" sz="1600" dirty="0">
                <a:latin typeface="Helvetica" pitchFamily="2" charset="0"/>
              </a:rPr>
              <a:t>As is to be expected, the bulk of our learners are in Pre-A1. </a:t>
            </a:r>
          </a:p>
          <a:p>
            <a:endParaRPr lang="en-IN" sz="1600" dirty="0">
              <a:latin typeface="Helvetica" pitchFamily="2" charset="0"/>
            </a:endParaRPr>
          </a:p>
          <a:p>
            <a:r>
              <a:rPr lang="en-IN" sz="1600" dirty="0">
                <a:latin typeface="Helvetica" pitchFamily="2" charset="0"/>
              </a:rPr>
              <a:t>Underscores the drop in learning levels that was seen post-pandemic.</a:t>
            </a:r>
          </a:p>
          <a:p>
            <a:endParaRPr lang="en-US" sz="16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586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2A7318F-7940-3D4D-8945-D86CC436A1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3268932"/>
              </p:ext>
            </p:extLst>
          </p:nvPr>
        </p:nvGraphicFramePr>
        <p:xfrm>
          <a:off x="838199" y="1652648"/>
          <a:ext cx="6676293" cy="4524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0B281A4-E305-4DC6-5D79-EC5937C921E7}"/>
              </a:ext>
            </a:extLst>
          </p:cNvPr>
          <p:cNvSpPr txBox="1"/>
          <p:nvPr/>
        </p:nvSpPr>
        <p:spPr>
          <a:xfrm>
            <a:off x="738554" y="460785"/>
            <a:ext cx="10735407" cy="783737"/>
          </a:xfrm>
          <a:prstGeom prst="rect">
            <a:avLst/>
          </a:prstGeom>
          <a:noFill/>
          <a:ln>
            <a:solidFill>
              <a:srgbClr val="E07F2E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D45E4E0-EF6F-842E-AB36-7C9080486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537" y="505801"/>
            <a:ext cx="9864969" cy="783737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Helvetica" pitchFamily="2" charset="0"/>
              </a:rPr>
              <a:t>1. Overall Student Performance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ACFF78-5396-AD53-8DFD-C707ACD75039}"/>
              </a:ext>
            </a:extLst>
          </p:cNvPr>
          <p:cNvSpPr txBox="1"/>
          <p:nvPr/>
        </p:nvSpPr>
        <p:spPr>
          <a:xfrm>
            <a:off x="8214946" y="1536174"/>
            <a:ext cx="348468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6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The overall baseline score for students across levels is </a:t>
            </a:r>
            <a:r>
              <a:rPr lang="en-IN" sz="1600" b="1" kern="0" dirty="0">
                <a:solidFill>
                  <a:srgbClr val="DF1C6A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47% </a:t>
            </a:r>
            <a:r>
              <a:rPr lang="en-IN" sz="16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and the overall endline score was </a:t>
            </a:r>
            <a:r>
              <a:rPr lang="en-IN" sz="1600" b="1" kern="0" dirty="0">
                <a:solidFill>
                  <a:srgbClr val="DF1C6A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55%.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kern="0" dirty="0">
              <a:solidFill>
                <a:srgbClr val="000000"/>
              </a:solidFill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kern="0" dirty="0">
                <a:solidFill>
                  <a:srgbClr val="000000"/>
                </a:solidFill>
                <a:latin typeface="Helvetica" pitchFamily="2" charset="0"/>
              </a:rPr>
              <a:t>Student performance improved by </a:t>
            </a:r>
            <a:r>
              <a:rPr lang="en-US" sz="1600" b="1" kern="0" dirty="0">
                <a:solidFill>
                  <a:srgbClr val="DF1C6A"/>
                </a:solidFill>
                <a:latin typeface="Helvetica" pitchFamily="2" charset="0"/>
              </a:rPr>
              <a:t>16.5% </a:t>
            </a:r>
            <a:r>
              <a:rPr lang="en-US" sz="1600" kern="0" dirty="0">
                <a:latin typeface="Helvetica" pitchFamily="2" charset="0"/>
              </a:rPr>
              <a:t>this academic year.</a:t>
            </a:r>
            <a:endParaRPr lang="en-IN" sz="1600" kern="0" dirty="0">
              <a:latin typeface="Helvetica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188397-0217-4BF2-4630-6F582D2A5B45}"/>
              </a:ext>
            </a:extLst>
          </p:cNvPr>
          <p:cNvSpPr txBox="1"/>
          <p:nvPr/>
        </p:nvSpPr>
        <p:spPr>
          <a:xfrm>
            <a:off x="2201008" y="3571916"/>
            <a:ext cx="1251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46.79</a:t>
            </a:r>
            <a:r>
              <a:rPr lang="en-IN" sz="18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r>
              <a:rPr lang="en-IN" dirty="0">
                <a:effectLst/>
                <a:latin typeface="Helvetica" pitchFamily="2" charset="0"/>
              </a:rPr>
              <a:t> 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D9EF851-7C5F-B53E-0563-B92819697E0B}"/>
              </a:ext>
            </a:extLst>
          </p:cNvPr>
          <p:cNvSpPr txBox="1"/>
          <p:nvPr/>
        </p:nvSpPr>
        <p:spPr>
          <a:xfrm>
            <a:off x="3802672" y="3138827"/>
            <a:ext cx="1342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54.55%</a:t>
            </a:r>
            <a:r>
              <a:rPr lang="en-IN" sz="2400" dirty="0">
                <a:effectLst/>
                <a:latin typeface="Helvetica" pitchFamily="2" charset="0"/>
              </a:rPr>
              <a:t> </a:t>
            </a:r>
            <a:endParaRPr lang="en-US" sz="2400" dirty="0">
              <a:latin typeface="Helvetica" pitchFamily="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14E542-DC31-D59A-EE04-226996A41E1F}"/>
              </a:ext>
            </a:extLst>
          </p:cNvPr>
          <p:cNvSpPr/>
          <p:nvPr/>
        </p:nvSpPr>
        <p:spPr>
          <a:xfrm>
            <a:off x="8736623" y="6117683"/>
            <a:ext cx="298938" cy="293077"/>
          </a:xfrm>
          <a:prstGeom prst="rect">
            <a:avLst/>
          </a:prstGeom>
          <a:solidFill>
            <a:srgbClr val="28AA8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FC68BF-B03B-590A-3E31-9C09D46A7BA1}"/>
              </a:ext>
            </a:extLst>
          </p:cNvPr>
          <p:cNvSpPr txBox="1"/>
          <p:nvPr/>
        </p:nvSpPr>
        <p:spPr>
          <a:xfrm>
            <a:off x="9124947" y="6117683"/>
            <a:ext cx="12997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kern="0" dirty="0">
                <a:latin typeface="Helvetica" pitchFamily="2" charset="0"/>
              </a:rPr>
              <a:t>endline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6277F90-26B9-8157-6852-5E80D6A74B7B}"/>
              </a:ext>
            </a:extLst>
          </p:cNvPr>
          <p:cNvSpPr/>
          <p:nvPr/>
        </p:nvSpPr>
        <p:spPr>
          <a:xfrm>
            <a:off x="8736623" y="5742793"/>
            <a:ext cx="298938" cy="293077"/>
          </a:xfrm>
          <a:prstGeom prst="rect">
            <a:avLst/>
          </a:prstGeom>
          <a:solidFill>
            <a:srgbClr val="9F1C6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3BE7C6-D69C-8D16-4492-E72843428763}"/>
              </a:ext>
            </a:extLst>
          </p:cNvPr>
          <p:cNvSpPr txBox="1"/>
          <p:nvPr/>
        </p:nvSpPr>
        <p:spPr>
          <a:xfrm>
            <a:off x="2646485" y="6064039"/>
            <a:ext cx="594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kern="0" dirty="0">
                <a:latin typeface="Helvetica" pitchFamily="2" charset="0"/>
              </a:rPr>
              <a:t>BL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5A36674-D15F-311B-20AA-C219767886AB}"/>
              </a:ext>
            </a:extLst>
          </p:cNvPr>
          <p:cNvSpPr txBox="1"/>
          <p:nvPr/>
        </p:nvSpPr>
        <p:spPr>
          <a:xfrm>
            <a:off x="4176345" y="6078408"/>
            <a:ext cx="594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kern="0" dirty="0">
                <a:latin typeface="Helvetica" pitchFamily="2" charset="0"/>
              </a:rPr>
              <a:t>EL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568BC85-BC8C-90D9-BFED-4695E26DB022}"/>
              </a:ext>
            </a:extLst>
          </p:cNvPr>
          <p:cNvSpPr txBox="1"/>
          <p:nvPr/>
        </p:nvSpPr>
        <p:spPr>
          <a:xfrm>
            <a:off x="9102368" y="5736774"/>
            <a:ext cx="15196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kern="0" dirty="0">
                <a:latin typeface="Helvetica" pitchFamily="2" charset="0"/>
              </a:rPr>
              <a:t>baseline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C6E260E-B75F-64DF-70C9-062296FAC84D}"/>
              </a:ext>
            </a:extLst>
          </p:cNvPr>
          <p:cNvSpPr txBox="1"/>
          <p:nvPr/>
        </p:nvSpPr>
        <p:spPr>
          <a:xfrm>
            <a:off x="2943958" y="2252647"/>
            <a:ext cx="1342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kern="0" dirty="0">
                <a:solidFill>
                  <a:srgbClr val="951548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16.58%</a:t>
            </a:r>
            <a:r>
              <a:rPr lang="en-IN" sz="2400" b="1" dirty="0">
                <a:solidFill>
                  <a:srgbClr val="951548"/>
                </a:solidFill>
                <a:effectLst/>
                <a:latin typeface="Helvetica" pitchFamily="2" charset="0"/>
              </a:rPr>
              <a:t> </a:t>
            </a:r>
            <a:endParaRPr lang="en-US" sz="2400" b="1" dirty="0">
              <a:solidFill>
                <a:srgbClr val="951548"/>
              </a:solidFill>
              <a:latin typeface="Helvetica" pitchFamily="2" charset="0"/>
            </a:endParaRPr>
          </a:p>
        </p:txBody>
      </p:sp>
      <p:sp>
        <p:nvSpPr>
          <p:cNvPr id="31" name="Block Arc 30">
            <a:extLst>
              <a:ext uri="{FF2B5EF4-FFF2-40B4-BE49-F238E27FC236}">
                <a16:creationId xmlns:a16="http://schemas.microsoft.com/office/drawing/2014/main" id="{4F82C24C-0F57-E759-FD88-15E44A304E35}"/>
              </a:ext>
            </a:extLst>
          </p:cNvPr>
          <p:cNvSpPr/>
          <p:nvPr/>
        </p:nvSpPr>
        <p:spPr>
          <a:xfrm rot="21199168">
            <a:off x="2843900" y="2689604"/>
            <a:ext cx="1262812" cy="1270847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Triangle 31">
            <a:extLst>
              <a:ext uri="{FF2B5EF4-FFF2-40B4-BE49-F238E27FC236}">
                <a16:creationId xmlns:a16="http://schemas.microsoft.com/office/drawing/2014/main" id="{EB762D5D-6D1E-CB88-5B22-377DB1D22CC0}"/>
              </a:ext>
            </a:extLst>
          </p:cNvPr>
          <p:cNvSpPr/>
          <p:nvPr/>
        </p:nvSpPr>
        <p:spPr>
          <a:xfrm rot="8714119">
            <a:off x="3897557" y="2949779"/>
            <a:ext cx="213359" cy="197599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15C84EF-203B-8EFF-050B-25D9B7B07AEE}"/>
              </a:ext>
            </a:extLst>
          </p:cNvPr>
          <p:cNvSpPr txBox="1"/>
          <p:nvPr/>
        </p:nvSpPr>
        <p:spPr>
          <a:xfrm>
            <a:off x="8556692" y="3663383"/>
            <a:ext cx="2797109" cy="438930"/>
          </a:xfrm>
          <a:prstGeom prst="rect">
            <a:avLst/>
          </a:prstGeom>
          <a:noFill/>
          <a:ln>
            <a:solidFill>
              <a:srgbClr val="E07F2E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Helvetica" pitchFamily="2" charset="0"/>
            </a:endParaRP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D0E35FA1-0F8A-40C1-5644-28E974D13D5E}"/>
              </a:ext>
            </a:extLst>
          </p:cNvPr>
          <p:cNvSpPr txBox="1">
            <a:spLocks/>
          </p:cNvSpPr>
          <p:nvPr/>
        </p:nvSpPr>
        <p:spPr>
          <a:xfrm>
            <a:off x="8214946" y="4341612"/>
            <a:ext cx="3604095" cy="1330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600" dirty="0">
                <a:latin typeface="Helvetica" pitchFamily="2" charset="0"/>
              </a:rPr>
              <a:t>The baseline scores are relatively high. There is a possible skew because of higher number of repeat learners at this level.</a:t>
            </a:r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AAEA6CC2-ADA1-F83B-A05F-2F80484AC438}"/>
              </a:ext>
            </a:extLst>
          </p:cNvPr>
          <p:cNvSpPr txBox="1">
            <a:spLocks/>
          </p:cNvSpPr>
          <p:nvPr/>
        </p:nvSpPr>
        <p:spPr>
          <a:xfrm>
            <a:off x="8615081" y="3556996"/>
            <a:ext cx="2896208" cy="6782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300" b="1" dirty="0">
                <a:latin typeface="Helvetica" pitchFamily="2" charset="0"/>
              </a:rPr>
              <a:t>Insight &amp; Inference</a:t>
            </a:r>
          </a:p>
        </p:txBody>
      </p:sp>
    </p:spTree>
    <p:extLst>
      <p:ext uri="{BB962C8B-B14F-4D97-AF65-F5344CB8AC3E}">
        <p14:creationId xmlns:p14="http://schemas.microsoft.com/office/powerpoint/2010/main" val="3633113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A6C849B-C3D0-F637-7E25-01A71CD69B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1239137"/>
              </p:ext>
            </p:extLst>
          </p:nvPr>
        </p:nvGraphicFramePr>
        <p:xfrm>
          <a:off x="715215" y="1183328"/>
          <a:ext cx="10735407" cy="2711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BD6D556-74A1-8633-4E1F-E5BF00FF512E}"/>
              </a:ext>
            </a:extLst>
          </p:cNvPr>
          <p:cNvSpPr txBox="1"/>
          <p:nvPr/>
        </p:nvSpPr>
        <p:spPr>
          <a:xfrm>
            <a:off x="715215" y="400022"/>
            <a:ext cx="10735407" cy="646331"/>
          </a:xfrm>
          <a:prstGeom prst="rect">
            <a:avLst/>
          </a:prstGeom>
          <a:noFill/>
          <a:ln>
            <a:solidFill>
              <a:srgbClr val="E07F2E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1D10AEF-2E7D-DF61-2F21-680E87E12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023" y="271556"/>
            <a:ext cx="10735406" cy="994753"/>
          </a:xfrm>
        </p:spPr>
        <p:txBody>
          <a:bodyPr>
            <a:noAutofit/>
          </a:bodyPr>
          <a:lstStyle/>
          <a:p>
            <a:r>
              <a:rPr lang="en-US" sz="3000" b="1" dirty="0">
                <a:latin typeface="Helvetica" pitchFamily="2" charset="0"/>
              </a:rPr>
              <a:t>2. Overall Student Performance across Learning Skills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80567C-0915-AC41-629E-566077EAF2FD}"/>
              </a:ext>
            </a:extLst>
          </p:cNvPr>
          <p:cNvSpPr txBox="1"/>
          <p:nvPr/>
        </p:nvSpPr>
        <p:spPr>
          <a:xfrm>
            <a:off x="1580875" y="2045992"/>
            <a:ext cx="10970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55.2%</a:t>
            </a:r>
            <a:r>
              <a:rPr lang="en-IN" sz="2000" dirty="0">
                <a:effectLst/>
                <a:latin typeface="Helvetica" pitchFamily="2" charset="0"/>
              </a:rPr>
              <a:t> 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5876CD-1130-FA27-C92B-AA80B6594C3A}"/>
              </a:ext>
            </a:extLst>
          </p:cNvPr>
          <p:cNvSpPr txBox="1"/>
          <p:nvPr/>
        </p:nvSpPr>
        <p:spPr>
          <a:xfrm>
            <a:off x="2515812" y="1723144"/>
            <a:ext cx="10970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67.8</a:t>
            </a:r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r>
              <a:rPr lang="en-IN" sz="2000" dirty="0">
                <a:effectLst/>
                <a:latin typeface="Helvetica" pitchFamily="2" charset="0"/>
              </a:rPr>
              <a:t> 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AECA6E-1854-6A9F-2DF5-C06CF7BDC81E}"/>
              </a:ext>
            </a:extLst>
          </p:cNvPr>
          <p:cNvSpPr txBox="1"/>
          <p:nvPr/>
        </p:nvSpPr>
        <p:spPr>
          <a:xfrm>
            <a:off x="4223637" y="2446102"/>
            <a:ext cx="10970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39%</a:t>
            </a:r>
            <a:r>
              <a:rPr lang="en-IN" sz="2000" dirty="0">
                <a:effectLst/>
                <a:latin typeface="Helvetica" pitchFamily="2" charset="0"/>
              </a:rPr>
              <a:t> 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954318-A560-41D4-D53E-1475BC1C3D19}"/>
              </a:ext>
            </a:extLst>
          </p:cNvPr>
          <p:cNvSpPr txBox="1"/>
          <p:nvPr/>
        </p:nvSpPr>
        <p:spPr>
          <a:xfrm>
            <a:off x="5040781" y="2284650"/>
            <a:ext cx="10970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46</a:t>
            </a:r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r>
              <a:rPr lang="en-IN" sz="2000" dirty="0">
                <a:effectLst/>
                <a:latin typeface="Helvetica" pitchFamily="2" charset="0"/>
              </a:rPr>
              <a:t> 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688123-1F6F-B7C1-EF13-ACBB7E29AEF0}"/>
              </a:ext>
            </a:extLst>
          </p:cNvPr>
          <p:cNvSpPr txBox="1"/>
          <p:nvPr/>
        </p:nvSpPr>
        <p:spPr>
          <a:xfrm>
            <a:off x="6771344" y="1891498"/>
            <a:ext cx="10970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62%</a:t>
            </a:r>
            <a:r>
              <a:rPr lang="en-IN" sz="2000" dirty="0">
                <a:effectLst/>
                <a:latin typeface="Helvetica" pitchFamily="2" charset="0"/>
              </a:rPr>
              <a:t> 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FC9EB3-BB9E-353C-4DE2-EDCB51FB8B44}"/>
              </a:ext>
            </a:extLst>
          </p:cNvPr>
          <p:cNvSpPr txBox="1"/>
          <p:nvPr/>
        </p:nvSpPr>
        <p:spPr>
          <a:xfrm>
            <a:off x="7609253" y="1875993"/>
            <a:ext cx="10970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6</a:t>
            </a:r>
            <a:r>
              <a:rPr lang="en-IN" sz="20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1</a:t>
            </a:r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r>
              <a:rPr lang="en-IN" sz="2000" dirty="0">
                <a:effectLst/>
                <a:latin typeface="Helvetica" pitchFamily="2" charset="0"/>
              </a:rPr>
              <a:t> 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AA7B0C7-8C20-5F20-607A-37654FE3064F}"/>
              </a:ext>
            </a:extLst>
          </p:cNvPr>
          <p:cNvSpPr txBox="1"/>
          <p:nvPr/>
        </p:nvSpPr>
        <p:spPr>
          <a:xfrm>
            <a:off x="9324354" y="2566445"/>
            <a:ext cx="10970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31</a:t>
            </a:r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r>
              <a:rPr lang="en-IN" sz="2000" dirty="0">
                <a:effectLst/>
                <a:latin typeface="Helvetica" pitchFamily="2" charset="0"/>
              </a:rPr>
              <a:t> 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093785-8F5E-4EAB-80C0-8101A46FA7C9}"/>
              </a:ext>
            </a:extLst>
          </p:cNvPr>
          <p:cNvSpPr txBox="1"/>
          <p:nvPr/>
        </p:nvSpPr>
        <p:spPr>
          <a:xfrm>
            <a:off x="9982795" y="2284650"/>
            <a:ext cx="10970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43.84%</a:t>
            </a:r>
            <a:r>
              <a:rPr lang="en-IN" sz="2000" dirty="0">
                <a:effectLst/>
                <a:latin typeface="Helvetica" pitchFamily="2" charset="0"/>
              </a:rPr>
              <a:t> 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2" name="Block Arc 1">
            <a:extLst>
              <a:ext uri="{FF2B5EF4-FFF2-40B4-BE49-F238E27FC236}">
                <a16:creationId xmlns:a16="http://schemas.microsoft.com/office/drawing/2014/main" id="{0BCE4869-D9E3-E6ED-A9E7-39494C8ECAD2}"/>
              </a:ext>
            </a:extLst>
          </p:cNvPr>
          <p:cNvSpPr/>
          <p:nvPr/>
        </p:nvSpPr>
        <p:spPr>
          <a:xfrm rot="21199168">
            <a:off x="1900565" y="1538417"/>
            <a:ext cx="788513" cy="720296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riangle 2">
            <a:extLst>
              <a:ext uri="{FF2B5EF4-FFF2-40B4-BE49-F238E27FC236}">
                <a16:creationId xmlns:a16="http://schemas.microsoft.com/office/drawing/2014/main" id="{E1A32DC2-1E5E-C0CE-8322-0856B066930C}"/>
              </a:ext>
            </a:extLst>
          </p:cNvPr>
          <p:cNvSpPr/>
          <p:nvPr/>
        </p:nvSpPr>
        <p:spPr>
          <a:xfrm rot="8714119">
            <a:off x="2536364" y="1650529"/>
            <a:ext cx="145612" cy="122410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54B0A5CB-C50F-32C1-0B9A-D47EE094EF66}"/>
              </a:ext>
            </a:extLst>
          </p:cNvPr>
          <p:cNvSpPr/>
          <p:nvPr/>
        </p:nvSpPr>
        <p:spPr>
          <a:xfrm rot="21199168">
            <a:off x="4524880" y="2086196"/>
            <a:ext cx="788513" cy="720296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Triangle 15">
            <a:extLst>
              <a:ext uri="{FF2B5EF4-FFF2-40B4-BE49-F238E27FC236}">
                <a16:creationId xmlns:a16="http://schemas.microsoft.com/office/drawing/2014/main" id="{D8CAE923-318B-FA2F-BF04-AEE4B44830A2}"/>
              </a:ext>
            </a:extLst>
          </p:cNvPr>
          <p:cNvSpPr/>
          <p:nvPr/>
        </p:nvSpPr>
        <p:spPr>
          <a:xfrm rot="8714119">
            <a:off x="5171968" y="2232175"/>
            <a:ext cx="145612" cy="122410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Block Arc 16">
            <a:extLst>
              <a:ext uri="{FF2B5EF4-FFF2-40B4-BE49-F238E27FC236}">
                <a16:creationId xmlns:a16="http://schemas.microsoft.com/office/drawing/2014/main" id="{1CBE3504-F8BC-2B2B-3459-847D555D44D9}"/>
              </a:ext>
            </a:extLst>
          </p:cNvPr>
          <p:cNvSpPr/>
          <p:nvPr/>
        </p:nvSpPr>
        <p:spPr>
          <a:xfrm rot="166954">
            <a:off x="6986082" y="1534597"/>
            <a:ext cx="788513" cy="720296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Triangle 17">
            <a:extLst>
              <a:ext uri="{FF2B5EF4-FFF2-40B4-BE49-F238E27FC236}">
                <a16:creationId xmlns:a16="http://schemas.microsoft.com/office/drawing/2014/main" id="{551CBE50-CFAD-670F-4697-BC2A7B3C0F64}"/>
              </a:ext>
            </a:extLst>
          </p:cNvPr>
          <p:cNvSpPr/>
          <p:nvPr/>
        </p:nvSpPr>
        <p:spPr>
          <a:xfrm rot="8714119">
            <a:off x="7655748" y="1680576"/>
            <a:ext cx="145612" cy="122410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Block Arc 18">
            <a:extLst>
              <a:ext uri="{FF2B5EF4-FFF2-40B4-BE49-F238E27FC236}">
                <a16:creationId xmlns:a16="http://schemas.microsoft.com/office/drawing/2014/main" id="{BCCAC64A-668F-900B-367F-100DA9CC247F}"/>
              </a:ext>
            </a:extLst>
          </p:cNvPr>
          <p:cNvSpPr/>
          <p:nvPr/>
        </p:nvSpPr>
        <p:spPr>
          <a:xfrm rot="21199168">
            <a:off x="9535841" y="2057680"/>
            <a:ext cx="788513" cy="720296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riangle 19">
            <a:extLst>
              <a:ext uri="{FF2B5EF4-FFF2-40B4-BE49-F238E27FC236}">
                <a16:creationId xmlns:a16="http://schemas.microsoft.com/office/drawing/2014/main" id="{A310A1A1-8714-EFF8-D312-F55ECFAAE80C}"/>
              </a:ext>
            </a:extLst>
          </p:cNvPr>
          <p:cNvSpPr/>
          <p:nvPr/>
        </p:nvSpPr>
        <p:spPr>
          <a:xfrm rot="8714119">
            <a:off x="10173481" y="2196226"/>
            <a:ext cx="145612" cy="122410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FBD5401-2B4E-1354-6290-669A5C0326DE}"/>
              </a:ext>
            </a:extLst>
          </p:cNvPr>
          <p:cNvSpPr txBox="1"/>
          <p:nvPr/>
        </p:nvSpPr>
        <p:spPr>
          <a:xfrm>
            <a:off x="1975439" y="1161934"/>
            <a:ext cx="13422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kern="0" dirty="0">
                <a:solidFill>
                  <a:srgbClr val="C00000"/>
                </a:solidFill>
                <a:latin typeface="Helvetica" pitchFamily="2" charset="0"/>
                <a:ea typeface="Times New Roman" panose="02020603050405020304" pitchFamily="18" charset="0"/>
              </a:rPr>
              <a:t>23</a:t>
            </a:r>
            <a:r>
              <a:rPr lang="en-IN" sz="2000" b="1" kern="0" dirty="0">
                <a:solidFill>
                  <a:srgbClr val="C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r>
              <a:rPr lang="en-IN" sz="2000" b="1" dirty="0">
                <a:solidFill>
                  <a:srgbClr val="C00000"/>
                </a:solidFill>
                <a:effectLst/>
                <a:latin typeface="Helvetica" pitchFamily="2" charset="0"/>
              </a:rPr>
              <a:t> </a:t>
            </a:r>
            <a:endParaRPr lang="en-US" sz="2000" b="1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41EDE38-FC5D-E060-E51B-AD4F51C76D81}"/>
              </a:ext>
            </a:extLst>
          </p:cNvPr>
          <p:cNvSpPr txBox="1"/>
          <p:nvPr/>
        </p:nvSpPr>
        <p:spPr>
          <a:xfrm>
            <a:off x="4610389" y="1700190"/>
            <a:ext cx="13422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kern="0" dirty="0">
                <a:solidFill>
                  <a:srgbClr val="C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18%</a:t>
            </a:r>
            <a:r>
              <a:rPr lang="en-IN" sz="2000" b="1" dirty="0">
                <a:solidFill>
                  <a:srgbClr val="C00000"/>
                </a:solidFill>
                <a:effectLst/>
                <a:latin typeface="Helvetica" pitchFamily="2" charset="0"/>
              </a:rPr>
              <a:t> </a:t>
            </a:r>
            <a:endParaRPr lang="en-US" sz="2000" b="1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37548F6-0246-78C3-9947-E399501AA3C7}"/>
              </a:ext>
            </a:extLst>
          </p:cNvPr>
          <p:cNvSpPr txBox="1"/>
          <p:nvPr/>
        </p:nvSpPr>
        <p:spPr>
          <a:xfrm>
            <a:off x="7094823" y="1153471"/>
            <a:ext cx="13422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kern="0" dirty="0">
                <a:solidFill>
                  <a:srgbClr val="C00000"/>
                </a:solidFill>
                <a:latin typeface="Helvetica" pitchFamily="2" charset="0"/>
                <a:ea typeface="Times New Roman" panose="02020603050405020304" pitchFamily="18" charset="0"/>
              </a:rPr>
              <a:t>-2</a:t>
            </a:r>
            <a:r>
              <a:rPr lang="en-IN" sz="2000" b="1" kern="0" dirty="0">
                <a:solidFill>
                  <a:srgbClr val="C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r>
              <a:rPr lang="en-IN" sz="2000" b="1" dirty="0">
                <a:solidFill>
                  <a:srgbClr val="C00000"/>
                </a:solidFill>
                <a:effectLst/>
                <a:latin typeface="Helvetica" pitchFamily="2" charset="0"/>
              </a:rPr>
              <a:t> </a:t>
            </a:r>
            <a:endParaRPr lang="en-US" sz="2000" b="1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916F50D-7DE6-7A59-B540-5A8FC92647AF}"/>
              </a:ext>
            </a:extLst>
          </p:cNvPr>
          <p:cNvSpPr txBox="1"/>
          <p:nvPr/>
        </p:nvSpPr>
        <p:spPr>
          <a:xfrm>
            <a:off x="9527817" y="1600627"/>
            <a:ext cx="13422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kern="0" dirty="0">
                <a:solidFill>
                  <a:srgbClr val="C00000"/>
                </a:solidFill>
                <a:latin typeface="Helvetica" pitchFamily="2" charset="0"/>
                <a:ea typeface="Times New Roman" panose="02020603050405020304" pitchFamily="18" charset="0"/>
              </a:rPr>
              <a:t>41.4</a:t>
            </a:r>
            <a:r>
              <a:rPr lang="en-IN" sz="2000" b="1" kern="0" dirty="0">
                <a:solidFill>
                  <a:srgbClr val="C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r>
              <a:rPr lang="en-IN" sz="2000" b="1" dirty="0">
                <a:solidFill>
                  <a:srgbClr val="C00000"/>
                </a:solidFill>
                <a:effectLst/>
                <a:latin typeface="Helvetica" pitchFamily="2" charset="0"/>
              </a:rPr>
              <a:t> </a:t>
            </a:r>
            <a:endParaRPr lang="en-US" sz="2000" b="1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F1D4AD53-FA8D-4470-FE71-514045629540}"/>
              </a:ext>
            </a:extLst>
          </p:cNvPr>
          <p:cNvSpPr txBox="1">
            <a:spLocks/>
          </p:cNvSpPr>
          <p:nvPr/>
        </p:nvSpPr>
        <p:spPr>
          <a:xfrm>
            <a:off x="3233130" y="4432787"/>
            <a:ext cx="8529892" cy="1330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500" dirty="0">
                <a:latin typeface="Helvetica" pitchFamily="2" charset="0"/>
              </a:rPr>
              <a:t>Listening &amp; Speaking has significantly improved. This is in line with our expected outcomes. </a:t>
            </a:r>
          </a:p>
          <a:p>
            <a:pPr>
              <a:lnSpc>
                <a:spcPct val="110000"/>
              </a:lnSpc>
            </a:pPr>
            <a:r>
              <a:rPr lang="en-US" sz="1500" dirty="0">
                <a:latin typeface="Helvetica" pitchFamily="2" charset="0"/>
              </a:rPr>
              <a:t>Language learning requires Listening &amp; Speaking to receive predominant focus. </a:t>
            </a:r>
            <a:r>
              <a:rPr lang="en-US" sz="1500" b="1" dirty="0">
                <a:latin typeface="Helvetica" pitchFamily="2" charset="0"/>
              </a:rPr>
              <a:t>Introduction of and Emphasis on Phonics as an approach to foundational speaking.</a:t>
            </a:r>
          </a:p>
          <a:p>
            <a:pPr>
              <a:lnSpc>
                <a:spcPct val="110000"/>
              </a:lnSpc>
            </a:pPr>
            <a:r>
              <a:rPr lang="en-US" sz="1500" dirty="0">
                <a:latin typeface="Helvetica" pitchFamily="2" charset="0"/>
              </a:rPr>
              <a:t>The baseline score of Reading is high – which is a reason for scores to remain largely stagnant. But improvement is low. Teaching ‘Reading’ as a skill in Teachers - needs to be strengthened.</a:t>
            </a:r>
          </a:p>
          <a:p>
            <a:pPr>
              <a:lnSpc>
                <a:spcPct val="110000"/>
              </a:lnSpc>
            </a:pPr>
            <a:r>
              <a:rPr lang="en-US" sz="1500" dirty="0">
                <a:latin typeface="Helvetica" pitchFamily="2" charset="0"/>
              </a:rPr>
              <a:t>Writing had the lowest baseline – and has shown the most significant increase.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45521A1F-4871-F9D6-F7D1-53026E306B6F}"/>
              </a:ext>
            </a:extLst>
          </p:cNvPr>
          <p:cNvSpPr txBox="1">
            <a:spLocks/>
          </p:cNvSpPr>
          <p:nvPr/>
        </p:nvSpPr>
        <p:spPr>
          <a:xfrm>
            <a:off x="3442197" y="3894815"/>
            <a:ext cx="4149445" cy="538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b="1" dirty="0">
                <a:latin typeface="Helvetica" pitchFamily="2" charset="0"/>
              </a:rPr>
              <a:t>Insights &amp; Inference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EFE958E-AEAC-4D34-2336-C1513282BDE5}"/>
              </a:ext>
            </a:extLst>
          </p:cNvPr>
          <p:cNvCxnSpPr>
            <a:cxnSpLocks/>
          </p:cNvCxnSpPr>
          <p:nvPr/>
        </p:nvCxnSpPr>
        <p:spPr>
          <a:xfrm>
            <a:off x="3511450" y="4351852"/>
            <a:ext cx="3020409" cy="0"/>
          </a:xfrm>
          <a:prstGeom prst="line">
            <a:avLst/>
          </a:prstGeom>
          <a:ln w="12700">
            <a:solidFill>
              <a:srgbClr val="E07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e 31">
            <a:extLst>
              <a:ext uri="{FF2B5EF4-FFF2-40B4-BE49-F238E27FC236}">
                <a16:creationId xmlns:a16="http://schemas.microsoft.com/office/drawing/2014/main" id="{E722F165-EB16-D78B-337E-45BDEE5614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879549"/>
              </p:ext>
            </p:extLst>
          </p:nvPr>
        </p:nvGraphicFramePr>
        <p:xfrm>
          <a:off x="553918" y="4432787"/>
          <a:ext cx="2447035" cy="18388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494524">
                  <a:extLst>
                    <a:ext uri="{9D8B030D-6E8A-4147-A177-3AD203B41FA5}">
                      <a16:colId xmlns:a16="http://schemas.microsoft.com/office/drawing/2014/main" val="1271996613"/>
                    </a:ext>
                  </a:extLst>
                </a:gridCol>
                <a:gridCol w="827379">
                  <a:extLst>
                    <a:ext uri="{9D8B030D-6E8A-4147-A177-3AD203B41FA5}">
                      <a16:colId xmlns:a16="http://schemas.microsoft.com/office/drawing/2014/main" val="473166994"/>
                    </a:ext>
                  </a:extLst>
                </a:gridCol>
                <a:gridCol w="1125132">
                  <a:extLst>
                    <a:ext uri="{9D8B030D-6E8A-4147-A177-3AD203B41FA5}">
                      <a16:colId xmlns:a16="http://schemas.microsoft.com/office/drawing/2014/main" val="3929737517"/>
                    </a:ext>
                  </a:extLst>
                </a:gridCol>
              </a:tblGrid>
              <a:tr h="36776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Skill</a:t>
                      </a:r>
                      <a:endParaRPr lang="en-US" sz="1300" dirty="0">
                        <a:latin typeface="Helvetica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Achieved </a:t>
                      </a:r>
                      <a:endParaRPr lang="en-US" sz="1300" dirty="0">
                        <a:latin typeface="Helvetica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Hypothesis</a:t>
                      </a:r>
                      <a:endParaRPr lang="en-US" sz="1300" dirty="0">
                        <a:latin typeface="Helvetica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303760"/>
                  </a:ext>
                </a:extLst>
              </a:tr>
              <a:tr h="36776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Helvetica" pitchFamily="2" charset="0"/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Helvetica" pitchFamily="2" charset="0"/>
                        </a:rPr>
                        <a:t>23%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Helvetica" pitchFamily="2" charset="0"/>
                        </a:rPr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785712"/>
                  </a:ext>
                </a:extLst>
              </a:tr>
              <a:tr h="36776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Helvetica" pitchFamily="2" charset="0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Helvetica" pitchFamily="2" charset="0"/>
                        </a:rPr>
                        <a:t>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Helvetica" pitchFamily="2" charset="0"/>
                        </a:rPr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683581"/>
                  </a:ext>
                </a:extLst>
              </a:tr>
              <a:tr h="36776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Helvetica" pitchFamily="2" charset="0"/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Helvetica" pitchFamily="2" charset="0"/>
                        </a:rPr>
                        <a:t>-2%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Helvetica" pitchFamily="2" charset="0"/>
                        </a:rPr>
                        <a:t>10%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160867"/>
                  </a:ext>
                </a:extLst>
              </a:tr>
              <a:tr h="36776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Helvetica" pitchFamily="2" charset="0"/>
                        </a:rPr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Helvetica" pitchFamily="2" charset="0"/>
                        </a:rPr>
                        <a:t>41.4%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Helvetica" pitchFamily="2" charset="0"/>
                        </a:rPr>
                        <a:t>10%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6057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435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0C18A-DECA-41D6-06A6-D61DD1F54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936" y="461015"/>
            <a:ext cx="9552353" cy="768950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Helvetica" pitchFamily="2" charset="0"/>
              </a:rPr>
              <a:t>3. Level Wise Break up of Student Scores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26A50B-E2B8-AF11-E3D4-9BCD96358F6B}"/>
              </a:ext>
            </a:extLst>
          </p:cNvPr>
          <p:cNvSpPr txBox="1"/>
          <p:nvPr/>
        </p:nvSpPr>
        <p:spPr>
          <a:xfrm>
            <a:off x="586190" y="471871"/>
            <a:ext cx="10787462" cy="646331"/>
          </a:xfrm>
          <a:prstGeom prst="rect">
            <a:avLst/>
          </a:prstGeom>
          <a:noFill/>
          <a:ln>
            <a:solidFill>
              <a:srgbClr val="E07F2E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0971525-A566-059B-7C91-262A9DE17A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974006"/>
              </p:ext>
            </p:extLst>
          </p:nvPr>
        </p:nvGraphicFramePr>
        <p:xfrm>
          <a:off x="724313" y="1354193"/>
          <a:ext cx="2864975" cy="2584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0E9B877-ADE9-6A91-BDAE-8F78B878FF1E}"/>
              </a:ext>
            </a:extLst>
          </p:cNvPr>
          <p:cNvSpPr txBox="1"/>
          <p:nvPr/>
        </p:nvSpPr>
        <p:spPr>
          <a:xfrm>
            <a:off x="1341207" y="2443672"/>
            <a:ext cx="11348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44.3%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0B9D27-027A-9C36-B7D9-5DC849BEBA94}"/>
              </a:ext>
            </a:extLst>
          </p:cNvPr>
          <p:cNvSpPr txBox="1"/>
          <p:nvPr/>
        </p:nvSpPr>
        <p:spPr>
          <a:xfrm>
            <a:off x="2500277" y="2145301"/>
            <a:ext cx="1217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48.1%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9BC83D-209B-2846-42D4-8D1A2D429A1B}"/>
              </a:ext>
            </a:extLst>
          </p:cNvPr>
          <p:cNvSpPr txBox="1"/>
          <p:nvPr/>
        </p:nvSpPr>
        <p:spPr>
          <a:xfrm>
            <a:off x="1542875" y="3735449"/>
            <a:ext cx="539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kern="0" dirty="0">
                <a:latin typeface="Helvetica" pitchFamily="2" charset="0"/>
              </a:rPr>
              <a:t>BL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EBE5D0-EE80-3B76-ADEF-BEF62444E7B8}"/>
              </a:ext>
            </a:extLst>
          </p:cNvPr>
          <p:cNvSpPr txBox="1"/>
          <p:nvPr/>
        </p:nvSpPr>
        <p:spPr>
          <a:xfrm>
            <a:off x="2701837" y="3735449"/>
            <a:ext cx="539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kern="0" dirty="0">
                <a:latin typeface="Helvetica" pitchFamily="2" charset="0"/>
              </a:rPr>
              <a:t>EL</a:t>
            </a:r>
          </a:p>
        </p:txBody>
      </p:sp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53BDCC32-3389-D116-F3A6-BB1731DFEB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2632718"/>
              </p:ext>
            </p:extLst>
          </p:nvPr>
        </p:nvGraphicFramePr>
        <p:xfrm>
          <a:off x="4449504" y="1319575"/>
          <a:ext cx="3152234" cy="2581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5B5FB0E7-A082-5F4D-0B6A-9A067C3B1D85}"/>
              </a:ext>
            </a:extLst>
          </p:cNvPr>
          <p:cNvSpPr txBox="1"/>
          <p:nvPr/>
        </p:nvSpPr>
        <p:spPr>
          <a:xfrm>
            <a:off x="5061472" y="2242690"/>
            <a:ext cx="1217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60.8%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9D89C38-F8EB-CE43-EBBE-AEE90915A633}"/>
              </a:ext>
            </a:extLst>
          </p:cNvPr>
          <p:cNvSpPr txBox="1"/>
          <p:nvPr/>
        </p:nvSpPr>
        <p:spPr>
          <a:xfrm>
            <a:off x="6514925" y="1932033"/>
            <a:ext cx="1217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73%</a:t>
            </a:r>
            <a:endParaRPr lang="en-US" sz="2000" dirty="0">
              <a:latin typeface="Helvetica" pitchFamily="2" charset="0"/>
            </a:endParaRPr>
          </a:p>
        </p:txBody>
      </p:sp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id="{8994618F-578A-A7E4-5866-F67C4888EB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8346848"/>
              </p:ext>
            </p:extLst>
          </p:nvPr>
        </p:nvGraphicFramePr>
        <p:xfrm>
          <a:off x="8324571" y="1250142"/>
          <a:ext cx="3247248" cy="2620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52B345CB-7CE2-E354-57A9-6F2A11EE5CB2}"/>
              </a:ext>
            </a:extLst>
          </p:cNvPr>
          <p:cNvSpPr txBox="1"/>
          <p:nvPr/>
        </p:nvSpPr>
        <p:spPr>
          <a:xfrm>
            <a:off x="9040385" y="2002005"/>
            <a:ext cx="1217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69</a:t>
            </a:r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17D8C9-109C-12AA-6F5D-8F21801A21AC}"/>
              </a:ext>
            </a:extLst>
          </p:cNvPr>
          <p:cNvSpPr txBox="1"/>
          <p:nvPr/>
        </p:nvSpPr>
        <p:spPr>
          <a:xfrm>
            <a:off x="10350546" y="1625577"/>
            <a:ext cx="1217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83.5</a:t>
            </a:r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68EEB5F-6416-C8FF-7D66-2E3E5208F0B7}"/>
              </a:ext>
            </a:extLst>
          </p:cNvPr>
          <p:cNvSpPr/>
          <p:nvPr/>
        </p:nvSpPr>
        <p:spPr>
          <a:xfrm>
            <a:off x="586190" y="1260727"/>
            <a:ext cx="3274610" cy="284940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310BEC4-AEDB-6D4F-539D-6036D188323B}"/>
              </a:ext>
            </a:extLst>
          </p:cNvPr>
          <p:cNvSpPr/>
          <p:nvPr/>
        </p:nvSpPr>
        <p:spPr>
          <a:xfrm>
            <a:off x="4342085" y="1255435"/>
            <a:ext cx="3388433" cy="28546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202A803-87B1-6D47-F715-815F0B25B6A2}"/>
              </a:ext>
            </a:extLst>
          </p:cNvPr>
          <p:cNvSpPr/>
          <p:nvPr/>
        </p:nvSpPr>
        <p:spPr>
          <a:xfrm>
            <a:off x="8231627" y="1248481"/>
            <a:ext cx="3247248" cy="286165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Block Arc 2">
            <a:extLst>
              <a:ext uri="{FF2B5EF4-FFF2-40B4-BE49-F238E27FC236}">
                <a16:creationId xmlns:a16="http://schemas.microsoft.com/office/drawing/2014/main" id="{0E99B577-EA44-C0C4-0A47-C9D62E8D7898}"/>
              </a:ext>
            </a:extLst>
          </p:cNvPr>
          <p:cNvSpPr/>
          <p:nvPr/>
        </p:nvSpPr>
        <p:spPr>
          <a:xfrm rot="21199168">
            <a:off x="5694349" y="1909962"/>
            <a:ext cx="791894" cy="689117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riangle 9">
            <a:extLst>
              <a:ext uri="{FF2B5EF4-FFF2-40B4-BE49-F238E27FC236}">
                <a16:creationId xmlns:a16="http://schemas.microsoft.com/office/drawing/2014/main" id="{B031F363-3560-203F-8726-DC42DD8D57DE}"/>
              </a:ext>
            </a:extLst>
          </p:cNvPr>
          <p:cNvSpPr/>
          <p:nvPr/>
        </p:nvSpPr>
        <p:spPr>
          <a:xfrm rot="8714119">
            <a:off x="6326156" y="2019002"/>
            <a:ext cx="146236" cy="117111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F38F97-FFFA-0323-A0FE-C569387E16FF}"/>
              </a:ext>
            </a:extLst>
          </p:cNvPr>
          <p:cNvSpPr txBox="1"/>
          <p:nvPr/>
        </p:nvSpPr>
        <p:spPr>
          <a:xfrm>
            <a:off x="1812629" y="1737336"/>
            <a:ext cx="13480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kern="0" dirty="0">
                <a:solidFill>
                  <a:srgbClr val="C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11%</a:t>
            </a:r>
            <a:r>
              <a:rPr lang="en-IN" sz="2000" b="1" dirty="0">
                <a:solidFill>
                  <a:srgbClr val="C00000"/>
                </a:solidFill>
                <a:effectLst/>
                <a:latin typeface="Helvetica" pitchFamily="2" charset="0"/>
              </a:rPr>
              <a:t> </a:t>
            </a:r>
            <a:endParaRPr lang="en-US" sz="2000" b="1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94BB2FF2-B5AB-4B8B-789F-B54716A8814E}"/>
              </a:ext>
            </a:extLst>
          </p:cNvPr>
          <p:cNvSpPr/>
          <p:nvPr/>
        </p:nvSpPr>
        <p:spPr>
          <a:xfrm rot="20993439">
            <a:off x="9470062" y="1659411"/>
            <a:ext cx="791894" cy="689117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Triangle 15">
            <a:extLst>
              <a:ext uri="{FF2B5EF4-FFF2-40B4-BE49-F238E27FC236}">
                <a16:creationId xmlns:a16="http://schemas.microsoft.com/office/drawing/2014/main" id="{3A256477-562C-3424-933F-433F23C19B39}"/>
              </a:ext>
            </a:extLst>
          </p:cNvPr>
          <p:cNvSpPr/>
          <p:nvPr/>
        </p:nvSpPr>
        <p:spPr>
          <a:xfrm rot="1504909">
            <a:off x="10118591" y="1741531"/>
            <a:ext cx="143245" cy="119556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9712AB8-9674-320B-80CD-4662284B788B}"/>
              </a:ext>
            </a:extLst>
          </p:cNvPr>
          <p:cNvSpPr txBox="1"/>
          <p:nvPr/>
        </p:nvSpPr>
        <p:spPr>
          <a:xfrm>
            <a:off x="9140865" y="1348777"/>
            <a:ext cx="6990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kern="0" dirty="0">
                <a:solidFill>
                  <a:srgbClr val="C00000"/>
                </a:solidFill>
                <a:latin typeface="Helvetica" pitchFamily="2" charset="0"/>
                <a:ea typeface="Times New Roman" panose="02020603050405020304" pitchFamily="18" charset="0"/>
              </a:rPr>
              <a:t>21</a:t>
            </a:r>
            <a:r>
              <a:rPr lang="en-IN" sz="2000" b="1" kern="0" dirty="0">
                <a:solidFill>
                  <a:srgbClr val="C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r>
              <a:rPr lang="en-IN" sz="2000" b="1" dirty="0">
                <a:solidFill>
                  <a:srgbClr val="C00000"/>
                </a:solidFill>
                <a:effectLst/>
                <a:latin typeface="Helvetica" pitchFamily="2" charset="0"/>
              </a:rPr>
              <a:t> </a:t>
            </a:r>
            <a:endParaRPr lang="en-US" sz="2000" b="1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18" name="Block Arc 17">
            <a:extLst>
              <a:ext uri="{FF2B5EF4-FFF2-40B4-BE49-F238E27FC236}">
                <a16:creationId xmlns:a16="http://schemas.microsoft.com/office/drawing/2014/main" id="{488FF0CA-318A-875B-2C6F-7A14D009C3C2}"/>
              </a:ext>
            </a:extLst>
          </p:cNvPr>
          <p:cNvSpPr/>
          <p:nvPr/>
        </p:nvSpPr>
        <p:spPr>
          <a:xfrm rot="21185217">
            <a:off x="1733531" y="2124881"/>
            <a:ext cx="791894" cy="621365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riangle 18">
            <a:extLst>
              <a:ext uri="{FF2B5EF4-FFF2-40B4-BE49-F238E27FC236}">
                <a16:creationId xmlns:a16="http://schemas.microsoft.com/office/drawing/2014/main" id="{A5EBE239-88AB-BDCE-BC3E-931995024555}"/>
              </a:ext>
            </a:extLst>
          </p:cNvPr>
          <p:cNvSpPr/>
          <p:nvPr/>
        </p:nvSpPr>
        <p:spPr>
          <a:xfrm rot="8714119">
            <a:off x="2396648" y="2234329"/>
            <a:ext cx="146238" cy="105597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655469F-463E-7453-D18B-542622C3F314}"/>
              </a:ext>
            </a:extLst>
          </p:cNvPr>
          <p:cNvSpPr txBox="1"/>
          <p:nvPr/>
        </p:nvSpPr>
        <p:spPr>
          <a:xfrm>
            <a:off x="5624769" y="1541314"/>
            <a:ext cx="13480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kern="0" dirty="0">
                <a:solidFill>
                  <a:srgbClr val="C00000"/>
                </a:solidFill>
                <a:latin typeface="Helvetica" pitchFamily="2" charset="0"/>
                <a:ea typeface="Times New Roman" panose="02020603050405020304" pitchFamily="18" charset="0"/>
              </a:rPr>
              <a:t>20</a:t>
            </a:r>
            <a:r>
              <a:rPr lang="en-IN" sz="2000" b="1" kern="0" dirty="0">
                <a:solidFill>
                  <a:srgbClr val="C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r>
              <a:rPr lang="en-IN" sz="2000" b="1" dirty="0">
                <a:solidFill>
                  <a:srgbClr val="C00000"/>
                </a:solidFill>
                <a:effectLst/>
                <a:latin typeface="Helvetica" pitchFamily="2" charset="0"/>
              </a:rPr>
              <a:t> </a:t>
            </a:r>
            <a:endParaRPr lang="en-US" sz="2000" b="1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DA3C905-45D8-2B0D-6A44-B68FD0F3066F}"/>
              </a:ext>
            </a:extLst>
          </p:cNvPr>
          <p:cNvSpPr txBox="1"/>
          <p:nvPr/>
        </p:nvSpPr>
        <p:spPr>
          <a:xfrm>
            <a:off x="5329920" y="3746319"/>
            <a:ext cx="539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kern="0" dirty="0">
                <a:latin typeface="Helvetica" pitchFamily="2" charset="0"/>
              </a:rPr>
              <a:t>BL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FB7CAB4-A7C2-A532-07FF-C7346E602C4A}"/>
              </a:ext>
            </a:extLst>
          </p:cNvPr>
          <p:cNvSpPr txBox="1"/>
          <p:nvPr/>
        </p:nvSpPr>
        <p:spPr>
          <a:xfrm>
            <a:off x="6669462" y="3759714"/>
            <a:ext cx="539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kern="0" dirty="0">
                <a:latin typeface="Helvetica" pitchFamily="2" charset="0"/>
              </a:rPr>
              <a:t>EL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B863A7A-A089-909F-4DA6-844AE5A3AE20}"/>
              </a:ext>
            </a:extLst>
          </p:cNvPr>
          <p:cNvSpPr txBox="1"/>
          <p:nvPr/>
        </p:nvSpPr>
        <p:spPr>
          <a:xfrm>
            <a:off x="10589359" y="3699854"/>
            <a:ext cx="539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kern="0" dirty="0">
                <a:latin typeface="Helvetica" pitchFamily="2" charset="0"/>
              </a:rPr>
              <a:t>EL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6C1CC1C-D00A-457D-B166-91F487D85E4A}"/>
              </a:ext>
            </a:extLst>
          </p:cNvPr>
          <p:cNvSpPr txBox="1"/>
          <p:nvPr/>
        </p:nvSpPr>
        <p:spPr>
          <a:xfrm>
            <a:off x="9217121" y="3715690"/>
            <a:ext cx="539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kern="0" dirty="0">
                <a:latin typeface="Helvetica" pitchFamily="2" charset="0"/>
              </a:rPr>
              <a:t>BL</a:t>
            </a:r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F8309579-4AC6-1311-FFB4-C6743A0CD5A1}"/>
              </a:ext>
            </a:extLst>
          </p:cNvPr>
          <p:cNvSpPr txBox="1">
            <a:spLocks/>
          </p:cNvSpPr>
          <p:nvPr/>
        </p:nvSpPr>
        <p:spPr>
          <a:xfrm>
            <a:off x="501059" y="4722586"/>
            <a:ext cx="11486519" cy="16359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400" dirty="0">
                <a:latin typeface="Helvetica" pitchFamily="2" charset="0"/>
              </a:rPr>
              <a:t>The Baseline of Pre-A1 is considerably higher than would be expected – possibly because of a significant number of learners repeating/staying at the same level.  That may explain the reason behind the quantum of improvement being lower. </a:t>
            </a:r>
          </a:p>
          <a:p>
            <a:pPr lvl="1">
              <a:lnSpc>
                <a:spcPct val="100000"/>
              </a:lnSpc>
            </a:pPr>
            <a:r>
              <a:rPr lang="en-US" sz="1400" b="1" dirty="0">
                <a:latin typeface="Helvetica" pitchFamily="2" charset="0"/>
              </a:rPr>
              <a:t>Extension of our program to learners in Classes 1 &amp; 2. Skew in scores between new learners and repeat learners.</a:t>
            </a:r>
            <a:endParaRPr lang="en-US" sz="1400" dirty="0">
              <a:latin typeface="Helvetica" pitchFamily="2" charset="0"/>
            </a:endParaRPr>
          </a:p>
          <a:p>
            <a:pPr lvl="1">
              <a:lnSpc>
                <a:spcPct val="100000"/>
              </a:lnSpc>
            </a:pPr>
            <a:r>
              <a:rPr lang="en-US" sz="1400" b="1" dirty="0">
                <a:latin typeface="Helvetica" pitchFamily="2" charset="0"/>
              </a:rPr>
              <a:t>Operational constraints </a:t>
            </a:r>
            <a:r>
              <a:rPr lang="en-US" sz="1400" dirty="0">
                <a:latin typeface="Helvetica" pitchFamily="2" charset="0"/>
              </a:rPr>
              <a:t>– select students at A1 have also been taught Pre-A1 across schools thus skewing the baseline scores. 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400" dirty="0">
                <a:latin typeface="Helvetica" pitchFamily="2" charset="0"/>
              </a:rPr>
              <a:t>John (2008) describes the plateau effect in language literacy – where students experience little to no growth </a:t>
            </a:r>
            <a:r>
              <a:rPr lang="en-IN" sz="1400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during the upper elementary (4</a:t>
            </a:r>
            <a:r>
              <a:rPr lang="en-IN" sz="1400" b="0" i="0" u="none" strike="noStrike" baseline="3000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th</a:t>
            </a:r>
            <a:r>
              <a:rPr lang="en-IN" sz="1400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-6</a:t>
            </a:r>
            <a:r>
              <a:rPr lang="en-IN" sz="1400" b="0" i="0" u="none" strike="noStrike" baseline="3000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th</a:t>
            </a:r>
            <a:r>
              <a:rPr lang="en-IN" sz="1400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grade). </a:t>
            </a:r>
            <a:r>
              <a:rPr lang="en-IN" sz="1400" b="1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Our A1 &amp; A2 scores dispute this effect</a:t>
            </a:r>
            <a:r>
              <a:rPr lang="en-IN" sz="1400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(Attributed to learner-specific approach, engaging curriculum, and teacher proficiency competency).</a:t>
            </a:r>
          </a:p>
          <a:p>
            <a:pPr marL="0" indent="0">
              <a:lnSpc>
                <a:spcPct val="100000"/>
              </a:lnSpc>
              <a:buNone/>
            </a:pPr>
            <a:endParaRPr lang="en-IN" sz="1400" b="0" i="0" u="none" strike="noStrike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IN" sz="1400" b="0" i="0" u="none" strike="noStrike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1400" dirty="0">
              <a:latin typeface="Helvetica" pitchFamily="2" charset="0"/>
            </a:endParaRPr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22367920-945F-0430-421E-A23318EB22C5}"/>
              </a:ext>
            </a:extLst>
          </p:cNvPr>
          <p:cNvSpPr txBox="1">
            <a:spLocks/>
          </p:cNvSpPr>
          <p:nvPr/>
        </p:nvSpPr>
        <p:spPr>
          <a:xfrm>
            <a:off x="1859341" y="1216546"/>
            <a:ext cx="900786" cy="3912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b="1" dirty="0">
                <a:latin typeface="Helvetica" pitchFamily="2" charset="0"/>
              </a:rPr>
              <a:t>Pre-A1</a:t>
            </a:r>
          </a:p>
        </p:txBody>
      </p:sp>
      <p:sp>
        <p:nvSpPr>
          <p:cNvPr id="41" name="Content Placeholder 2">
            <a:extLst>
              <a:ext uri="{FF2B5EF4-FFF2-40B4-BE49-F238E27FC236}">
                <a16:creationId xmlns:a16="http://schemas.microsoft.com/office/drawing/2014/main" id="{4B9AA8B1-AD43-FBD5-C774-40F52577B126}"/>
              </a:ext>
            </a:extLst>
          </p:cNvPr>
          <p:cNvSpPr txBox="1">
            <a:spLocks/>
          </p:cNvSpPr>
          <p:nvPr/>
        </p:nvSpPr>
        <p:spPr>
          <a:xfrm>
            <a:off x="5881212" y="1229436"/>
            <a:ext cx="900786" cy="3912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b="1" dirty="0">
                <a:latin typeface="Helvetica" pitchFamily="2" charset="0"/>
              </a:rPr>
              <a:t>A1</a:t>
            </a: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639C791E-F3DA-8048-A327-4DB379F1AD41}"/>
              </a:ext>
            </a:extLst>
          </p:cNvPr>
          <p:cNvSpPr txBox="1">
            <a:spLocks/>
          </p:cNvSpPr>
          <p:nvPr/>
        </p:nvSpPr>
        <p:spPr>
          <a:xfrm>
            <a:off x="9757201" y="1208711"/>
            <a:ext cx="900786" cy="3912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b="1" dirty="0">
                <a:latin typeface="Helvetica" pitchFamily="2" charset="0"/>
              </a:rPr>
              <a:t>A2</a:t>
            </a:r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2E8FB5ED-E3C0-98E6-6C88-F6C0A37F4648}"/>
              </a:ext>
            </a:extLst>
          </p:cNvPr>
          <p:cNvSpPr txBox="1">
            <a:spLocks/>
          </p:cNvSpPr>
          <p:nvPr/>
        </p:nvSpPr>
        <p:spPr>
          <a:xfrm>
            <a:off x="586190" y="4066740"/>
            <a:ext cx="2896208" cy="6782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latin typeface="Helvetica" pitchFamily="2" charset="0"/>
              </a:rPr>
              <a:t>Inference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CCF25F2-0AF7-AB34-7DED-2A924D0896C9}"/>
              </a:ext>
            </a:extLst>
          </p:cNvPr>
          <p:cNvCxnSpPr>
            <a:cxnSpLocks/>
          </p:cNvCxnSpPr>
          <p:nvPr/>
        </p:nvCxnSpPr>
        <p:spPr>
          <a:xfrm>
            <a:off x="646595" y="4614518"/>
            <a:ext cx="3020409" cy="0"/>
          </a:xfrm>
          <a:prstGeom prst="line">
            <a:avLst/>
          </a:prstGeom>
          <a:ln w="12700">
            <a:solidFill>
              <a:srgbClr val="E07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274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97D1FF-4E6B-736E-CBCA-5487450421D5}"/>
              </a:ext>
            </a:extLst>
          </p:cNvPr>
          <p:cNvSpPr txBox="1"/>
          <p:nvPr/>
        </p:nvSpPr>
        <p:spPr>
          <a:xfrm>
            <a:off x="793377" y="336034"/>
            <a:ext cx="10405297" cy="646331"/>
          </a:xfrm>
          <a:prstGeom prst="rect">
            <a:avLst/>
          </a:prstGeom>
          <a:noFill/>
          <a:ln>
            <a:solidFill>
              <a:srgbClr val="E07F2E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13E4265-7DC1-D07F-6EF5-4550CFA9B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326" y="299924"/>
            <a:ext cx="10016989" cy="818758"/>
          </a:xfrm>
        </p:spPr>
        <p:txBody>
          <a:bodyPr>
            <a:noAutofit/>
          </a:bodyPr>
          <a:lstStyle/>
          <a:p>
            <a:r>
              <a:rPr lang="en-US" sz="3000" b="1" dirty="0">
                <a:latin typeface="Helvetica" pitchFamily="2" charset="0"/>
              </a:rPr>
              <a:t>4. Level-wise &amp; Learning Skill specific Student Scores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25A22E0-6CBA-B2CA-BF7B-6611018AA0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7348045"/>
              </p:ext>
            </p:extLst>
          </p:nvPr>
        </p:nvGraphicFramePr>
        <p:xfrm>
          <a:off x="793376" y="941445"/>
          <a:ext cx="10405297" cy="3262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CDE2D01B-5A1A-C8E3-98A0-8960C8013E9C}"/>
              </a:ext>
            </a:extLst>
          </p:cNvPr>
          <p:cNvSpPr/>
          <p:nvPr/>
        </p:nvSpPr>
        <p:spPr>
          <a:xfrm>
            <a:off x="8799844" y="1110774"/>
            <a:ext cx="246049" cy="241225"/>
          </a:xfrm>
          <a:prstGeom prst="rect">
            <a:avLst/>
          </a:prstGeom>
          <a:solidFill>
            <a:srgbClr val="ABCE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22C6099-6F5B-162E-B29F-8FE9726497B8}"/>
              </a:ext>
            </a:extLst>
          </p:cNvPr>
          <p:cNvSpPr/>
          <p:nvPr/>
        </p:nvSpPr>
        <p:spPr>
          <a:xfrm>
            <a:off x="10289314" y="1110774"/>
            <a:ext cx="246049" cy="241225"/>
          </a:xfrm>
          <a:prstGeom prst="rect">
            <a:avLst/>
          </a:prstGeom>
          <a:solidFill>
            <a:srgbClr val="9F1C6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DAB27D-4EF1-F872-8B74-172E7A1B9DD7}"/>
              </a:ext>
            </a:extLst>
          </p:cNvPr>
          <p:cNvSpPr txBox="1"/>
          <p:nvPr/>
        </p:nvSpPr>
        <p:spPr>
          <a:xfrm>
            <a:off x="9105146" y="1040031"/>
            <a:ext cx="14638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latin typeface="Helvetica" pitchFamily="2" charset="0"/>
              </a:rPr>
              <a:t>baseline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7AA3EF-D2F7-45F7-AC06-CF2762D27732}"/>
              </a:ext>
            </a:extLst>
          </p:cNvPr>
          <p:cNvSpPr txBox="1"/>
          <p:nvPr/>
        </p:nvSpPr>
        <p:spPr>
          <a:xfrm>
            <a:off x="10584888" y="1038380"/>
            <a:ext cx="1250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latin typeface="Helvetica" pitchFamily="2" charset="0"/>
              </a:rPr>
              <a:t>endline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99E25DB-B8AB-B271-F1C1-F7047768A17A}"/>
              </a:ext>
            </a:extLst>
          </p:cNvPr>
          <p:cNvSpPr txBox="1"/>
          <p:nvPr/>
        </p:nvSpPr>
        <p:spPr>
          <a:xfrm>
            <a:off x="1797932" y="2393060"/>
            <a:ext cx="1250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53.3</a:t>
            </a:r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25601B-0E2D-4AB1-98C1-C650AC1FE703}"/>
              </a:ext>
            </a:extLst>
          </p:cNvPr>
          <p:cNvSpPr txBox="1"/>
          <p:nvPr/>
        </p:nvSpPr>
        <p:spPr>
          <a:xfrm>
            <a:off x="2668179" y="2129945"/>
            <a:ext cx="13150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6</a:t>
            </a:r>
            <a:r>
              <a:rPr lang="en-IN" sz="20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4.48</a:t>
            </a:r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A48146B-97B6-4E43-2DB2-67BE3DDCAE61}"/>
              </a:ext>
            </a:extLst>
          </p:cNvPr>
          <p:cNvSpPr txBox="1"/>
          <p:nvPr/>
        </p:nvSpPr>
        <p:spPr>
          <a:xfrm>
            <a:off x="4249115" y="2736018"/>
            <a:ext cx="13150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38.3%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AD0B814-38D6-10C2-8805-DB2245EFBF91}"/>
              </a:ext>
            </a:extLst>
          </p:cNvPr>
          <p:cNvSpPr txBox="1"/>
          <p:nvPr/>
        </p:nvSpPr>
        <p:spPr>
          <a:xfrm>
            <a:off x="5127813" y="2613989"/>
            <a:ext cx="10300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42</a:t>
            </a:r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.3%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1E07376-CF69-07BB-1888-DFBF4AB7574B}"/>
              </a:ext>
            </a:extLst>
          </p:cNvPr>
          <p:cNvSpPr txBox="1"/>
          <p:nvPr/>
        </p:nvSpPr>
        <p:spPr>
          <a:xfrm>
            <a:off x="6637240" y="2220767"/>
            <a:ext cx="10300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60.1%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04D5B15-B8BD-DDBF-22CE-AC0B8E7EC6DE}"/>
              </a:ext>
            </a:extLst>
          </p:cNvPr>
          <p:cNvSpPr txBox="1"/>
          <p:nvPr/>
        </p:nvSpPr>
        <p:spPr>
          <a:xfrm>
            <a:off x="7557489" y="2318316"/>
            <a:ext cx="10300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55.5%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D8E22B8-7DCE-A4EE-1050-28AC99C6227D}"/>
              </a:ext>
            </a:extLst>
          </p:cNvPr>
          <p:cNvSpPr txBox="1"/>
          <p:nvPr/>
        </p:nvSpPr>
        <p:spPr>
          <a:xfrm>
            <a:off x="9076116" y="3027823"/>
            <a:ext cx="10300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25.4%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E409A87-DBB1-702E-A8FB-F4893828FFEB}"/>
              </a:ext>
            </a:extLst>
          </p:cNvPr>
          <p:cNvSpPr txBox="1"/>
          <p:nvPr/>
        </p:nvSpPr>
        <p:spPr>
          <a:xfrm>
            <a:off x="10020349" y="2891506"/>
            <a:ext cx="10300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30</a:t>
            </a:r>
            <a:r>
              <a:rPr lang="en-IN" sz="20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.4%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2" name="Block Arc 1">
            <a:extLst>
              <a:ext uri="{FF2B5EF4-FFF2-40B4-BE49-F238E27FC236}">
                <a16:creationId xmlns:a16="http://schemas.microsoft.com/office/drawing/2014/main" id="{42C56E6E-B2B6-F9B9-C848-E0FA3506F142}"/>
              </a:ext>
            </a:extLst>
          </p:cNvPr>
          <p:cNvSpPr/>
          <p:nvPr/>
        </p:nvSpPr>
        <p:spPr>
          <a:xfrm rot="21246980">
            <a:off x="1983801" y="2004334"/>
            <a:ext cx="793273" cy="635439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riangle 2">
            <a:extLst>
              <a:ext uri="{FF2B5EF4-FFF2-40B4-BE49-F238E27FC236}">
                <a16:creationId xmlns:a16="http://schemas.microsoft.com/office/drawing/2014/main" id="{50FACD35-CD9A-F73C-6FC6-ED74C61FDD68}"/>
              </a:ext>
            </a:extLst>
          </p:cNvPr>
          <p:cNvSpPr/>
          <p:nvPr/>
        </p:nvSpPr>
        <p:spPr>
          <a:xfrm rot="8714119">
            <a:off x="2637850" y="2123556"/>
            <a:ext cx="146491" cy="107989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FD16F45C-43E5-8F19-8A2A-EADB9286020E}"/>
              </a:ext>
            </a:extLst>
          </p:cNvPr>
          <p:cNvSpPr/>
          <p:nvPr/>
        </p:nvSpPr>
        <p:spPr>
          <a:xfrm rot="8714119">
            <a:off x="5374510" y="2534887"/>
            <a:ext cx="146491" cy="107989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Block Arc 6">
            <a:extLst>
              <a:ext uri="{FF2B5EF4-FFF2-40B4-BE49-F238E27FC236}">
                <a16:creationId xmlns:a16="http://schemas.microsoft.com/office/drawing/2014/main" id="{12CEBAF2-26F0-37AC-EE98-E7C2BC52D4B5}"/>
              </a:ext>
            </a:extLst>
          </p:cNvPr>
          <p:cNvSpPr/>
          <p:nvPr/>
        </p:nvSpPr>
        <p:spPr>
          <a:xfrm rot="21246980">
            <a:off x="4728558" y="2418298"/>
            <a:ext cx="793273" cy="635439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Block Arc 7">
            <a:extLst>
              <a:ext uri="{FF2B5EF4-FFF2-40B4-BE49-F238E27FC236}">
                <a16:creationId xmlns:a16="http://schemas.microsoft.com/office/drawing/2014/main" id="{9AAC9965-83F1-5025-A7F7-5972802ADE6D}"/>
              </a:ext>
            </a:extLst>
          </p:cNvPr>
          <p:cNvSpPr/>
          <p:nvPr/>
        </p:nvSpPr>
        <p:spPr>
          <a:xfrm rot="797909">
            <a:off x="7114141" y="2025546"/>
            <a:ext cx="793273" cy="635439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riangle 13">
            <a:extLst>
              <a:ext uri="{FF2B5EF4-FFF2-40B4-BE49-F238E27FC236}">
                <a16:creationId xmlns:a16="http://schemas.microsoft.com/office/drawing/2014/main" id="{2449D763-4134-2D94-74AD-921CA988F175}"/>
              </a:ext>
            </a:extLst>
          </p:cNvPr>
          <p:cNvSpPr/>
          <p:nvPr/>
        </p:nvSpPr>
        <p:spPr>
          <a:xfrm rot="8714119">
            <a:off x="7790448" y="2205192"/>
            <a:ext cx="146491" cy="107989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Block Arc 23">
            <a:extLst>
              <a:ext uri="{FF2B5EF4-FFF2-40B4-BE49-F238E27FC236}">
                <a16:creationId xmlns:a16="http://schemas.microsoft.com/office/drawing/2014/main" id="{5A8C2B36-E67A-2201-3E5D-5C5D46E9D4CD}"/>
              </a:ext>
            </a:extLst>
          </p:cNvPr>
          <p:cNvSpPr/>
          <p:nvPr/>
        </p:nvSpPr>
        <p:spPr>
          <a:xfrm rot="21274709">
            <a:off x="9499771" y="2694243"/>
            <a:ext cx="793273" cy="635439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Triangle 24">
            <a:extLst>
              <a:ext uri="{FF2B5EF4-FFF2-40B4-BE49-F238E27FC236}">
                <a16:creationId xmlns:a16="http://schemas.microsoft.com/office/drawing/2014/main" id="{F5420D54-1BA2-E678-33F4-1DCBCBD0C174}"/>
              </a:ext>
            </a:extLst>
          </p:cNvPr>
          <p:cNvSpPr/>
          <p:nvPr/>
        </p:nvSpPr>
        <p:spPr>
          <a:xfrm rot="7773781">
            <a:off x="10149064" y="2788717"/>
            <a:ext cx="146491" cy="107989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D6F72A4-1CEF-8164-8D5B-C4470D6728FD}"/>
              </a:ext>
            </a:extLst>
          </p:cNvPr>
          <p:cNvSpPr txBox="1"/>
          <p:nvPr/>
        </p:nvSpPr>
        <p:spPr>
          <a:xfrm>
            <a:off x="2126858" y="1587776"/>
            <a:ext cx="1350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kern="0" dirty="0">
                <a:solidFill>
                  <a:srgbClr val="C00000"/>
                </a:solidFill>
                <a:latin typeface="Helvetica" pitchFamily="2" charset="0"/>
                <a:ea typeface="Times New Roman" panose="02020603050405020304" pitchFamily="18" charset="0"/>
              </a:rPr>
              <a:t>21</a:t>
            </a:r>
            <a:r>
              <a:rPr lang="en-IN" sz="2000" b="1" kern="0" dirty="0">
                <a:solidFill>
                  <a:srgbClr val="C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r>
              <a:rPr lang="en-IN" sz="2000" b="1" dirty="0">
                <a:solidFill>
                  <a:srgbClr val="C00000"/>
                </a:solidFill>
                <a:effectLst/>
                <a:latin typeface="Helvetica" pitchFamily="2" charset="0"/>
              </a:rPr>
              <a:t> </a:t>
            </a:r>
            <a:endParaRPr lang="en-US" sz="2000" b="1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8650B13-B394-B6A0-8734-802718652B61}"/>
              </a:ext>
            </a:extLst>
          </p:cNvPr>
          <p:cNvSpPr txBox="1"/>
          <p:nvPr/>
        </p:nvSpPr>
        <p:spPr>
          <a:xfrm>
            <a:off x="4698078" y="2013509"/>
            <a:ext cx="1350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kern="0" dirty="0">
                <a:solidFill>
                  <a:srgbClr val="C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10.4%</a:t>
            </a:r>
            <a:r>
              <a:rPr lang="en-IN" sz="2000" b="1" dirty="0">
                <a:solidFill>
                  <a:srgbClr val="C00000"/>
                </a:solidFill>
                <a:effectLst/>
                <a:latin typeface="Helvetica" pitchFamily="2" charset="0"/>
              </a:rPr>
              <a:t> </a:t>
            </a:r>
            <a:endParaRPr lang="en-US" sz="2000" b="1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7282859-66B7-9CDC-73C7-B9815373FE14}"/>
              </a:ext>
            </a:extLst>
          </p:cNvPr>
          <p:cNvSpPr txBox="1"/>
          <p:nvPr/>
        </p:nvSpPr>
        <p:spPr>
          <a:xfrm>
            <a:off x="7056900" y="1615501"/>
            <a:ext cx="1350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kern="0" dirty="0">
                <a:solidFill>
                  <a:srgbClr val="C00000"/>
                </a:solidFill>
                <a:latin typeface="Helvetica" pitchFamily="2" charset="0"/>
                <a:ea typeface="Times New Roman" panose="02020603050405020304" pitchFamily="18" charset="0"/>
              </a:rPr>
              <a:t>-8.28</a:t>
            </a:r>
            <a:r>
              <a:rPr lang="en-IN" sz="2000" b="1" kern="0" dirty="0">
                <a:solidFill>
                  <a:srgbClr val="C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r>
              <a:rPr lang="en-IN" sz="2000" b="1" dirty="0">
                <a:solidFill>
                  <a:srgbClr val="C00000"/>
                </a:solidFill>
                <a:effectLst/>
                <a:latin typeface="Helvetica" pitchFamily="2" charset="0"/>
              </a:rPr>
              <a:t> </a:t>
            </a:r>
            <a:endParaRPr lang="en-US" sz="2000" b="1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FD1BB9B-0BE5-6E01-15B5-57B4CED96DE5}"/>
              </a:ext>
            </a:extLst>
          </p:cNvPr>
          <p:cNvSpPr txBox="1"/>
          <p:nvPr/>
        </p:nvSpPr>
        <p:spPr>
          <a:xfrm>
            <a:off x="9537627" y="2318316"/>
            <a:ext cx="1350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kern="0" dirty="0">
                <a:solidFill>
                  <a:srgbClr val="C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20%</a:t>
            </a:r>
            <a:r>
              <a:rPr lang="en-IN" sz="2000" b="1" dirty="0">
                <a:solidFill>
                  <a:srgbClr val="C00000"/>
                </a:solidFill>
                <a:effectLst/>
                <a:latin typeface="Helvetica" pitchFamily="2" charset="0"/>
              </a:rPr>
              <a:t> </a:t>
            </a:r>
            <a:endParaRPr lang="en-US" sz="2000" b="1" dirty="0">
              <a:solidFill>
                <a:srgbClr val="C00000"/>
              </a:solidFill>
              <a:latin typeface="Helvetica" pitchFamily="2" charset="0"/>
            </a:endParaRPr>
          </a:p>
        </p:txBody>
      </p:sp>
      <p:graphicFrame>
        <p:nvGraphicFramePr>
          <p:cNvPr id="31" name="Table 31">
            <a:extLst>
              <a:ext uri="{FF2B5EF4-FFF2-40B4-BE49-F238E27FC236}">
                <a16:creationId xmlns:a16="http://schemas.microsoft.com/office/drawing/2014/main" id="{1D3BF6C5-603E-84E6-5D41-9346201FA9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774187"/>
              </p:ext>
            </p:extLst>
          </p:nvPr>
        </p:nvGraphicFramePr>
        <p:xfrm>
          <a:off x="993327" y="4466981"/>
          <a:ext cx="2896207" cy="18542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552444">
                  <a:extLst>
                    <a:ext uri="{9D8B030D-6E8A-4147-A177-3AD203B41FA5}">
                      <a16:colId xmlns:a16="http://schemas.microsoft.com/office/drawing/2014/main" val="1271996613"/>
                    </a:ext>
                  </a:extLst>
                </a:gridCol>
                <a:gridCol w="1083030">
                  <a:extLst>
                    <a:ext uri="{9D8B030D-6E8A-4147-A177-3AD203B41FA5}">
                      <a16:colId xmlns:a16="http://schemas.microsoft.com/office/drawing/2014/main" val="473166994"/>
                    </a:ext>
                  </a:extLst>
                </a:gridCol>
                <a:gridCol w="1260733">
                  <a:extLst>
                    <a:ext uri="{9D8B030D-6E8A-4147-A177-3AD203B41FA5}">
                      <a16:colId xmlns:a16="http://schemas.microsoft.com/office/drawing/2014/main" val="39297375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Skill</a:t>
                      </a:r>
                      <a:endParaRPr lang="en-US" sz="1400" dirty="0">
                        <a:latin typeface="Helvetica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 Achieved </a:t>
                      </a:r>
                      <a:endParaRPr lang="en-US" sz="1400" dirty="0">
                        <a:latin typeface="Helvetica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Hypothesis</a:t>
                      </a:r>
                      <a:endParaRPr lang="en-US" sz="1400" dirty="0">
                        <a:latin typeface="Helvetica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303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21%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785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10.3%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683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-8.28%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160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10%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6057827"/>
                  </a:ext>
                </a:extLst>
              </a:tr>
            </a:tbl>
          </a:graphicData>
        </a:graphic>
      </p:graphicFrame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9AAF915D-E8CE-C14A-2E95-91EE4EE4EC85}"/>
              </a:ext>
            </a:extLst>
          </p:cNvPr>
          <p:cNvSpPr txBox="1">
            <a:spLocks/>
          </p:cNvSpPr>
          <p:nvPr/>
        </p:nvSpPr>
        <p:spPr>
          <a:xfrm>
            <a:off x="4194723" y="4939976"/>
            <a:ext cx="7496534" cy="1330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10000"/>
              </a:lnSpc>
              <a:buAutoNum type="arabicPeriod"/>
            </a:pPr>
            <a:r>
              <a:rPr lang="en-US" sz="1500" dirty="0">
                <a:latin typeface="Helvetica" pitchFamily="2" charset="0"/>
              </a:rPr>
              <a:t>Listening &amp; Speaking skills have improved in accordance with </a:t>
            </a:r>
            <a:r>
              <a:rPr lang="en-US" sz="1500" b="1" dirty="0">
                <a:latin typeface="Helvetica" pitchFamily="2" charset="0"/>
              </a:rPr>
              <a:t>curriculum intent &amp; skill-specific focus</a:t>
            </a:r>
            <a:r>
              <a:rPr lang="en-US" sz="1500" dirty="0">
                <a:latin typeface="Helvetica" pitchFamily="2" charset="0"/>
              </a:rPr>
              <a:t>. Listening may be higher due to the use of audio-visual aids while speaking as a skill is more reliant on teacher proficiency. </a:t>
            </a:r>
          </a:p>
          <a:p>
            <a:pPr marL="457200" indent="-457200">
              <a:lnSpc>
                <a:spcPct val="110000"/>
              </a:lnSpc>
              <a:buAutoNum type="arabicPeriod"/>
            </a:pPr>
            <a:r>
              <a:rPr lang="en-US" sz="1500" dirty="0">
                <a:latin typeface="Helvetica" pitchFamily="2" charset="0"/>
              </a:rPr>
              <a:t>Reading as a skill still has a high score – at 55%. On par or higher than other skill areas. The drop may represent the teacher capability to teach ‘reading’?</a:t>
            </a:r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id="{6103C9B3-1691-9F6C-74C8-4C641FF86E9B}"/>
              </a:ext>
            </a:extLst>
          </p:cNvPr>
          <p:cNvSpPr txBox="1">
            <a:spLocks/>
          </p:cNvSpPr>
          <p:nvPr/>
        </p:nvSpPr>
        <p:spPr>
          <a:xfrm>
            <a:off x="4194723" y="4292320"/>
            <a:ext cx="2896208" cy="6782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b="1" dirty="0">
                <a:latin typeface="Helvetica" pitchFamily="2" charset="0"/>
              </a:rPr>
              <a:t>Insights &amp; Inference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56FBCF7-E403-5B38-D6C4-8EEE4AC16349}"/>
              </a:ext>
            </a:extLst>
          </p:cNvPr>
          <p:cNvCxnSpPr>
            <a:cxnSpLocks/>
          </p:cNvCxnSpPr>
          <p:nvPr/>
        </p:nvCxnSpPr>
        <p:spPr>
          <a:xfrm>
            <a:off x="4271931" y="4838578"/>
            <a:ext cx="3020409" cy="0"/>
          </a:xfrm>
          <a:prstGeom prst="line">
            <a:avLst/>
          </a:prstGeom>
          <a:ln w="12700">
            <a:solidFill>
              <a:srgbClr val="E07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7042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C387433-7CDF-00B3-6E51-E294B4BB45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8686334"/>
              </p:ext>
            </p:extLst>
          </p:nvPr>
        </p:nvGraphicFramePr>
        <p:xfrm>
          <a:off x="869476" y="996289"/>
          <a:ext cx="10425752" cy="2770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807597BA-2923-FE48-5C75-63C2A88CD897}"/>
              </a:ext>
            </a:extLst>
          </p:cNvPr>
          <p:cNvSpPr/>
          <p:nvPr/>
        </p:nvSpPr>
        <p:spPr>
          <a:xfrm>
            <a:off x="1151222" y="4034449"/>
            <a:ext cx="232013" cy="230540"/>
          </a:xfrm>
          <a:prstGeom prst="rect">
            <a:avLst/>
          </a:prstGeom>
          <a:solidFill>
            <a:srgbClr val="EF3D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38E168-2D8C-1E6C-EEDE-282685728418}"/>
              </a:ext>
            </a:extLst>
          </p:cNvPr>
          <p:cNvSpPr/>
          <p:nvPr/>
        </p:nvSpPr>
        <p:spPr>
          <a:xfrm flipH="1">
            <a:off x="2410503" y="4071747"/>
            <a:ext cx="232014" cy="230541"/>
          </a:xfrm>
          <a:prstGeom prst="rect">
            <a:avLst/>
          </a:prstGeom>
          <a:solidFill>
            <a:srgbClr val="FDD74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9206C8-444B-2914-0485-9771913E2AB3}"/>
              </a:ext>
            </a:extLst>
          </p:cNvPr>
          <p:cNvSpPr txBox="1"/>
          <p:nvPr/>
        </p:nvSpPr>
        <p:spPr>
          <a:xfrm>
            <a:off x="1427150" y="4014820"/>
            <a:ext cx="12999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kern="0" dirty="0">
                <a:latin typeface="Helvetica" pitchFamily="2" charset="0"/>
              </a:rPr>
              <a:t>baseline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05750B-F108-1A19-B254-253DAF69F1A0}"/>
              </a:ext>
            </a:extLst>
          </p:cNvPr>
          <p:cNvSpPr txBox="1"/>
          <p:nvPr/>
        </p:nvSpPr>
        <p:spPr>
          <a:xfrm>
            <a:off x="2685696" y="4014820"/>
            <a:ext cx="15066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kern="0" dirty="0">
                <a:latin typeface="Helvetica" pitchFamily="2" charset="0"/>
              </a:rPr>
              <a:t>endline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54B4B6-03DF-39F7-4D2A-6F470AC0C8F1}"/>
              </a:ext>
            </a:extLst>
          </p:cNvPr>
          <p:cNvSpPr txBox="1"/>
          <p:nvPr/>
        </p:nvSpPr>
        <p:spPr>
          <a:xfrm>
            <a:off x="1674518" y="1516118"/>
            <a:ext cx="1240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65.8%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B9C7F89-5DD3-2AF3-5C21-DD17B8744562}"/>
              </a:ext>
            </a:extLst>
          </p:cNvPr>
          <p:cNvSpPr txBox="1"/>
          <p:nvPr/>
        </p:nvSpPr>
        <p:spPr>
          <a:xfrm>
            <a:off x="2581773" y="1349601"/>
            <a:ext cx="1240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74.7%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A888CA0-07E1-596F-6DFD-02B23BE9CF87}"/>
              </a:ext>
            </a:extLst>
          </p:cNvPr>
          <p:cNvSpPr txBox="1"/>
          <p:nvPr/>
        </p:nvSpPr>
        <p:spPr>
          <a:xfrm>
            <a:off x="4117490" y="1930490"/>
            <a:ext cx="1240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44.6%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DE6C61-F39F-B340-F85D-D80A8ABB0E2A}"/>
              </a:ext>
            </a:extLst>
          </p:cNvPr>
          <p:cNvSpPr txBox="1"/>
          <p:nvPr/>
        </p:nvSpPr>
        <p:spPr>
          <a:xfrm>
            <a:off x="5058154" y="1748650"/>
            <a:ext cx="1240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53.1%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4C62D1-9D8D-E55E-E8EF-2550FFFC03D9}"/>
              </a:ext>
            </a:extLst>
          </p:cNvPr>
          <p:cNvSpPr txBox="1"/>
          <p:nvPr/>
        </p:nvSpPr>
        <p:spPr>
          <a:xfrm>
            <a:off x="6574567" y="1375498"/>
            <a:ext cx="1240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70.8%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BD19119-447A-FABF-25F1-0BA9A01D0C05}"/>
              </a:ext>
            </a:extLst>
          </p:cNvPr>
          <p:cNvSpPr txBox="1"/>
          <p:nvPr/>
        </p:nvSpPr>
        <p:spPr>
          <a:xfrm>
            <a:off x="7515815" y="1308657"/>
            <a:ext cx="1240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74.8%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7BF1BF3-BC93-3126-4AA8-8B5CBC999647}"/>
              </a:ext>
            </a:extLst>
          </p:cNvPr>
          <p:cNvSpPr txBox="1"/>
          <p:nvPr/>
        </p:nvSpPr>
        <p:spPr>
          <a:xfrm>
            <a:off x="9010004" y="1602849"/>
            <a:ext cx="1240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62.2%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2BD59BF-AC89-E3C3-E070-1493DDB13953}"/>
              </a:ext>
            </a:extLst>
          </p:cNvPr>
          <p:cNvSpPr txBox="1"/>
          <p:nvPr/>
        </p:nvSpPr>
        <p:spPr>
          <a:xfrm>
            <a:off x="9938856" y="1021617"/>
            <a:ext cx="1240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89.2%</a:t>
            </a:r>
            <a:endParaRPr lang="en-US" sz="2000" dirty="0">
              <a:latin typeface="Helvetica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29C04-EC39-DD25-3C3E-9428A9BCE46C}"/>
              </a:ext>
            </a:extLst>
          </p:cNvPr>
          <p:cNvSpPr txBox="1">
            <a:spLocks/>
          </p:cNvSpPr>
          <p:nvPr/>
        </p:nvSpPr>
        <p:spPr>
          <a:xfrm>
            <a:off x="5075844" y="275832"/>
            <a:ext cx="2720167" cy="4001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rgbClr val="E07F2E"/>
                </a:solidFill>
                <a:latin typeface="Helvetica" pitchFamily="2" charset="0"/>
              </a:rPr>
              <a:t>At A1 level</a:t>
            </a:r>
          </a:p>
        </p:txBody>
      </p:sp>
      <p:sp>
        <p:nvSpPr>
          <p:cNvPr id="4" name="Block Arc 3">
            <a:extLst>
              <a:ext uri="{FF2B5EF4-FFF2-40B4-BE49-F238E27FC236}">
                <a16:creationId xmlns:a16="http://schemas.microsoft.com/office/drawing/2014/main" id="{FF59D2B6-9720-DB8A-218C-457BF82C4B07}"/>
              </a:ext>
            </a:extLst>
          </p:cNvPr>
          <p:cNvSpPr/>
          <p:nvPr/>
        </p:nvSpPr>
        <p:spPr>
          <a:xfrm rot="21246980">
            <a:off x="1971731" y="1190991"/>
            <a:ext cx="793273" cy="635439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riangle 4">
            <a:extLst>
              <a:ext uri="{FF2B5EF4-FFF2-40B4-BE49-F238E27FC236}">
                <a16:creationId xmlns:a16="http://schemas.microsoft.com/office/drawing/2014/main" id="{154A033E-84D2-5AC8-01ED-68FCD3BDAFB7}"/>
              </a:ext>
            </a:extLst>
          </p:cNvPr>
          <p:cNvSpPr/>
          <p:nvPr/>
        </p:nvSpPr>
        <p:spPr>
          <a:xfrm rot="7571903">
            <a:off x="2612451" y="1270598"/>
            <a:ext cx="146491" cy="107989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4FF8D2-8418-9FCD-A60A-5FAFEBCE1B6A}"/>
              </a:ext>
            </a:extLst>
          </p:cNvPr>
          <p:cNvSpPr txBox="1"/>
          <p:nvPr/>
        </p:nvSpPr>
        <p:spPr>
          <a:xfrm>
            <a:off x="2106639" y="809970"/>
            <a:ext cx="1350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kern="0" dirty="0">
                <a:solidFill>
                  <a:srgbClr val="C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13.5%</a:t>
            </a:r>
            <a:r>
              <a:rPr lang="en-IN" sz="2000" b="1" dirty="0">
                <a:solidFill>
                  <a:srgbClr val="C00000"/>
                </a:solidFill>
                <a:effectLst/>
                <a:latin typeface="Helvetica" pitchFamily="2" charset="0"/>
              </a:rPr>
              <a:t> </a:t>
            </a:r>
            <a:endParaRPr lang="en-US" sz="2000" b="1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22" name="Block Arc 21">
            <a:extLst>
              <a:ext uri="{FF2B5EF4-FFF2-40B4-BE49-F238E27FC236}">
                <a16:creationId xmlns:a16="http://schemas.microsoft.com/office/drawing/2014/main" id="{3C266471-5A86-2C97-575E-68101DFC39A8}"/>
              </a:ext>
            </a:extLst>
          </p:cNvPr>
          <p:cNvSpPr/>
          <p:nvPr/>
        </p:nvSpPr>
        <p:spPr>
          <a:xfrm rot="21246980">
            <a:off x="4556122" y="1537474"/>
            <a:ext cx="793273" cy="635439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Triangle 22">
            <a:extLst>
              <a:ext uri="{FF2B5EF4-FFF2-40B4-BE49-F238E27FC236}">
                <a16:creationId xmlns:a16="http://schemas.microsoft.com/office/drawing/2014/main" id="{C9BFAB00-273A-A7A3-313D-724F18F7784B}"/>
              </a:ext>
            </a:extLst>
          </p:cNvPr>
          <p:cNvSpPr/>
          <p:nvPr/>
        </p:nvSpPr>
        <p:spPr>
          <a:xfrm rot="7571903">
            <a:off x="5196842" y="1617081"/>
            <a:ext cx="146491" cy="107989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Block Arc 23">
            <a:extLst>
              <a:ext uri="{FF2B5EF4-FFF2-40B4-BE49-F238E27FC236}">
                <a16:creationId xmlns:a16="http://schemas.microsoft.com/office/drawing/2014/main" id="{F326431B-740D-6A63-0090-24C2EB77CFB8}"/>
              </a:ext>
            </a:extLst>
          </p:cNvPr>
          <p:cNvSpPr/>
          <p:nvPr/>
        </p:nvSpPr>
        <p:spPr>
          <a:xfrm rot="21246980">
            <a:off x="7082046" y="1049726"/>
            <a:ext cx="793273" cy="635439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Triangle 24">
            <a:extLst>
              <a:ext uri="{FF2B5EF4-FFF2-40B4-BE49-F238E27FC236}">
                <a16:creationId xmlns:a16="http://schemas.microsoft.com/office/drawing/2014/main" id="{0034F9A5-81B8-6572-B6A8-F70C8103A02B}"/>
              </a:ext>
            </a:extLst>
          </p:cNvPr>
          <p:cNvSpPr/>
          <p:nvPr/>
        </p:nvSpPr>
        <p:spPr>
          <a:xfrm rot="7571903">
            <a:off x="7722766" y="1129333"/>
            <a:ext cx="146491" cy="107989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Block Arc 25">
            <a:extLst>
              <a:ext uri="{FF2B5EF4-FFF2-40B4-BE49-F238E27FC236}">
                <a16:creationId xmlns:a16="http://schemas.microsoft.com/office/drawing/2014/main" id="{B55337FA-F53E-2F89-CA46-9640DF6D516C}"/>
              </a:ext>
            </a:extLst>
          </p:cNvPr>
          <p:cNvSpPr/>
          <p:nvPr/>
        </p:nvSpPr>
        <p:spPr>
          <a:xfrm rot="19997053">
            <a:off x="9426590" y="962172"/>
            <a:ext cx="793273" cy="635439"/>
          </a:xfrm>
          <a:prstGeom prst="blockArc">
            <a:avLst>
              <a:gd name="adj1" fmla="val 10800000"/>
              <a:gd name="adj2" fmla="val 20050744"/>
              <a:gd name="adj3" fmla="val 5796"/>
            </a:avLst>
          </a:prstGeom>
          <a:solidFill>
            <a:srgbClr val="E07F2E"/>
          </a:solidFill>
          <a:ln>
            <a:solidFill>
              <a:srgbClr val="E07F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Triangle 26">
            <a:extLst>
              <a:ext uri="{FF2B5EF4-FFF2-40B4-BE49-F238E27FC236}">
                <a16:creationId xmlns:a16="http://schemas.microsoft.com/office/drawing/2014/main" id="{F7099356-7818-767D-4C1B-19DBA39A09A8}"/>
              </a:ext>
            </a:extLst>
          </p:cNvPr>
          <p:cNvSpPr/>
          <p:nvPr/>
        </p:nvSpPr>
        <p:spPr>
          <a:xfrm rot="7568615">
            <a:off x="9984819" y="963613"/>
            <a:ext cx="146491" cy="107989"/>
          </a:xfrm>
          <a:prstGeom prst="triangle">
            <a:avLst/>
          </a:prstGeom>
          <a:solidFill>
            <a:srgbClr val="E0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93AE135-5B44-E6FA-770D-1C26802A0936}"/>
              </a:ext>
            </a:extLst>
          </p:cNvPr>
          <p:cNvSpPr txBox="1"/>
          <p:nvPr/>
        </p:nvSpPr>
        <p:spPr>
          <a:xfrm>
            <a:off x="4603590" y="1167390"/>
            <a:ext cx="1350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kern="0" dirty="0">
                <a:solidFill>
                  <a:srgbClr val="C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19%</a:t>
            </a:r>
            <a:r>
              <a:rPr lang="en-IN" sz="2000" b="1" dirty="0">
                <a:solidFill>
                  <a:srgbClr val="C00000"/>
                </a:solidFill>
                <a:effectLst/>
                <a:latin typeface="Helvetica" pitchFamily="2" charset="0"/>
              </a:rPr>
              <a:t> </a:t>
            </a:r>
            <a:endParaRPr lang="en-US" sz="2000" b="1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5A39675-73B6-3B06-74CA-9092EA11ECF7}"/>
              </a:ext>
            </a:extLst>
          </p:cNvPr>
          <p:cNvSpPr txBox="1"/>
          <p:nvPr/>
        </p:nvSpPr>
        <p:spPr>
          <a:xfrm>
            <a:off x="6980104" y="691326"/>
            <a:ext cx="1350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kern="0" dirty="0">
                <a:solidFill>
                  <a:srgbClr val="C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5.6%</a:t>
            </a:r>
            <a:r>
              <a:rPr lang="en-IN" sz="2000" b="1" dirty="0">
                <a:solidFill>
                  <a:srgbClr val="C00000"/>
                </a:solidFill>
                <a:effectLst/>
                <a:latin typeface="Helvetica" pitchFamily="2" charset="0"/>
              </a:rPr>
              <a:t> </a:t>
            </a:r>
            <a:endParaRPr lang="en-US" sz="2000" b="1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6DDF34-9FDD-CB1D-3668-32C351EB77EB}"/>
              </a:ext>
            </a:extLst>
          </p:cNvPr>
          <p:cNvSpPr txBox="1"/>
          <p:nvPr/>
        </p:nvSpPr>
        <p:spPr>
          <a:xfrm>
            <a:off x="9148029" y="596179"/>
            <a:ext cx="1350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kern="0" dirty="0">
                <a:solidFill>
                  <a:srgbClr val="C00000"/>
                </a:solidFill>
                <a:latin typeface="Helvetica" pitchFamily="2" charset="0"/>
                <a:ea typeface="Times New Roman" panose="02020603050405020304" pitchFamily="18" charset="0"/>
              </a:rPr>
              <a:t>43.4</a:t>
            </a:r>
            <a:r>
              <a:rPr lang="en-IN" sz="2000" b="1" kern="0" dirty="0">
                <a:solidFill>
                  <a:srgbClr val="C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%</a:t>
            </a:r>
            <a:r>
              <a:rPr lang="en-IN" sz="2000" b="1" dirty="0">
                <a:solidFill>
                  <a:srgbClr val="C00000"/>
                </a:solidFill>
                <a:effectLst/>
                <a:latin typeface="Helvetica" pitchFamily="2" charset="0"/>
              </a:rPr>
              <a:t> </a:t>
            </a:r>
            <a:endParaRPr lang="en-US" sz="2000" b="1" dirty="0">
              <a:solidFill>
                <a:srgbClr val="C00000"/>
              </a:solidFill>
              <a:latin typeface="Helvetica" pitchFamily="2" charset="0"/>
            </a:endParaRPr>
          </a:p>
        </p:txBody>
      </p:sp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0F63924A-9831-6DCB-941A-56CB2BAB9F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535372"/>
              </p:ext>
            </p:extLst>
          </p:nvPr>
        </p:nvGraphicFramePr>
        <p:xfrm>
          <a:off x="1036442" y="4496670"/>
          <a:ext cx="3081047" cy="18542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563758">
                  <a:extLst>
                    <a:ext uri="{9D8B030D-6E8A-4147-A177-3AD203B41FA5}">
                      <a16:colId xmlns:a16="http://schemas.microsoft.com/office/drawing/2014/main" val="1271996613"/>
                    </a:ext>
                  </a:extLst>
                </a:gridCol>
                <a:gridCol w="1192831">
                  <a:extLst>
                    <a:ext uri="{9D8B030D-6E8A-4147-A177-3AD203B41FA5}">
                      <a16:colId xmlns:a16="http://schemas.microsoft.com/office/drawing/2014/main" val="473166994"/>
                    </a:ext>
                  </a:extLst>
                </a:gridCol>
                <a:gridCol w="1324458">
                  <a:extLst>
                    <a:ext uri="{9D8B030D-6E8A-4147-A177-3AD203B41FA5}">
                      <a16:colId xmlns:a16="http://schemas.microsoft.com/office/drawing/2014/main" val="39297375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Skill</a:t>
                      </a:r>
                      <a:endParaRPr lang="en-US" sz="1400" dirty="0">
                        <a:latin typeface="Helvetica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 Achieved </a:t>
                      </a:r>
                      <a:endParaRPr lang="en-US" sz="1400" dirty="0">
                        <a:latin typeface="Helvetica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Hypothesis</a:t>
                      </a:r>
                      <a:endParaRPr lang="en-US" sz="1400" dirty="0">
                        <a:latin typeface="Helvetica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303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13.5%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785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683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5.6%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160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43.4%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" pitchFamily="2" charset="0"/>
                        </a:rPr>
                        <a:t>10%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6057827"/>
                  </a:ext>
                </a:extLst>
              </a:tr>
            </a:tbl>
          </a:graphicData>
        </a:graphic>
      </p:graphicFrame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4FFA5E58-EF21-3B73-7A24-112C7F853309}"/>
              </a:ext>
            </a:extLst>
          </p:cNvPr>
          <p:cNvSpPr txBox="1">
            <a:spLocks/>
          </p:cNvSpPr>
          <p:nvPr/>
        </p:nvSpPr>
        <p:spPr>
          <a:xfrm>
            <a:off x="4396325" y="4494938"/>
            <a:ext cx="7356375" cy="1330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1500" dirty="0">
                <a:latin typeface="Helvetica" pitchFamily="2" charset="0"/>
              </a:rPr>
              <a:t>1. </a:t>
            </a:r>
            <a:r>
              <a:rPr lang="en-US" sz="1500" b="1" dirty="0">
                <a:latin typeface="Helvetica" pitchFamily="2" charset="0"/>
              </a:rPr>
              <a:t>What is the cause for such a vast improvement in writing?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500" dirty="0">
                <a:latin typeface="Helvetica" pitchFamily="2" charset="0"/>
              </a:rPr>
              <a:t>Possible Causes: Solve education gamified content, teachers make students write words down as per traditional teaching methods. (dictating, copying off the board, our method of testing for writing)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500" dirty="0">
                <a:latin typeface="Helvetica" pitchFamily="2" charset="0"/>
              </a:rPr>
              <a:t>We also need to validate our methodology for testing ‘Writing’ as a skill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500" dirty="0">
                <a:latin typeface="Helvetica" pitchFamily="2" charset="0"/>
              </a:rPr>
              <a:t>2. Listening &amp; Speaking can be attributed to the phonics program. </a:t>
            </a: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828BF067-1E36-ABA9-28F2-7462FEA60BF2}"/>
              </a:ext>
            </a:extLst>
          </p:cNvPr>
          <p:cNvSpPr txBox="1">
            <a:spLocks/>
          </p:cNvSpPr>
          <p:nvPr/>
        </p:nvSpPr>
        <p:spPr>
          <a:xfrm>
            <a:off x="4582474" y="3794615"/>
            <a:ext cx="2896208" cy="6782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latin typeface="Helvetica" pitchFamily="2" charset="0"/>
              </a:rPr>
              <a:t>Insight &amp; Inference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377DDBF-B302-A6CC-0F82-7BC1F25A3665}"/>
              </a:ext>
            </a:extLst>
          </p:cNvPr>
          <p:cNvCxnSpPr>
            <a:cxnSpLocks/>
          </p:cNvCxnSpPr>
          <p:nvPr/>
        </p:nvCxnSpPr>
        <p:spPr>
          <a:xfrm>
            <a:off x="4658439" y="4353374"/>
            <a:ext cx="3020409" cy="0"/>
          </a:xfrm>
          <a:prstGeom prst="line">
            <a:avLst/>
          </a:prstGeom>
          <a:ln w="12700">
            <a:solidFill>
              <a:srgbClr val="E07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3831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4048</TotalTime>
  <Words>3255</Words>
  <Application>Microsoft Macintosh PowerPoint</Application>
  <PresentationFormat>Widescreen</PresentationFormat>
  <Paragraphs>788</Paragraphs>
  <Slides>30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Helvetica</vt:lpstr>
      <vt:lpstr>Office Theme</vt:lpstr>
      <vt:lpstr>Impact Evaluation</vt:lpstr>
      <vt:lpstr>Baseline &amp; Expected Endline Outcome</vt:lpstr>
      <vt:lpstr>Executive Summary</vt:lpstr>
      <vt:lpstr>Student Population</vt:lpstr>
      <vt:lpstr>1. Overall Student Performance</vt:lpstr>
      <vt:lpstr>2. Overall Student Performance across Learning Skills</vt:lpstr>
      <vt:lpstr>3. Level Wise Break up of Student Scores </vt:lpstr>
      <vt:lpstr>4. Level-wise &amp; Learning Skill specific Student Scores</vt:lpstr>
      <vt:lpstr>PowerPoint Presentation</vt:lpstr>
      <vt:lpstr>PowerPoint Presentation</vt:lpstr>
      <vt:lpstr>5. Solve Education Program &amp; Performance</vt:lpstr>
      <vt:lpstr>A skill-wise break up of SOLVE student scores</vt:lpstr>
      <vt:lpstr>PowerPoint Presentation</vt:lpstr>
      <vt:lpstr>A skill-wise break up of general &amp; control group student scores</vt:lpstr>
      <vt:lpstr>6. School Performance &amp; Improvement</vt:lpstr>
      <vt:lpstr>PowerPoint Presentation</vt:lpstr>
      <vt:lpstr>PowerPoint Presentation</vt:lpstr>
      <vt:lpstr>PowerPoint Presentation</vt:lpstr>
      <vt:lpstr>Exploring factors that affect student performance</vt:lpstr>
      <vt:lpstr>Data Tool used: Correlation</vt:lpstr>
      <vt:lpstr>7. Effect of Attendance on Student Performance</vt:lpstr>
      <vt:lpstr>PowerPoint Presentation</vt:lpstr>
      <vt:lpstr>8. Effect of Teacher Proficiency on Student Performance</vt:lpstr>
      <vt:lpstr>PowerPoint Presentation</vt:lpstr>
      <vt:lpstr>9. Effect of School Timings on Student Performance</vt:lpstr>
      <vt:lpstr>PowerPoint Presentation</vt:lpstr>
      <vt:lpstr>10. Hypothesis Testing: T-Test</vt:lpstr>
      <vt:lpstr>PowerPoint Presentation</vt:lpstr>
      <vt:lpstr>EXECUTIVE SUMMARY </vt:lpstr>
      <vt:lpstr>REFLECTIONS &amp; RECOMMENDATIONS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Faiza Khan</dc:creator>
  <cp:lastModifiedBy>Faiza Khan</cp:lastModifiedBy>
  <cp:revision>273</cp:revision>
  <dcterms:created xsi:type="dcterms:W3CDTF">2023-04-15T13:28:21Z</dcterms:created>
  <dcterms:modified xsi:type="dcterms:W3CDTF">2023-05-16T15:09:03Z</dcterms:modified>
</cp:coreProperties>
</file>