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drawings/drawing1.xml" ContentType="application/vnd.openxmlformats-officedocument.drawingml.chartshapes+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drawings/drawing2.xml" ContentType="application/vnd.openxmlformats-officedocument.drawingml.chartshapes+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charts/chart19.xml" ContentType="application/vnd.openxmlformats-officedocument.drawingml.chart+xml"/>
  <Override PartName="/ppt/charts/style19.xml" ContentType="application/vnd.ms-office.chartstyle+xml"/>
  <Override PartName="/ppt/charts/colors19.xml" ContentType="application/vnd.ms-office.chartcolorstyle+xml"/>
  <Override PartName="/ppt/charts/chart20.xml" ContentType="application/vnd.openxmlformats-officedocument.drawingml.chart+xml"/>
  <Override PartName="/ppt/charts/style20.xml" ContentType="application/vnd.ms-office.chartstyle+xml"/>
  <Override PartName="/ppt/charts/colors20.xml" ContentType="application/vnd.ms-office.chartcolorstyle+xml"/>
  <Override PartName="/ppt/charts/chart21.xml" ContentType="application/vnd.openxmlformats-officedocument.drawingml.chart+xml"/>
  <Override PartName="/ppt/charts/style21.xml" ContentType="application/vnd.ms-office.chartstyle+xml"/>
  <Override PartName="/ppt/charts/colors21.xml" ContentType="application/vnd.ms-office.chartcolorstyle+xml"/>
  <Override PartName="/ppt/charts/chart22.xml" ContentType="application/vnd.openxmlformats-officedocument.drawingml.chart+xml"/>
  <Override PartName="/ppt/charts/style22.xml" ContentType="application/vnd.ms-office.chartstyle+xml"/>
  <Override PartName="/ppt/charts/colors22.xml" ContentType="application/vnd.ms-office.chartcolorstyle+xml"/>
  <Override PartName="/ppt/charts/chart23.xml" ContentType="application/vnd.openxmlformats-officedocument.drawingml.chart+xml"/>
  <Override PartName="/ppt/charts/style23.xml" ContentType="application/vnd.ms-office.chartstyle+xml"/>
  <Override PartName="/ppt/charts/colors23.xml" ContentType="application/vnd.ms-office.chartcolorstyle+xml"/>
  <Override PartName="/ppt/charts/chart24.xml" ContentType="application/vnd.openxmlformats-officedocument.drawingml.chart+xml"/>
  <Override PartName="/ppt/charts/style24.xml" ContentType="application/vnd.ms-office.chartstyle+xml"/>
  <Override PartName="/ppt/charts/colors24.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6" r:id="rId3"/>
    <p:sldId id="262" r:id="rId4"/>
    <p:sldId id="258" r:id="rId5"/>
    <p:sldId id="259" r:id="rId6"/>
    <p:sldId id="260" r:id="rId7"/>
    <p:sldId id="261" r:id="rId8"/>
    <p:sldId id="263" r:id="rId9"/>
    <p:sldId id="264" r:id="rId10"/>
    <p:sldId id="265" r:id="rId11"/>
    <p:sldId id="285" r:id="rId12"/>
    <p:sldId id="288" r:id="rId13"/>
    <p:sldId id="289" r:id="rId14"/>
    <p:sldId id="293" r:id="rId15"/>
    <p:sldId id="305" r:id="rId16"/>
    <p:sldId id="292" r:id="rId17"/>
    <p:sldId id="304"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79AA2"/>
    <a:srgbClr val="E73777"/>
    <a:srgbClr val="3EB092"/>
    <a:srgbClr val="F36F43"/>
    <a:srgbClr val="55B75D"/>
    <a:srgbClr val="ABCE53"/>
    <a:srgbClr val="68104F"/>
    <a:srgbClr val="EF3D4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582"/>
    <p:restoredTop sz="94650"/>
  </p:normalViewPr>
  <p:slideViewPr>
    <p:cSldViewPr snapToGrid="0">
      <p:cViewPr varScale="1">
        <p:scale>
          <a:sx n="120" d="100"/>
          <a:sy n="120" d="100"/>
        </p:scale>
        <p:origin x="600"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oleObject" Target="file:///C:\Users\Prachi%20Patel\Downloads\Treatment%20vs%20Comparission.xlsx" TargetMode="External"/><Relationship Id="rId2" Type="http://schemas.microsoft.com/office/2011/relationships/chartColorStyle" Target="colors13.xml"/><Relationship Id="rId1" Type="http://schemas.microsoft.com/office/2011/relationships/chartStyle" Target="style13.xml"/><Relationship Id="rId4" Type="http://schemas.openxmlformats.org/officeDocument/2006/relationships/chartUserShapes" Target="../drawings/drawing2.xml"/></Relationships>
</file>

<file path=ppt/charts/_rels/chart14.xml.rels><?xml version="1.0" encoding="UTF-8" standalone="yes"?>
<Relationships xmlns="http://schemas.openxmlformats.org/package/2006/relationships"><Relationship Id="rId3" Type="http://schemas.openxmlformats.org/officeDocument/2006/relationships/oleObject" Target="file:///C:\Users\Prachi%20Patel\Downloads\Treatment%20vs%20Comparission.xlsx" TargetMode="External"/><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oleObject" Target="file:///C:\Users\Prachi%20Patel\Downloads\Treatment%20vs%20Comparission.xlsx" TargetMode="External"/><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oleObject" Target="file:///C:\Users\Prachi%20Patel\Downloads\Treatment%20vs%20Comparission.xlsx" TargetMode="External"/><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package" Target="../embeddings/Microsoft_Excel_Worksheet12.xlsx"/><Relationship Id="rId2" Type="http://schemas.microsoft.com/office/2011/relationships/chartColorStyle" Target="colors17.xml"/><Relationship Id="rId1" Type="http://schemas.microsoft.com/office/2011/relationships/chartStyle" Target="style17.xml"/></Relationships>
</file>

<file path=ppt/charts/_rels/chart18.xml.rels><?xml version="1.0" encoding="UTF-8" standalone="yes"?>
<Relationships xmlns="http://schemas.openxmlformats.org/package/2006/relationships"><Relationship Id="rId3" Type="http://schemas.openxmlformats.org/officeDocument/2006/relationships/oleObject" Target="file:///C:\Users\Prachi%20Patel\Downloads\Treatment%20vs%20Comparission.xlsx" TargetMode="External"/><Relationship Id="rId2" Type="http://schemas.microsoft.com/office/2011/relationships/chartColorStyle" Target="colors18.xml"/><Relationship Id="rId1" Type="http://schemas.microsoft.com/office/2011/relationships/chartStyle" Target="style18.xml"/></Relationships>
</file>

<file path=ppt/charts/_rels/chart19.xml.rels><?xml version="1.0" encoding="UTF-8" standalone="yes"?>
<Relationships xmlns="http://schemas.openxmlformats.org/package/2006/relationships"><Relationship Id="rId3" Type="http://schemas.openxmlformats.org/officeDocument/2006/relationships/oleObject" Target="file:///C:\Users\Prachi%20Patel\Downloads\Treatment%20vs%20Comparission.xlsx" TargetMode="External"/><Relationship Id="rId2" Type="http://schemas.microsoft.com/office/2011/relationships/chartColorStyle" Target="colors19.xml"/><Relationship Id="rId1" Type="http://schemas.microsoft.com/office/2011/relationships/chartStyle" Target="style19.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20.xml.rels><?xml version="1.0" encoding="UTF-8" standalone="yes"?>
<Relationships xmlns="http://schemas.openxmlformats.org/package/2006/relationships"><Relationship Id="rId3" Type="http://schemas.openxmlformats.org/officeDocument/2006/relationships/oleObject" Target="file:///C:\Users\Prachi%20Patel\Downloads\Treatment%20vs%20Comparission.xlsx" TargetMode="External"/><Relationship Id="rId2" Type="http://schemas.microsoft.com/office/2011/relationships/chartColorStyle" Target="colors20.xml"/><Relationship Id="rId1" Type="http://schemas.microsoft.com/office/2011/relationships/chartStyle" Target="style20.xml"/></Relationships>
</file>

<file path=ppt/charts/_rels/chart21.xml.rels><?xml version="1.0" encoding="UTF-8" standalone="yes"?>
<Relationships xmlns="http://schemas.openxmlformats.org/package/2006/relationships"><Relationship Id="rId3" Type="http://schemas.openxmlformats.org/officeDocument/2006/relationships/oleObject" Target="file:///C:\Users\Prachi%20Patel\Downloads\Treatment%20vs%20Comparission.xlsx" TargetMode="External"/><Relationship Id="rId2" Type="http://schemas.microsoft.com/office/2011/relationships/chartColorStyle" Target="colors21.xml"/><Relationship Id="rId1" Type="http://schemas.microsoft.com/office/2011/relationships/chartStyle" Target="style21.xml"/></Relationships>
</file>

<file path=ppt/charts/_rels/chart22.xml.rels><?xml version="1.0" encoding="UTF-8" standalone="yes"?>
<Relationships xmlns="http://schemas.openxmlformats.org/package/2006/relationships"><Relationship Id="rId3" Type="http://schemas.openxmlformats.org/officeDocument/2006/relationships/oleObject" Target="file:///C:\Users\Prachi%20Patel\Downloads\Treatment%20vs%20Comparission.xlsx" TargetMode="External"/><Relationship Id="rId2" Type="http://schemas.microsoft.com/office/2011/relationships/chartColorStyle" Target="colors22.xml"/><Relationship Id="rId1" Type="http://schemas.microsoft.com/office/2011/relationships/chartStyle" Target="style22.xml"/></Relationships>
</file>

<file path=ppt/charts/_rels/chart23.xml.rels><?xml version="1.0" encoding="UTF-8" standalone="yes"?>
<Relationships xmlns="http://schemas.openxmlformats.org/package/2006/relationships"><Relationship Id="rId3" Type="http://schemas.openxmlformats.org/officeDocument/2006/relationships/oleObject" Target="file:///C:\Users\Prachi%20Patel\Downloads\Treatment%20vs%20Comparission.xlsx" TargetMode="External"/><Relationship Id="rId2" Type="http://schemas.microsoft.com/office/2011/relationships/chartColorStyle" Target="colors23.xml"/><Relationship Id="rId1" Type="http://schemas.microsoft.com/office/2011/relationships/chartStyle" Target="style23.xml"/></Relationships>
</file>

<file path=ppt/charts/_rels/chart24.xml.rels><?xml version="1.0" encoding="UTF-8" standalone="yes"?>
<Relationships xmlns="http://schemas.openxmlformats.org/package/2006/relationships"><Relationship Id="rId3" Type="http://schemas.openxmlformats.org/officeDocument/2006/relationships/oleObject" Target="file:///C:\Users\Prachi%20Patel\Downloads\Treatment%20vs%20Comparission.xlsx" TargetMode="External"/><Relationship Id="rId2" Type="http://schemas.microsoft.com/office/2011/relationships/chartColorStyle" Target="colors24.xml"/><Relationship Id="rId1" Type="http://schemas.microsoft.com/office/2011/relationships/chartStyle" Target="style24.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chartUserShapes" Target="../drawings/drawing1.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Series 1</c:v>
                </c:pt>
              </c:strCache>
            </c:strRef>
          </c:tx>
          <c:spPr>
            <a:solidFill>
              <a:schemeClr val="accent1"/>
            </a:solidFill>
            <a:ln>
              <a:noFill/>
            </a:ln>
            <a:effectLst/>
          </c:spPr>
          <c:invertIfNegative val="0"/>
          <c:dPt>
            <c:idx val="0"/>
            <c:invertIfNegative val="0"/>
            <c:bubble3D val="0"/>
            <c:spPr>
              <a:solidFill>
                <a:srgbClr val="E73777"/>
              </a:solidFill>
              <a:ln>
                <a:noFill/>
              </a:ln>
              <a:effectLst/>
            </c:spPr>
            <c:extLst>
              <c:ext xmlns:c16="http://schemas.microsoft.com/office/drawing/2014/chart" uri="{C3380CC4-5D6E-409C-BE32-E72D297353CC}">
                <c16:uniqueId val="{00000004-1861-5545-A4B4-D8B6E519E5B6}"/>
              </c:ext>
            </c:extLst>
          </c:dPt>
          <c:dPt>
            <c:idx val="1"/>
            <c:invertIfNegative val="0"/>
            <c:bubble3D val="0"/>
            <c:spPr>
              <a:solidFill>
                <a:srgbClr val="379AA2"/>
              </a:solidFill>
              <a:ln>
                <a:noFill/>
              </a:ln>
              <a:effectLst/>
            </c:spPr>
            <c:extLst>
              <c:ext xmlns:c16="http://schemas.microsoft.com/office/drawing/2014/chart" uri="{C3380CC4-5D6E-409C-BE32-E72D297353CC}">
                <c16:uniqueId val="{00000003-1861-5545-A4B4-D8B6E519E5B6}"/>
              </c:ext>
            </c:extLst>
          </c:dPt>
          <c:cat>
            <c:strRef>
              <c:f>Sheet1!$A$2:$A$3</c:f>
              <c:strCache>
                <c:ptCount val="2"/>
                <c:pt idx="0">
                  <c:v>Comparision</c:v>
                </c:pt>
                <c:pt idx="1">
                  <c:v>Treatment</c:v>
                </c:pt>
              </c:strCache>
            </c:strRef>
          </c:cat>
          <c:val>
            <c:numRef>
              <c:f>Sheet1!$B$2:$B$3</c:f>
              <c:numCache>
                <c:formatCode>General</c:formatCode>
                <c:ptCount val="2"/>
                <c:pt idx="0">
                  <c:v>358</c:v>
                </c:pt>
                <c:pt idx="1">
                  <c:v>323</c:v>
                </c:pt>
              </c:numCache>
            </c:numRef>
          </c:val>
          <c:extLst>
            <c:ext xmlns:c16="http://schemas.microsoft.com/office/drawing/2014/chart" uri="{C3380CC4-5D6E-409C-BE32-E72D297353CC}">
              <c16:uniqueId val="{00000000-1861-5545-A4B4-D8B6E519E5B6}"/>
            </c:ext>
          </c:extLst>
        </c:ser>
        <c:dLbls>
          <c:showLegendKey val="0"/>
          <c:showVal val="0"/>
          <c:showCatName val="0"/>
          <c:showSerName val="0"/>
          <c:showPercent val="0"/>
          <c:showBubbleSize val="0"/>
        </c:dLbls>
        <c:gapWidth val="182"/>
        <c:axId val="1614034063"/>
        <c:axId val="1614778383"/>
      </c:barChart>
      <c:catAx>
        <c:axId val="1614034063"/>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Fira Sans Condensed" panose="020B0503050000020004" pitchFamily="34" charset="0"/>
                <a:ea typeface="+mn-ea"/>
                <a:cs typeface="+mn-cs"/>
              </a:defRPr>
            </a:pPr>
            <a:endParaRPr lang="en-US"/>
          </a:p>
        </c:txPr>
        <c:crossAx val="1614778383"/>
        <c:crosses val="autoZero"/>
        <c:auto val="1"/>
        <c:lblAlgn val="ctr"/>
        <c:lblOffset val="100"/>
        <c:noMultiLvlLbl val="0"/>
      </c:catAx>
      <c:valAx>
        <c:axId val="1614778383"/>
        <c:scaling>
          <c:orientation val="minMax"/>
          <c:max val="400"/>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614034063"/>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spPr>
            <a:solidFill>
              <a:srgbClr val="ABCE53"/>
            </a:solidFill>
          </c:spPr>
          <c:dPt>
            <c:idx val="0"/>
            <c:bubble3D val="0"/>
            <c:spPr>
              <a:solidFill>
                <a:srgbClr val="55B75D"/>
              </a:solidFill>
              <a:ln w="19050">
                <a:solidFill>
                  <a:schemeClr val="lt1"/>
                </a:solidFill>
              </a:ln>
              <a:effectLst/>
            </c:spPr>
            <c:extLst>
              <c:ext xmlns:c16="http://schemas.microsoft.com/office/drawing/2014/chart" uri="{C3380CC4-5D6E-409C-BE32-E72D297353CC}">
                <c16:uniqueId val="{00000001-8FDD-CA4E-BD8D-A4FADC0FA328}"/>
              </c:ext>
            </c:extLst>
          </c:dPt>
          <c:dPt>
            <c:idx val="1"/>
            <c:bubble3D val="0"/>
            <c:spPr>
              <a:solidFill>
                <a:srgbClr val="ABCE53"/>
              </a:solidFill>
              <a:ln w="19050">
                <a:solidFill>
                  <a:schemeClr val="lt1"/>
                </a:solidFill>
              </a:ln>
              <a:effectLst/>
            </c:spPr>
            <c:extLst>
              <c:ext xmlns:c16="http://schemas.microsoft.com/office/drawing/2014/chart" uri="{C3380CC4-5D6E-409C-BE32-E72D297353CC}">
                <c16:uniqueId val="{00000003-8FDD-CA4E-BD8D-A4FADC0FA328}"/>
              </c:ext>
            </c:extLst>
          </c:dPt>
          <c:cat>
            <c:strRef>
              <c:f>Sheet1!$A$2:$A$3</c:f>
              <c:strCache>
                <c:ptCount val="2"/>
                <c:pt idx="0">
                  <c:v>1st Qtr</c:v>
                </c:pt>
                <c:pt idx="1">
                  <c:v>2nd Qtr</c:v>
                </c:pt>
              </c:strCache>
            </c:strRef>
          </c:cat>
          <c:val>
            <c:numRef>
              <c:f>Sheet1!$B$2:$B$3</c:f>
              <c:numCache>
                <c:formatCode>General</c:formatCode>
                <c:ptCount val="2"/>
                <c:pt idx="0">
                  <c:v>50</c:v>
                </c:pt>
                <c:pt idx="1">
                  <c:v>50</c:v>
                </c:pt>
              </c:numCache>
            </c:numRef>
          </c:val>
          <c:extLst>
            <c:ext xmlns:c16="http://schemas.microsoft.com/office/drawing/2014/chart" uri="{C3380CC4-5D6E-409C-BE32-E72D297353CC}">
              <c16:uniqueId val="{00000006-8FDD-CA4E-BD8D-A4FADC0FA328}"/>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rgbClr val="379AA2"/>
            </a:solidFill>
            <a:ln>
              <a:noFill/>
            </a:ln>
            <a:effectLst/>
          </c:spPr>
          <c:invertIfNegative val="0"/>
          <c:cat>
            <c:strRef>
              <c:f>Sheet1!$A$2</c:f>
              <c:strCache>
                <c:ptCount val="1"/>
                <c:pt idx="0">
                  <c:v>Category 1</c:v>
                </c:pt>
              </c:strCache>
            </c:strRef>
          </c:cat>
          <c:val>
            <c:numRef>
              <c:f>Sheet1!$B$2</c:f>
              <c:numCache>
                <c:formatCode>General</c:formatCode>
                <c:ptCount val="1"/>
                <c:pt idx="0">
                  <c:v>36.380000000000003</c:v>
                </c:pt>
              </c:numCache>
            </c:numRef>
          </c:val>
          <c:extLst>
            <c:ext xmlns:c16="http://schemas.microsoft.com/office/drawing/2014/chart" uri="{C3380CC4-5D6E-409C-BE32-E72D297353CC}">
              <c16:uniqueId val="{00000000-3F9F-9B4E-AE1D-F83BF171C873}"/>
            </c:ext>
          </c:extLst>
        </c:ser>
        <c:ser>
          <c:idx val="1"/>
          <c:order val="1"/>
          <c:tx>
            <c:strRef>
              <c:f>Sheet1!$C$1</c:f>
              <c:strCache>
                <c:ptCount val="1"/>
                <c:pt idx="0">
                  <c:v>Series 2</c:v>
                </c:pt>
              </c:strCache>
            </c:strRef>
          </c:tx>
          <c:spPr>
            <a:solidFill>
              <a:srgbClr val="E73777"/>
            </a:solidFill>
            <a:ln>
              <a:noFill/>
            </a:ln>
            <a:effectLst/>
          </c:spPr>
          <c:invertIfNegative val="0"/>
          <c:cat>
            <c:strRef>
              <c:f>Sheet1!$A$2</c:f>
              <c:strCache>
                <c:ptCount val="1"/>
                <c:pt idx="0">
                  <c:v>Category 1</c:v>
                </c:pt>
              </c:strCache>
            </c:strRef>
          </c:cat>
          <c:val>
            <c:numRef>
              <c:f>Sheet1!$C$2</c:f>
              <c:numCache>
                <c:formatCode>General</c:formatCode>
                <c:ptCount val="1"/>
                <c:pt idx="0">
                  <c:v>18.260000000000002</c:v>
                </c:pt>
              </c:numCache>
            </c:numRef>
          </c:val>
          <c:extLst>
            <c:ext xmlns:c16="http://schemas.microsoft.com/office/drawing/2014/chart" uri="{C3380CC4-5D6E-409C-BE32-E72D297353CC}">
              <c16:uniqueId val="{00000001-3F9F-9B4E-AE1D-F83BF171C873}"/>
            </c:ext>
          </c:extLst>
        </c:ser>
        <c:dLbls>
          <c:showLegendKey val="0"/>
          <c:showVal val="0"/>
          <c:showCatName val="0"/>
          <c:showSerName val="0"/>
          <c:showPercent val="0"/>
          <c:showBubbleSize val="0"/>
        </c:dLbls>
        <c:gapWidth val="135"/>
        <c:overlap val="-99"/>
        <c:axId val="1598051183"/>
        <c:axId val="1518659023"/>
      </c:barChart>
      <c:catAx>
        <c:axId val="1598051183"/>
        <c:scaling>
          <c:orientation val="minMax"/>
        </c:scaling>
        <c:delete val="1"/>
        <c:axPos val="b"/>
        <c:numFmt formatCode="General" sourceLinked="1"/>
        <c:majorTickMark val="none"/>
        <c:minorTickMark val="none"/>
        <c:tickLblPos val="nextTo"/>
        <c:crossAx val="1518659023"/>
        <c:crosses val="autoZero"/>
        <c:auto val="1"/>
        <c:lblAlgn val="ctr"/>
        <c:lblOffset val="100"/>
        <c:noMultiLvlLbl val="0"/>
      </c:catAx>
      <c:valAx>
        <c:axId val="151865902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598051183"/>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rgbClr val="379AA2"/>
            </a:solidFill>
            <a:ln>
              <a:noFill/>
            </a:ln>
            <a:effectLst/>
          </c:spPr>
          <c:invertIfNegative val="0"/>
          <c:cat>
            <c:strRef>
              <c:f>Sheet1!$A$2</c:f>
              <c:strCache>
                <c:ptCount val="1"/>
                <c:pt idx="0">
                  <c:v>Category 1</c:v>
                </c:pt>
              </c:strCache>
            </c:strRef>
          </c:cat>
          <c:val>
            <c:numRef>
              <c:f>Sheet1!$B$2</c:f>
              <c:numCache>
                <c:formatCode>General</c:formatCode>
                <c:ptCount val="1"/>
                <c:pt idx="0">
                  <c:v>61</c:v>
                </c:pt>
              </c:numCache>
            </c:numRef>
          </c:val>
          <c:extLst>
            <c:ext xmlns:c16="http://schemas.microsoft.com/office/drawing/2014/chart" uri="{C3380CC4-5D6E-409C-BE32-E72D297353CC}">
              <c16:uniqueId val="{00000000-450D-EE4F-BB7F-B88B0E467DEA}"/>
            </c:ext>
          </c:extLst>
        </c:ser>
        <c:ser>
          <c:idx val="1"/>
          <c:order val="1"/>
          <c:tx>
            <c:strRef>
              <c:f>Sheet1!$C$1</c:f>
              <c:strCache>
                <c:ptCount val="1"/>
                <c:pt idx="0">
                  <c:v>Series 2</c:v>
                </c:pt>
              </c:strCache>
            </c:strRef>
          </c:tx>
          <c:spPr>
            <a:solidFill>
              <a:srgbClr val="E73777"/>
            </a:solidFill>
            <a:ln>
              <a:noFill/>
            </a:ln>
            <a:effectLst/>
          </c:spPr>
          <c:invertIfNegative val="0"/>
          <c:cat>
            <c:strRef>
              <c:f>Sheet1!$A$2</c:f>
              <c:strCache>
                <c:ptCount val="1"/>
                <c:pt idx="0">
                  <c:v>Category 1</c:v>
                </c:pt>
              </c:strCache>
            </c:strRef>
          </c:cat>
          <c:val>
            <c:numRef>
              <c:f>Sheet1!$C$2</c:f>
              <c:numCache>
                <c:formatCode>General</c:formatCode>
                <c:ptCount val="1"/>
                <c:pt idx="0">
                  <c:v>30</c:v>
                </c:pt>
              </c:numCache>
            </c:numRef>
          </c:val>
          <c:extLst>
            <c:ext xmlns:c16="http://schemas.microsoft.com/office/drawing/2014/chart" uri="{C3380CC4-5D6E-409C-BE32-E72D297353CC}">
              <c16:uniqueId val="{00000001-450D-EE4F-BB7F-B88B0E467DEA}"/>
            </c:ext>
          </c:extLst>
        </c:ser>
        <c:dLbls>
          <c:showLegendKey val="0"/>
          <c:showVal val="0"/>
          <c:showCatName val="0"/>
          <c:showSerName val="0"/>
          <c:showPercent val="0"/>
          <c:showBubbleSize val="0"/>
        </c:dLbls>
        <c:gapWidth val="129"/>
        <c:overlap val="-99"/>
        <c:axId val="1598051183"/>
        <c:axId val="1518659023"/>
      </c:barChart>
      <c:catAx>
        <c:axId val="1598051183"/>
        <c:scaling>
          <c:orientation val="minMax"/>
        </c:scaling>
        <c:delete val="1"/>
        <c:axPos val="b"/>
        <c:numFmt formatCode="General" sourceLinked="1"/>
        <c:majorTickMark val="none"/>
        <c:minorTickMark val="none"/>
        <c:tickLblPos val="nextTo"/>
        <c:crossAx val="1518659023"/>
        <c:crosses val="autoZero"/>
        <c:auto val="1"/>
        <c:lblAlgn val="ctr"/>
        <c:lblOffset val="100"/>
        <c:noMultiLvlLbl val="0"/>
      </c:catAx>
      <c:valAx>
        <c:axId val="1518659023"/>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598051183"/>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'Average marks'!$P$5</c:f>
              <c:strCache>
                <c:ptCount val="1"/>
                <c:pt idx="0">
                  <c:v>Treatment</c:v>
                </c:pt>
              </c:strCache>
            </c:strRef>
          </c:tx>
          <c:spPr>
            <a:solidFill>
              <a:srgbClr val="379AA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Fira Sans Condensed" panose="020B05030500000200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'Average marks'!$Q$4:$T$4</c:f>
              <c:strCache>
                <c:ptCount val="4"/>
                <c:pt idx="0">
                  <c:v>Listening</c:v>
                </c:pt>
                <c:pt idx="1">
                  <c:v>Reading</c:v>
                </c:pt>
                <c:pt idx="2">
                  <c:v>Writing</c:v>
                </c:pt>
                <c:pt idx="3">
                  <c:v>Speaking</c:v>
                </c:pt>
              </c:strCache>
            </c:strRef>
          </c:cat>
          <c:val>
            <c:numRef>
              <c:f>'Average marks'!$Q$5:$T$5</c:f>
              <c:numCache>
                <c:formatCode>0.00</c:formatCode>
                <c:ptCount val="4"/>
                <c:pt idx="0">
                  <c:v>7.6006191950464395</c:v>
                </c:pt>
                <c:pt idx="1">
                  <c:v>7.0897832817337463</c:v>
                </c:pt>
                <c:pt idx="2">
                  <c:v>6.1981424148606807</c:v>
                </c:pt>
                <c:pt idx="3">
                  <c:v>15.492260061919504</c:v>
                </c:pt>
              </c:numCache>
            </c:numRef>
          </c:val>
          <c:extLst>
            <c:ext xmlns:c16="http://schemas.microsoft.com/office/drawing/2014/chart" uri="{C3380CC4-5D6E-409C-BE32-E72D297353CC}">
              <c16:uniqueId val="{00000000-84F6-4642-95AE-D65CFF0EEF65}"/>
            </c:ext>
          </c:extLst>
        </c:ser>
        <c:ser>
          <c:idx val="1"/>
          <c:order val="1"/>
          <c:tx>
            <c:strRef>
              <c:f>'Average marks'!$P$6</c:f>
              <c:strCache>
                <c:ptCount val="1"/>
                <c:pt idx="0">
                  <c:v>Comparison</c:v>
                </c:pt>
              </c:strCache>
            </c:strRef>
          </c:tx>
          <c:spPr>
            <a:solidFill>
              <a:srgbClr val="E73777"/>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Fira Sans Condensed" panose="020B05030500000200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'Average marks'!$Q$4:$T$4</c:f>
              <c:strCache>
                <c:ptCount val="4"/>
                <c:pt idx="0">
                  <c:v>Listening</c:v>
                </c:pt>
                <c:pt idx="1">
                  <c:v>Reading</c:v>
                </c:pt>
                <c:pt idx="2">
                  <c:v>Writing</c:v>
                </c:pt>
                <c:pt idx="3">
                  <c:v>Speaking</c:v>
                </c:pt>
              </c:strCache>
            </c:strRef>
          </c:cat>
          <c:val>
            <c:numRef>
              <c:f>'Average marks'!$Q$6:$T$6</c:f>
              <c:numCache>
                <c:formatCode>0.00</c:formatCode>
                <c:ptCount val="4"/>
                <c:pt idx="0">
                  <c:v>5.7905027932960893</c:v>
                </c:pt>
                <c:pt idx="1">
                  <c:v>4.8868715083798886</c:v>
                </c:pt>
                <c:pt idx="2">
                  <c:v>2.9874301675977653</c:v>
                </c:pt>
                <c:pt idx="3">
                  <c:v>4.5949720670391061</c:v>
                </c:pt>
              </c:numCache>
            </c:numRef>
          </c:val>
          <c:extLst>
            <c:ext xmlns:c16="http://schemas.microsoft.com/office/drawing/2014/chart" uri="{C3380CC4-5D6E-409C-BE32-E72D297353CC}">
              <c16:uniqueId val="{00000001-84F6-4642-95AE-D65CFF0EEF65}"/>
            </c:ext>
          </c:extLst>
        </c:ser>
        <c:dLbls>
          <c:showLegendKey val="0"/>
          <c:showVal val="1"/>
          <c:showCatName val="0"/>
          <c:showSerName val="0"/>
          <c:showPercent val="0"/>
          <c:showBubbleSize val="0"/>
        </c:dLbls>
        <c:gapWidth val="219"/>
        <c:overlap val="-27"/>
        <c:axId val="260815104"/>
        <c:axId val="260949120"/>
      </c:barChart>
      <c:catAx>
        <c:axId val="2608151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Fira Sans Condensed" panose="020B0503050000020004" pitchFamily="34" charset="0"/>
                <a:ea typeface="+mn-ea"/>
                <a:cs typeface="+mn-cs"/>
              </a:defRPr>
            </a:pPr>
            <a:endParaRPr lang="en-US"/>
          </a:p>
        </c:txPr>
        <c:crossAx val="260949120"/>
        <c:crosses val="autoZero"/>
        <c:auto val="1"/>
        <c:lblAlgn val="ctr"/>
        <c:lblOffset val="100"/>
        <c:noMultiLvlLbl val="0"/>
      </c:catAx>
      <c:valAx>
        <c:axId val="26094912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60815104"/>
        <c:crosses val="autoZero"/>
        <c:crossBetween val="between"/>
      </c:valAx>
      <c:spPr>
        <a:noFill/>
        <a:ln>
          <a:noFill/>
        </a:ln>
        <a:effectLst/>
      </c:spPr>
    </c:plotArea>
    <c:legend>
      <c:legendPos val="b"/>
      <c:layout>
        <c:manualLayout>
          <c:xMode val="edge"/>
          <c:yMode val="edge"/>
          <c:x val="0.35875111748182209"/>
          <c:y val="0.92083489016747999"/>
          <c:w val="0.33258245650608714"/>
          <c:h val="7.9165098726847488E-2"/>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Fira Sans Condensed" panose="020B0503050000020004" pitchFamily="34" charset="0"/>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Sheet4!$G$24</c:f>
              <c:strCache>
                <c:ptCount val="1"/>
                <c:pt idx="0">
                  <c:v>Treatment</c:v>
                </c:pt>
              </c:strCache>
            </c:strRef>
          </c:tx>
          <c:spPr>
            <a:solidFill>
              <a:srgbClr val="379AA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lumMod val="75000"/>
                        <a:lumOff val="25000"/>
                      </a:schemeClr>
                    </a:solidFill>
                    <a:latin typeface="Fira Sans Condensed" panose="020B05030500000200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Sheet4!$H$23:$I$23</c:f>
              <c:strCache>
                <c:ptCount val="2"/>
                <c:pt idx="0">
                  <c:v>Pre A1</c:v>
                </c:pt>
                <c:pt idx="1">
                  <c:v>A1</c:v>
                </c:pt>
              </c:strCache>
            </c:strRef>
          </c:cat>
          <c:val>
            <c:numRef>
              <c:f>Sheet4!$H$24:$I$24</c:f>
              <c:numCache>
                <c:formatCode>0%</c:formatCode>
                <c:ptCount val="2"/>
                <c:pt idx="0">
                  <c:v>0.55464824120603007</c:v>
                </c:pt>
                <c:pt idx="1">
                  <c:v>0.68931451612903216</c:v>
                </c:pt>
              </c:numCache>
            </c:numRef>
          </c:val>
          <c:extLst>
            <c:ext xmlns:c16="http://schemas.microsoft.com/office/drawing/2014/chart" uri="{C3380CC4-5D6E-409C-BE32-E72D297353CC}">
              <c16:uniqueId val="{00000000-74BC-D148-8935-88B4A472EBF1}"/>
            </c:ext>
          </c:extLst>
        </c:ser>
        <c:ser>
          <c:idx val="1"/>
          <c:order val="1"/>
          <c:tx>
            <c:strRef>
              <c:f>Sheet4!$G$25</c:f>
              <c:strCache>
                <c:ptCount val="1"/>
                <c:pt idx="0">
                  <c:v>Comparison</c:v>
                </c:pt>
              </c:strCache>
            </c:strRef>
          </c:tx>
          <c:spPr>
            <a:solidFill>
              <a:srgbClr val="E73777"/>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lumMod val="75000"/>
                        <a:lumOff val="25000"/>
                      </a:schemeClr>
                    </a:solidFill>
                    <a:latin typeface="Fira Sans Condensed" panose="020B05030500000200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Sheet4!$H$23:$I$23</c:f>
              <c:strCache>
                <c:ptCount val="2"/>
                <c:pt idx="0">
                  <c:v>Pre A1</c:v>
                </c:pt>
                <c:pt idx="1">
                  <c:v>A1</c:v>
                </c:pt>
              </c:strCache>
            </c:strRef>
          </c:cat>
          <c:val>
            <c:numRef>
              <c:f>Sheet4!$H$25:$I$25</c:f>
              <c:numCache>
                <c:formatCode>0%</c:formatCode>
                <c:ptCount val="2"/>
                <c:pt idx="0">
                  <c:v>0.31521035598705505</c:v>
                </c:pt>
                <c:pt idx="1">
                  <c:v>0.28958333333333325</c:v>
                </c:pt>
              </c:numCache>
            </c:numRef>
          </c:val>
          <c:extLst>
            <c:ext xmlns:c16="http://schemas.microsoft.com/office/drawing/2014/chart" uri="{C3380CC4-5D6E-409C-BE32-E72D297353CC}">
              <c16:uniqueId val="{00000001-74BC-D148-8935-88B4A472EBF1}"/>
            </c:ext>
          </c:extLst>
        </c:ser>
        <c:dLbls>
          <c:dLblPos val="outEnd"/>
          <c:showLegendKey val="0"/>
          <c:showVal val="1"/>
          <c:showCatName val="0"/>
          <c:showSerName val="0"/>
          <c:showPercent val="0"/>
          <c:showBubbleSize val="0"/>
        </c:dLbls>
        <c:gapWidth val="86"/>
        <c:overlap val="-27"/>
        <c:axId val="984136608"/>
        <c:axId val="872373760"/>
      </c:barChart>
      <c:catAx>
        <c:axId val="9841366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ontserrat" panose="00000500000000000000" pitchFamily="2" charset="0"/>
                <a:ea typeface="+mn-ea"/>
                <a:cs typeface="+mn-cs"/>
              </a:defRPr>
            </a:pPr>
            <a:endParaRPr lang="en-US"/>
          </a:p>
        </c:txPr>
        <c:crossAx val="872373760"/>
        <c:crosses val="autoZero"/>
        <c:auto val="1"/>
        <c:lblAlgn val="ctr"/>
        <c:lblOffset val="100"/>
        <c:noMultiLvlLbl val="0"/>
      </c:catAx>
      <c:valAx>
        <c:axId val="872373760"/>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ontserrat" panose="00000500000000000000" pitchFamily="2" charset="0"/>
                <a:ea typeface="+mn-ea"/>
                <a:cs typeface="+mn-cs"/>
              </a:defRPr>
            </a:pPr>
            <a:endParaRPr lang="en-US"/>
          </a:p>
        </c:txPr>
        <c:crossAx val="98413660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Montserrat" panose="00000500000000000000" pitchFamily="2" charset="0"/>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'Average marks'!$A$23:$B$23</c:f>
              <c:strCache>
                <c:ptCount val="2"/>
                <c:pt idx="0">
                  <c:v>Treatment</c:v>
                </c:pt>
                <c:pt idx="1">
                  <c:v>Pre A1</c:v>
                </c:pt>
              </c:strCache>
            </c:strRef>
          </c:tx>
          <c:spPr>
            <a:solidFill>
              <a:srgbClr val="379AA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Fira Sans Condensed" panose="020B05030500000200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'Average marks'!$C$21:$G$21</c:f>
              <c:strCache>
                <c:ptCount val="5"/>
                <c:pt idx="0">
                  <c:v>Listening</c:v>
                </c:pt>
                <c:pt idx="1">
                  <c:v>Reading</c:v>
                </c:pt>
                <c:pt idx="2">
                  <c:v>Writing</c:v>
                </c:pt>
                <c:pt idx="3">
                  <c:v>Speaking</c:v>
                </c:pt>
                <c:pt idx="4">
                  <c:v>Overall</c:v>
                </c:pt>
              </c:strCache>
            </c:strRef>
          </c:cat>
          <c:val>
            <c:numRef>
              <c:f>'Average marks'!$C$23:$G$23</c:f>
              <c:numCache>
                <c:formatCode>0.00</c:formatCode>
                <c:ptCount val="5"/>
                <c:pt idx="0">
                  <c:v>7.442211055276382</c:v>
                </c:pt>
                <c:pt idx="1">
                  <c:v>6.6306532663316586</c:v>
                </c:pt>
                <c:pt idx="2">
                  <c:v>4.7085427135678399</c:v>
                </c:pt>
                <c:pt idx="3">
                  <c:v>14.497487437185933</c:v>
                </c:pt>
                <c:pt idx="4">
                  <c:v>33.278894472361806</c:v>
                </c:pt>
              </c:numCache>
            </c:numRef>
          </c:val>
          <c:extLst>
            <c:ext xmlns:c16="http://schemas.microsoft.com/office/drawing/2014/chart" uri="{C3380CC4-5D6E-409C-BE32-E72D297353CC}">
              <c16:uniqueId val="{00000000-6F34-4BE2-A160-DA1C3BE81458}"/>
            </c:ext>
          </c:extLst>
        </c:ser>
        <c:ser>
          <c:idx val="1"/>
          <c:order val="1"/>
          <c:tx>
            <c:strRef>
              <c:f>'Average marks'!$A$25:$B$25</c:f>
              <c:strCache>
                <c:ptCount val="2"/>
                <c:pt idx="0">
                  <c:v>Comparison</c:v>
                </c:pt>
                <c:pt idx="1">
                  <c:v>Pre A1</c:v>
                </c:pt>
              </c:strCache>
            </c:strRef>
          </c:tx>
          <c:spPr>
            <a:solidFill>
              <a:srgbClr val="E73777"/>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Fira Sans Condensed" panose="020B05030500000200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'Average marks'!$C$21:$G$21</c:f>
              <c:strCache>
                <c:ptCount val="5"/>
                <c:pt idx="0">
                  <c:v>Listening</c:v>
                </c:pt>
                <c:pt idx="1">
                  <c:v>Reading</c:v>
                </c:pt>
                <c:pt idx="2">
                  <c:v>Writing</c:v>
                </c:pt>
                <c:pt idx="3">
                  <c:v>Speaking</c:v>
                </c:pt>
                <c:pt idx="4">
                  <c:v>Overall</c:v>
                </c:pt>
              </c:strCache>
            </c:strRef>
          </c:cat>
          <c:val>
            <c:numRef>
              <c:f>'Average marks'!$C$25:$G$25</c:f>
              <c:numCache>
                <c:formatCode>0.00</c:formatCode>
                <c:ptCount val="5"/>
                <c:pt idx="0">
                  <c:v>6.2475728155339807</c:v>
                </c:pt>
                <c:pt idx="1">
                  <c:v>5.400485436893204</c:v>
                </c:pt>
                <c:pt idx="2">
                  <c:v>2.3082524271844655</c:v>
                </c:pt>
                <c:pt idx="3">
                  <c:v>4.9563106796116507</c:v>
                </c:pt>
                <c:pt idx="4">
                  <c:v>18.912621359223294</c:v>
                </c:pt>
              </c:numCache>
            </c:numRef>
          </c:val>
          <c:extLst>
            <c:ext xmlns:c16="http://schemas.microsoft.com/office/drawing/2014/chart" uri="{C3380CC4-5D6E-409C-BE32-E72D297353CC}">
              <c16:uniqueId val="{00000001-6F34-4BE2-A160-DA1C3BE81458}"/>
            </c:ext>
          </c:extLst>
        </c:ser>
        <c:dLbls>
          <c:showLegendKey val="0"/>
          <c:showVal val="1"/>
          <c:showCatName val="0"/>
          <c:showSerName val="0"/>
          <c:showPercent val="0"/>
          <c:showBubbleSize val="0"/>
        </c:dLbls>
        <c:gapWidth val="97"/>
        <c:overlap val="-27"/>
        <c:axId val="94716672"/>
        <c:axId val="94718208"/>
      </c:barChart>
      <c:catAx>
        <c:axId val="94716672"/>
        <c:scaling>
          <c:orientation val="minMax"/>
        </c:scaling>
        <c:delete val="0"/>
        <c:axPos val="b"/>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Fira Sans Condensed" panose="020B0503050000020004" pitchFamily="34" charset="0"/>
                <a:ea typeface="+mn-ea"/>
                <a:cs typeface="+mn-cs"/>
              </a:defRPr>
            </a:pPr>
            <a:endParaRPr lang="en-US"/>
          </a:p>
        </c:txPr>
        <c:crossAx val="94718208"/>
        <c:crosses val="autoZero"/>
        <c:auto val="1"/>
        <c:lblAlgn val="ctr"/>
        <c:lblOffset val="100"/>
        <c:noMultiLvlLbl val="0"/>
      </c:catAx>
      <c:valAx>
        <c:axId val="94718208"/>
        <c:scaling>
          <c:orientation val="minMax"/>
          <c:max val="30"/>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9471667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'Average marks'!$A$22:$B$22</c:f>
              <c:strCache>
                <c:ptCount val="2"/>
                <c:pt idx="0">
                  <c:v>Treatment</c:v>
                </c:pt>
                <c:pt idx="1">
                  <c:v>A1</c:v>
                </c:pt>
              </c:strCache>
            </c:strRef>
          </c:tx>
          <c:spPr>
            <a:solidFill>
              <a:srgbClr val="379AA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Fira Sans Condensed" panose="020B05030500000200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'Average marks'!$C$21:$G$21</c:f>
              <c:strCache>
                <c:ptCount val="5"/>
                <c:pt idx="0">
                  <c:v>Listening</c:v>
                </c:pt>
                <c:pt idx="1">
                  <c:v>Reading</c:v>
                </c:pt>
                <c:pt idx="2">
                  <c:v>Writing</c:v>
                </c:pt>
                <c:pt idx="3">
                  <c:v>Speaking</c:v>
                </c:pt>
                <c:pt idx="4">
                  <c:v>Overall</c:v>
                </c:pt>
              </c:strCache>
            </c:strRef>
          </c:cat>
          <c:val>
            <c:numRef>
              <c:f>'Average marks'!$C$22:$G$22</c:f>
              <c:numCache>
                <c:formatCode>0.00</c:formatCode>
                <c:ptCount val="5"/>
                <c:pt idx="0">
                  <c:v>7.8548387096774173</c:v>
                </c:pt>
                <c:pt idx="1">
                  <c:v>7.8266129032258061</c:v>
                </c:pt>
                <c:pt idx="2">
                  <c:v>8.5887096774193541</c:v>
                </c:pt>
                <c:pt idx="3">
                  <c:v>17.088709677419349</c:v>
                </c:pt>
                <c:pt idx="4">
                  <c:v>41.358870967741929</c:v>
                </c:pt>
              </c:numCache>
            </c:numRef>
          </c:val>
          <c:extLst>
            <c:ext xmlns:c16="http://schemas.microsoft.com/office/drawing/2014/chart" uri="{C3380CC4-5D6E-409C-BE32-E72D297353CC}">
              <c16:uniqueId val="{00000000-01C0-304F-8442-42F285B96889}"/>
            </c:ext>
          </c:extLst>
        </c:ser>
        <c:ser>
          <c:idx val="1"/>
          <c:order val="1"/>
          <c:tx>
            <c:strRef>
              <c:f>'Average marks'!$A$24:$B$24</c:f>
              <c:strCache>
                <c:ptCount val="2"/>
                <c:pt idx="0">
                  <c:v>Comparison</c:v>
                </c:pt>
                <c:pt idx="1">
                  <c:v>A1</c:v>
                </c:pt>
              </c:strCache>
            </c:strRef>
          </c:tx>
          <c:spPr>
            <a:solidFill>
              <a:srgbClr val="E73777"/>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Fira Sans Condensed" panose="020B05030500000200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'Average marks'!$C$21:$G$21</c:f>
              <c:strCache>
                <c:ptCount val="5"/>
                <c:pt idx="0">
                  <c:v>Listening</c:v>
                </c:pt>
                <c:pt idx="1">
                  <c:v>Reading</c:v>
                </c:pt>
                <c:pt idx="2">
                  <c:v>Writing</c:v>
                </c:pt>
                <c:pt idx="3">
                  <c:v>Speaking</c:v>
                </c:pt>
                <c:pt idx="4">
                  <c:v>Overall</c:v>
                </c:pt>
              </c:strCache>
            </c:strRef>
          </c:cat>
          <c:val>
            <c:numRef>
              <c:f>'Average marks'!$C$24:$G$24</c:f>
              <c:numCache>
                <c:formatCode>0.00</c:formatCode>
                <c:ptCount val="5"/>
                <c:pt idx="0">
                  <c:v>5.1710526315789478</c:v>
                </c:pt>
                <c:pt idx="1">
                  <c:v>4.1907894736842106</c:v>
                </c:pt>
                <c:pt idx="2">
                  <c:v>3.9078947368421058</c:v>
                </c:pt>
                <c:pt idx="3">
                  <c:v>4.1052631578947381</c:v>
                </c:pt>
                <c:pt idx="4">
                  <c:v>17.375</c:v>
                </c:pt>
              </c:numCache>
            </c:numRef>
          </c:val>
          <c:extLst>
            <c:ext xmlns:c16="http://schemas.microsoft.com/office/drawing/2014/chart" uri="{C3380CC4-5D6E-409C-BE32-E72D297353CC}">
              <c16:uniqueId val="{00000001-01C0-304F-8442-42F285B96889}"/>
            </c:ext>
          </c:extLst>
        </c:ser>
        <c:dLbls>
          <c:showLegendKey val="0"/>
          <c:showVal val="1"/>
          <c:showCatName val="0"/>
          <c:showSerName val="0"/>
          <c:showPercent val="0"/>
          <c:showBubbleSize val="0"/>
        </c:dLbls>
        <c:gapWidth val="106"/>
        <c:overlap val="-27"/>
        <c:axId val="65605632"/>
        <c:axId val="65607168"/>
      </c:barChart>
      <c:catAx>
        <c:axId val="65605632"/>
        <c:scaling>
          <c:orientation val="minMax"/>
        </c:scaling>
        <c:delete val="0"/>
        <c:axPos val="b"/>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Fira Sans Condensed" panose="020B0503050000020004" pitchFamily="34" charset="0"/>
                <a:ea typeface="+mn-ea"/>
                <a:cs typeface="+mn-cs"/>
              </a:defRPr>
            </a:pPr>
            <a:endParaRPr lang="en-US"/>
          </a:p>
        </c:txPr>
        <c:crossAx val="65607168"/>
        <c:crosses val="autoZero"/>
        <c:auto val="1"/>
        <c:lblAlgn val="ctr"/>
        <c:lblOffset val="100"/>
        <c:noMultiLvlLbl val="0"/>
      </c:catAx>
      <c:valAx>
        <c:axId val="6560716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560563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dPt>
            <c:idx val="0"/>
            <c:invertIfNegative val="0"/>
            <c:bubble3D val="0"/>
            <c:spPr>
              <a:solidFill>
                <a:srgbClr val="379AA2"/>
              </a:solidFill>
              <a:ln>
                <a:noFill/>
              </a:ln>
              <a:effectLst/>
            </c:spPr>
            <c:extLst>
              <c:ext xmlns:c16="http://schemas.microsoft.com/office/drawing/2014/chart" uri="{C3380CC4-5D6E-409C-BE32-E72D297353CC}">
                <c16:uniqueId val="{00000004-0936-3D4C-8D2D-1EA0685376CB}"/>
              </c:ext>
            </c:extLst>
          </c:dPt>
          <c:dPt>
            <c:idx val="1"/>
            <c:invertIfNegative val="0"/>
            <c:bubble3D val="0"/>
            <c:spPr>
              <a:solidFill>
                <a:srgbClr val="379AA2"/>
              </a:solidFill>
              <a:ln>
                <a:noFill/>
              </a:ln>
              <a:effectLst/>
            </c:spPr>
            <c:extLst>
              <c:ext xmlns:c16="http://schemas.microsoft.com/office/drawing/2014/chart" uri="{C3380CC4-5D6E-409C-BE32-E72D297353CC}">
                <c16:uniqueId val="{00000005-0936-3D4C-8D2D-1EA0685376CB}"/>
              </c:ext>
            </c:extLst>
          </c:dPt>
          <c:cat>
            <c:strRef>
              <c:f>Sheet1!$A$2:$A$3</c:f>
              <c:strCache>
                <c:ptCount val="2"/>
                <c:pt idx="0">
                  <c:v>Grade 4</c:v>
                </c:pt>
                <c:pt idx="1">
                  <c:v>Grade 5</c:v>
                </c:pt>
              </c:strCache>
            </c:strRef>
          </c:cat>
          <c:val>
            <c:numRef>
              <c:f>Sheet1!$B$2:$B$3</c:f>
              <c:numCache>
                <c:formatCode>General</c:formatCode>
                <c:ptCount val="2"/>
                <c:pt idx="0">
                  <c:v>33.28</c:v>
                </c:pt>
                <c:pt idx="1">
                  <c:v>41.36</c:v>
                </c:pt>
              </c:numCache>
            </c:numRef>
          </c:val>
          <c:extLst>
            <c:ext xmlns:c16="http://schemas.microsoft.com/office/drawing/2014/chart" uri="{C3380CC4-5D6E-409C-BE32-E72D297353CC}">
              <c16:uniqueId val="{00000000-0936-3D4C-8D2D-1EA0685376CB}"/>
            </c:ext>
          </c:extLst>
        </c:ser>
        <c:ser>
          <c:idx val="1"/>
          <c:order val="1"/>
          <c:tx>
            <c:strRef>
              <c:f>Sheet1!$C$1</c:f>
              <c:strCache>
                <c:ptCount val="1"/>
                <c:pt idx="0">
                  <c:v>Series 2</c:v>
                </c:pt>
              </c:strCache>
            </c:strRef>
          </c:tx>
          <c:spPr>
            <a:solidFill>
              <a:srgbClr val="E73777"/>
            </a:solidFill>
            <a:ln>
              <a:noFill/>
            </a:ln>
            <a:effectLst/>
          </c:spPr>
          <c:invertIfNegative val="0"/>
          <c:cat>
            <c:strRef>
              <c:f>Sheet1!$A$2:$A$3</c:f>
              <c:strCache>
                <c:ptCount val="2"/>
                <c:pt idx="0">
                  <c:v>Grade 4</c:v>
                </c:pt>
                <c:pt idx="1">
                  <c:v>Grade 5</c:v>
                </c:pt>
              </c:strCache>
            </c:strRef>
          </c:cat>
          <c:val>
            <c:numRef>
              <c:f>Sheet1!$C$2:$C$3</c:f>
              <c:numCache>
                <c:formatCode>General</c:formatCode>
                <c:ptCount val="2"/>
                <c:pt idx="0">
                  <c:v>19.920000000000002</c:v>
                </c:pt>
                <c:pt idx="1">
                  <c:v>17.38</c:v>
                </c:pt>
              </c:numCache>
            </c:numRef>
          </c:val>
          <c:extLst>
            <c:ext xmlns:c16="http://schemas.microsoft.com/office/drawing/2014/chart" uri="{C3380CC4-5D6E-409C-BE32-E72D297353CC}">
              <c16:uniqueId val="{00000003-0936-3D4C-8D2D-1EA0685376CB}"/>
            </c:ext>
          </c:extLst>
        </c:ser>
        <c:dLbls>
          <c:showLegendKey val="0"/>
          <c:showVal val="0"/>
          <c:showCatName val="0"/>
          <c:showSerName val="0"/>
          <c:showPercent val="0"/>
          <c:showBubbleSize val="0"/>
        </c:dLbls>
        <c:gapWidth val="219"/>
        <c:overlap val="-27"/>
        <c:axId val="1723891823"/>
        <c:axId val="1724064431"/>
      </c:barChart>
      <c:catAx>
        <c:axId val="172389182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Fira Sans Condensed" panose="020B0503050000020004" pitchFamily="34" charset="0"/>
                <a:ea typeface="+mn-ea"/>
                <a:cs typeface="+mn-cs"/>
              </a:defRPr>
            </a:pPr>
            <a:endParaRPr lang="en-US"/>
          </a:p>
        </c:txPr>
        <c:crossAx val="1724064431"/>
        <c:crosses val="autoZero"/>
        <c:auto val="1"/>
        <c:lblAlgn val="ctr"/>
        <c:lblOffset val="100"/>
        <c:noMultiLvlLbl val="0"/>
      </c:catAx>
      <c:valAx>
        <c:axId val="1724064431"/>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723891823"/>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'Avg-Grade wise'!$A$19:$B$19</c:f>
              <c:strCache>
                <c:ptCount val="2"/>
                <c:pt idx="0">
                  <c:v>Treatment</c:v>
                </c:pt>
                <c:pt idx="1">
                  <c:v>Grade 4</c:v>
                </c:pt>
              </c:strCache>
            </c:strRef>
          </c:tx>
          <c:spPr>
            <a:solidFill>
              <a:srgbClr val="379AA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Fira Sans Condensed" panose="020B05030500000200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'Avg-Grade wise'!$C$18:$F$18</c:f>
              <c:strCache>
                <c:ptCount val="4"/>
                <c:pt idx="0">
                  <c:v>Listening</c:v>
                </c:pt>
                <c:pt idx="1">
                  <c:v>Reading</c:v>
                </c:pt>
                <c:pt idx="2">
                  <c:v>Writing</c:v>
                </c:pt>
                <c:pt idx="3">
                  <c:v>Speaking</c:v>
                </c:pt>
              </c:strCache>
              <c:extLst/>
            </c:strRef>
          </c:cat>
          <c:val>
            <c:numRef>
              <c:f>'Avg-Grade wise'!$C$19:$F$19</c:f>
              <c:numCache>
                <c:formatCode>0.00</c:formatCode>
                <c:ptCount val="4"/>
                <c:pt idx="0">
                  <c:v>7.442211055276382</c:v>
                </c:pt>
                <c:pt idx="1">
                  <c:v>6.6306532663316586</c:v>
                </c:pt>
                <c:pt idx="2">
                  <c:v>4.708542713567839</c:v>
                </c:pt>
                <c:pt idx="3">
                  <c:v>14.49748743718593</c:v>
                </c:pt>
              </c:numCache>
              <c:extLst/>
            </c:numRef>
          </c:val>
          <c:extLst>
            <c:ext xmlns:c16="http://schemas.microsoft.com/office/drawing/2014/chart" uri="{C3380CC4-5D6E-409C-BE32-E72D297353CC}">
              <c16:uniqueId val="{00000000-BC23-4F51-8BFE-F79E294E1D85}"/>
            </c:ext>
          </c:extLst>
        </c:ser>
        <c:ser>
          <c:idx val="3"/>
          <c:order val="3"/>
          <c:tx>
            <c:strRef>
              <c:f>'Avg-Grade wise'!$A$22:$B$22</c:f>
              <c:strCache>
                <c:ptCount val="2"/>
                <c:pt idx="0">
                  <c:v>Comparison</c:v>
                </c:pt>
                <c:pt idx="1">
                  <c:v>Grade 4</c:v>
                </c:pt>
              </c:strCache>
            </c:strRef>
          </c:tx>
          <c:spPr>
            <a:solidFill>
              <a:srgbClr val="E73777"/>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Fira Sans Condensed" panose="020B05030500000200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'Avg-Grade wise'!$C$18:$F$18</c:f>
              <c:strCache>
                <c:ptCount val="4"/>
                <c:pt idx="0">
                  <c:v>Listening</c:v>
                </c:pt>
                <c:pt idx="1">
                  <c:v>Reading</c:v>
                </c:pt>
                <c:pt idx="2">
                  <c:v>Writing</c:v>
                </c:pt>
                <c:pt idx="3">
                  <c:v>Speaking</c:v>
                </c:pt>
              </c:strCache>
              <c:extLst/>
            </c:strRef>
          </c:cat>
          <c:val>
            <c:numRef>
              <c:f>'Avg-Grade wise'!$C$22:$F$22</c:f>
              <c:numCache>
                <c:formatCode>0.00</c:formatCode>
                <c:ptCount val="4"/>
                <c:pt idx="0">
                  <c:v>6.5034482758620689</c:v>
                </c:pt>
                <c:pt idx="1">
                  <c:v>5.5655172413793101</c:v>
                </c:pt>
                <c:pt idx="2">
                  <c:v>2.5172413793103448</c:v>
                </c:pt>
                <c:pt idx="3">
                  <c:v>5.3379310344827582</c:v>
                </c:pt>
              </c:numCache>
              <c:extLst/>
            </c:numRef>
          </c:val>
          <c:extLst>
            <c:ext xmlns:c16="http://schemas.microsoft.com/office/drawing/2014/chart" uri="{C3380CC4-5D6E-409C-BE32-E72D297353CC}">
              <c16:uniqueId val="{00000001-BC23-4F51-8BFE-F79E294E1D85}"/>
            </c:ext>
          </c:extLst>
        </c:ser>
        <c:dLbls>
          <c:showLegendKey val="0"/>
          <c:showVal val="1"/>
          <c:showCatName val="0"/>
          <c:showSerName val="0"/>
          <c:showPercent val="0"/>
          <c:showBubbleSize val="0"/>
        </c:dLbls>
        <c:gapWidth val="219"/>
        <c:overlap val="-27"/>
        <c:axId val="114025600"/>
        <c:axId val="143626624"/>
        <c:extLst>
          <c:ext xmlns:c15="http://schemas.microsoft.com/office/drawing/2012/chart" uri="{02D57815-91ED-43cb-92C2-25804820EDAC}">
            <c15:filteredBarSeries>
              <c15:ser>
                <c:idx val="1"/>
                <c:order val="1"/>
                <c:tx>
                  <c:strRef>
                    <c:extLst>
                      <c:ext uri="{02D57815-91ED-43cb-92C2-25804820EDAC}">
                        <c15:formulaRef>
                          <c15:sqref>'Avg-Grade wise'!$A$20:$B$20</c15:sqref>
                        </c15:formulaRef>
                      </c:ext>
                    </c:extLst>
                    <c:strCache>
                      <c:ptCount val="2"/>
                      <c:pt idx="0">
                        <c:v>Treatment</c:v>
                      </c:pt>
                      <c:pt idx="1">
                        <c:v>Grade 5</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c:ext uri="{02D57815-91ED-43cb-92C2-25804820EDAC}">
                        <c15:formulaRef>
                          <c15:sqref>'Avg-Grade wise'!$C$18:$F$18</c15:sqref>
                        </c15:formulaRef>
                      </c:ext>
                    </c:extLst>
                    <c:strCache>
                      <c:ptCount val="4"/>
                      <c:pt idx="0">
                        <c:v>Listening</c:v>
                      </c:pt>
                      <c:pt idx="1">
                        <c:v>Reading</c:v>
                      </c:pt>
                      <c:pt idx="2">
                        <c:v>Writing</c:v>
                      </c:pt>
                      <c:pt idx="3">
                        <c:v>Speaking</c:v>
                      </c:pt>
                    </c:strCache>
                  </c:strRef>
                </c:cat>
                <c:val>
                  <c:numRef>
                    <c:extLst>
                      <c:ext uri="{02D57815-91ED-43cb-92C2-25804820EDAC}">
                        <c15:formulaRef>
                          <c15:sqref>'Avg-Grade wise'!$C$20:$F$20</c15:sqref>
                        </c15:formulaRef>
                      </c:ext>
                    </c:extLst>
                    <c:numCache>
                      <c:formatCode>0.00</c:formatCode>
                      <c:ptCount val="4"/>
                      <c:pt idx="0">
                        <c:v>7.854838709677419</c:v>
                      </c:pt>
                      <c:pt idx="1">
                        <c:v>7.8266129032258061</c:v>
                      </c:pt>
                      <c:pt idx="2">
                        <c:v>8.5887096774193541</c:v>
                      </c:pt>
                      <c:pt idx="3">
                        <c:v>17.088709677419356</c:v>
                      </c:pt>
                    </c:numCache>
                  </c:numRef>
                </c:val>
                <c:extLst>
                  <c:ext xmlns:c16="http://schemas.microsoft.com/office/drawing/2014/chart" uri="{C3380CC4-5D6E-409C-BE32-E72D297353CC}">
                    <c16:uniqueId val="{00000002-BC23-4F51-8BFE-F79E294E1D85}"/>
                  </c:ext>
                </c:extLst>
              </c15:ser>
            </c15:filteredBarSeries>
            <c15:filteredBarSeries>
              <c15:ser>
                <c:idx val="2"/>
                <c:order val="2"/>
                <c:tx>
                  <c:strRef>
                    <c:extLst xmlns:c15="http://schemas.microsoft.com/office/drawing/2012/chart">
                      <c:ext xmlns:c15="http://schemas.microsoft.com/office/drawing/2012/chart" uri="{02D57815-91ED-43cb-92C2-25804820EDAC}">
                        <c15:formulaRef>
                          <c15:sqref>'Avg-Grade wise'!$A$21:$B$21</c15:sqref>
                        </c15:formulaRef>
                      </c:ext>
                    </c:extLst>
                    <c:strCache>
                      <c:ptCount val="2"/>
                      <c:pt idx="0">
                        <c:v>Comparison</c:v>
                      </c:pt>
                      <c:pt idx="1">
                        <c:v>Grade 3</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'Avg-Grade wise'!$C$18:$F$18</c15:sqref>
                        </c15:formulaRef>
                      </c:ext>
                    </c:extLst>
                    <c:strCache>
                      <c:ptCount val="4"/>
                      <c:pt idx="0">
                        <c:v>Listening</c:v>
                      </c:pt>
                      <c:pt idx="1">
                        <c:v>Reading</c:v>
                      </c:pt>
                      <c:pt idx="2">
                        <c:v>Writing</c:v>
                      </c:pt>
                      <c:pt idx="3">
                        <c:v>Speaking</c:v>
                      </c:pt>
                    </c:strCache>
                  </c:strRef>
                </c:cat>
                <c:val>
                  <c:numRef>
                    <c:extLst xmlns:c15="http://schemas.microsoft.com/office/drawing/2012/chart">
                      <c:ext xmlns:c15="http://schemas.microsoft.com/office/drawing/2012/chart" uri="{02D57815-91ED-43cb-92C2-25804820EDAC}">
                        <c15:formulaRef>
                          <c15:sqref>'Avg-Grade wise'!$C$21:$F$21</c15:sqref>
                        </c15:formulaRef>
                      </c:ext>
                    </c:extLst>
                    <c:numCache>
                      <c:formatCode>0.00</c:formatCode>
                      <c:ptCount val="4"/>
                      <c:pt idx="0">
                        <c:v>5.639344262295082</c:v>
                      </c:pt>
                      <c:pt idx="1">
                        <c:v>5.0081967213114753</c:v>
                      </c:pt>
                      <c:pt idx="2">
                        <c:v>1.8114754098360655</c:v>
                      </c:pt>
                      <c:pt idx="3">
                        <c:v>4.0491803278688527</c:v>
                      </c:pt>
                    </c:numCache>
                  </c:numRef>
                </c:val>
                <c:extLst xmlns:c15="http://schemas.microsoft.com/office/drawing/2012/chart">
                  <c:ext xmlns:c16="http://schemas.microsoft.com/office/drawing/2014/chart" uri="{C3380CC4-5D6E-409C-BE32-E72D297353CC}">
                    <c16:uniqueId val="{00000003-BC23-4F51-8BFE-F79E294E1D85}"/>
                  </c:ext>
                </c:extLst>
              </c15:ser>
            </c15:filteredBarSeries>
            <c15:filteredBarSeries>
              <c15:ser>
                <c:idx val="4"/>
                <c:order val="4"/>
                <c:tx>
                  <c:strRef>
                    <c:extLst xmlns:c15="http://schemas.microsoft.com/office/drawing/2012/chart">
                      <c:ext xmlns:c15="http://schemas.microsoft.com/office/drawing/2012/chart" uri="{02D57815-91ED-43cb-92C2-25804820EDAC}">
                        <c15:formulaRef>
                          <c15:sqref>'Avg-Grade wise'!$A$23:$B$23</c15:sqref>
                        </c15:formulaRef>
                      </c:ext>
                    </c:extLst>
                    <c:strCache>
                      <c:ptCount val="2"/>
                      <c:pt idx="0">
                        <c:v>Comparison</c:v>
                      </c:pt>
                      <c:pt idx="1">
                        <c:v>Grade 5</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'Avg-Grade wise'!$C$18:$F$18</c15:sqref>
                        </c15:formulaRef>
                      </c:ext>
                    </c:extLst>
                    <c:strCache>
                      <c:ptCount val="4"/>
                      <c:pt idx="0">
                        <c:v>Listening</c:v>
                      </c:pt>
                      <c:pt idx="1">
                        <c:v>Reading</c:v>
                      </c:pt>
                      <c:pt idx="2">
                        <c:v>Writing</c:v>
                      </c:pt>
                      <c:pt idx="3">
                        <c:v>Speaking</c:v>
                      </c:pt>
                    </c:strCache>
                  </c:strRef>
                </c:cat>
                <c:val>
                  <c:numRef>
                    <c:extLst xmlns:c15="http://schemas.microsoft.com/office/drawing/2012/chart">
                      <c:ext xmlns:c15="http://schemas.microsoft.com/office/drawing/2012/chart" uri="{02D57815-91ED-43cb-92C2-25804820EDAC}">
                        <c15:formulaRef>
                          <c15:sqref>'Avg-Grade wise'!$C$23:$F$23</c15:sqref>
                        </c15:formulaRef>
                      </c:ext>
                    </c:extLst>
                    <c:numCache>
                      <c:formatCode>0.00</c:formatCode>
                      <c:ptCount val="4"/>
                      <c:pt idx="0">
                        <c:v>5.1710526315789478</c:v>
                      </c:pt>
                      <c:pt idx="1">
                        <c:v>4.1907894736842106</c:v>
                      </c:pt>
                      <c:pt idx="2">
                        <c:v>3.9078947368421053</c:v>
                      </c:pt>
                      <c:pt idx="3">
                        <c:v>4.1052631578947372</c:v>
                      </c:pt>
                    </c:numCache>
                  </c:numRef>
                </c:val>
                <c:extLst xmlns:c15="http://schemas.microsoft.com/office/drawing/2012/chart">
                  <c:ext xmlns:c16="http://schemas.microsoft.com/office/drawing/2014/chart" uri="{C3380CC4-5D6E-409C-BE32-E72D297353CC}">
                    <c16:uniqueId val="{00000004-BC23-4F51-8BFE-F79E294E1D85}"/>
                  </c:ext>
                </c:extLst>
              </c15:ser>
            </c15:filteredBarSeries>
          </c:ext>
        </c:extLst>
      </c:barChart>
      <c:catAx>
        <c:axId val="114025600"/>
        <c:scaling>
          <c:orientation val="minMax"/>
        </c:scaling>
        <c:delete val="0"/>
        <c:axPos val="b"/>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Fira Sans Condensed" panose="020B0503050000020004" pitchFamily="34" charset="0"/>
                <a:ea typeface="+mn-ea"/>
                <a:cs typeface="+mn-cs"/>
              </a:defRPr>
            </a:pPr>
            <a:endParaRPr lang="en-US"/>
          </a:p>
        </c:txPr>
        <c:crossAx val="143626624"/>
        <c:crosses val="autoZero"/>
        <c:auto val="1"/>
        <c:lblAlgn val="ctr"/>
        <c:lblOffset val="100"/>
        <c:noMultiLvlLbl val="0"/>
      </c:catAx>
      <c:valAx>
        <c:axId val="14362662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402560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1"/>
          <c:order val="1"/>
          <c:tx>
            <c:strRef>
              <c:f>'Avg-Grade wise'!$A$20:$B$20</c:f>
              <c:strCache>
                <c:ptCount val="2"/>
                <c:pt idx="0">
                  <c:v>Treatment</c:v>
                </c:pt>
                <c:pt idx="1">
                  <c:v>Grade 5</c:v>
                </c:pt>
              </c:strCache>
            </c:strRef>
          </c:tx>
          <c:spPr>
            <a:solidFill>
              <a:srgbClr val="379AA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Fira Sans Condensed" panose="020B05030500000200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'Avg-Grade wise'!$C$18:$F$18</c:f>
              <c:strCache>
                <c:ptCount val="4"/>
                <c:pt idx="0">
                  <c:v>Listening</c:v>
                </c:pt>
                <c:pt idx="1">
                  <c:v>Reading</c:v>
                </c:pt>
                <c:pt idx="2">
                  <c:v>Writing</c:v>
                </c:pt>
                <c:pt idx="3">
                  <c:v>Speaking</c:v>
                </c:pt>
              </c:strCache>
              <c:extLst/>
            </c:strRef>
          </c:cat>
          <c:val>
            <c:numRef>
              <c:f>'Avg-Grade wise'!$C$20:$F$20</c:f>
              <c:numCache>
                <c:formatCode>0.00</c:formatCode>
                <c:ptCount val="4"/>
                <c:pt idx="0">
                  <c:v>7.854838709677419</c:v>
                </c:pt>
                <c:pt idx="1">
                  <c:v>7.8266129032258061</c:v>
                </c:pt>
                <c:pt idx="2">
                  <c:v>8.5887096774193541</c:v>
                </c:pt>
                <c:pt idx="3">
                  <c:v>17.088709677419356</c:v>
                </c:pt>
              </c:numCache>
              <c:extLst/>
            </c:numRef>
          </c:val>
          <c:extLst>
            <c:ext xmlns:c16="http://schemas.microsoft.com/office/drawing/2014/chart" uri="{C3380CC4-5D6E-409C-BE32-E72D297353CC}">
              <c16:uniqueId val="{00000000-513B-334F-9D93-A4002AED2F7F}"/>
            </c:ext>
          </c:extLst>
        </c:ser>
        <c:ser>
          <c:idx val="4"/>
          <c:order val="4"/>
          <c:tx>
            <c:strRef>
              <c:f>'Avg-Grade wise'!$A$23:$B$23</c:f>
              <c:strCache>
                <c:ptCount val="2"/>
                <c:pt idx="0">
                  <c:v>Comparison</c:v>
                </c:pt>
                <c:pt idx="1">
                  <c:v>Grade 5</c:v>
                </c:pt>
              </c:strCache>
            </c:strRef>
          </c:tx>
          <c:spPr>
            <a:solidFill>
              <a:srgbClr val="E73777"/>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Fira Sans Condensed" panose="020B05030500000200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'Avg-Grade wise'!$C$18:$F$18</c:f>
              <c:strCache>
                <c:ptCount val="4"/>
                <c:pt idx="0">
                  <c:v>Listening</c:v>
                </c:pt>
                <c:pt idx="1">
                  <c:v>Reading</c:v>
                </c:pt>
                <c:pt idx="2">
                  <c:v>Writing</c:v>
                </c:pt>
                <c:pt idx="3">
                  <c:v>Speaking</c:v>
                </c:pt>
              </c:strCache>
              <c:extLst/>
            </c:strRef>
          </c:cat>
          <c:val>
            <c:numRef>
              <c:f>'Avg-Grade wise'!$C$23:$F$23</c:f>
              <c:numCache>
                <c:formatCode>0.00</c:formatCode>
                <c:ptCount val="4"/>
                <c:pt idx="0">
                  <c:v>5.1710526315789478</c:v>
                </c:pt>
                <c:pt idx="1">
                  <c:v>4.1907894736842106</c:v>
                </c:pt>
                <c:pt idx="2">
                  <c:v>3.9078947368421053</c:v>
                </c:pt>
                <c:pt idx="3">
                  <c:v>4.1052631578947372</c:v>
                </c:pt>
              </c:numCache>
              <c:extLst/>
            </c:numRef>
          </c:val>
          <c:extLst>
            <c:ext xmlns:c16="http://schemas.microsoft.com/office/drawing/2014/chart" uri="{C3380CC4-5D6E-409C-BE32-E72D297353CC}">
              <c16:uniqueId val="{00000001-513B-334F-9D93-A4002AED2F7F}"/>
            </c:ext>
          </c:extLst>
        </c:ser>
        <c:dLbls>
          <c:showLegendKey val="0"/>
          <c:showVal val="1"/>
          <c:showCatName val="0"/>
          <c:showSerName val="0"/>
          <c:showPercent val="0"/>
          <c:showBubbleSize val="0"/>
        </c:dLbls>
        <c:gapWidth val="219"/>
        <c:overlap val="-27"/>
        <c:axId val="263232512"/>
        <c:axId val="263378816"/>
        <c:extLst>
          <c:ext xmlns:c15="http://schemas.microsoft.com/office/drawing/2012/chart" uri="{02D57815-91ED-43cb-92C2-25804820EDAC}">
            <c15:filteredBarSeries>
              <c15:ser>
                <c:idx val="0"/>
                <c:order val="0"/>
                <c:tx>
                  <c:strRef>
                    <c:extLst>
                      <c:ext uri="{02D57815-91ED-43cb-92C2-25804820EDAC}">
                        <c15:formulaRef>
                          <c15:sqref>'Avg-Grade wise'!$A$19:$B$19</c15:sqref>
                        </c15:formulaRef>
                      </c:ext>
                    </c:extLst>
                    <c:strCache>
                      <c:ptCount val="2"/>
                      <c:pt idx="0">
                        <c:v>Treatment</c:v>
                      </c:pt>
                      <c:pt idx="1">
                        <c:v>Grade 4</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uri="{CE6537A1-D6FC-4f65-9D91-7224C49458BB}">
                      <c15:showLeaderLines val="0"/>
                    </c:ext>
                  </c:extLst>
                </c:dLbls>
                <c:cat>
                  <c:strRef>
                    <c:extLst>
                      <c:ext uri="{02D57815-91ED-43cb-92C2-25804820EDAC}">
                        <c15:formulaRef>
                          <c15:sqref>'Avg-Grade wise'!$C$18:$F$18</c15:sqref>
                        </c15:formulaRef>
                      </c:ext>
                    </c:extLst>
                    <c:strCache>
                      <c:ptCount val="4"/>
                      <c:pt idx="0">
                        <c:v>Listening</c:v>
                      </c:pt>
                      <c:pt idx="1">
                        <c:v>Reading</c:v>
                      </c:pt>
                      <c:pt idx="2">
                        <c:v>Writing</c:v>
                      </c:pt>
                      <c:pt idx="3">
                        <c:v>Speaking</c:v>
                      </c:pt>
                    </c:strCache>
                  </c:strRef>
                </c:cat>
                <c:val>
                  <c:numRef>
                    <c:extLst>
                      <c:ext uri="{02D57815-91ED-43cb-92C2-25804820EDAC}">
                        <c15:formulaRef>
                          <c15:sqref>'Avg-Grade wise'!$C$19:$F$19</c15:sqref>
                        </c15:formulaRef>
                      </c:ext>
                    </c:extLst>
                    <c:numCache>
                      <c:formatCode>0.00</c:formatCode>
                      <c:ptCount val="4"/>
                      <c:pt idx="0">
                        <c:v>7.442211055276382</c:v>
                      </c:pt>
                      <c:pt idx="1">
                        <c:v>6.6306532663316586</c:v>
                      </c:pt>
                      <c:pt idx="2">
                        <c:v>4.708542713567839</c:v>
                      </c:pt>
                      <c:pt idx="3">
                        <c:v>14.49748743718593</c:v>
                      </c:pt>
                    </c:numCache>
                  </c:numRef>
                </c:val>
                <c:extLst>
                  <c:ext xmlns:c16="http://schemas.microsoft.com/office/drawing/2014/chart" uri="{C3380CC4-5D6E-409C-BE32-E72D297353CC}">
                    <c16:uniqueId val="{00000002-513B-334F-9D93-A4002AED2F7F}"/>
                  </c:ext>
                </c:extLst>
              </c15:ser>
            </c15:filteredBarSeries>
            <c15:filteredBarSeries>
              <c15:ser>
                <c:idx val="2"/>
                <c:order val="2"/>
                <c:tx>
                  <c:strRef>
                    <c:extLst xmlns:c15="http://schemas.microsoft.com/office/drawing/2012/chart">
                      <c:ext xmlns:c15="http://schemas.microsoft.com/office/drawing/2012/chart" uri="{02D57815-91ED-43cb-92C2-25804820EDAC}">
                        <c15:formulaRef>
                          <c15:sqref>'Avg-Grade wise'!$A$21:$B$21</c15:sqref>
                        </c15:formulaRef>
                      </c:ext>
                    </c:extLst>
                    <c:strCache>
                      <c:ptCount val="2"/>
                      <c:pt idx="0">
                        <c:v>Comparison</c:v>
                      </c:pt>
                      <c:pt idx="1">
                        <c:v>Grade 3</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'Avg-Grade wise'!$C$18:$F$18</c15:sqref>
                        </c15:formulaRef>
                      </c:ext>
                    </c:extLst>
                    <c:strCache>
                      <c:ptCount val="4"/>
                      <c:pt idx="0">
                        <c:v>Listening</c:v>
                      </c:pt>
                      <c:pt idx="1">
                        <c:v>Reading</c:v>
                      </c:pt>
                      <c:pt idx="2">
                        <c:v>Writing</c:v>
                      </c:pt>
                      <c:pt idx="3">
                        <c:v>Speaking</c:v>
                      </c:pt>
                    </c:strCache>
                  </c:strRef>
                </c:cat>
                <c:val>
                  <c:numRef>
                    <c:extLst xmlns:c15="http://schemas.microsoft.com/office/drawing/2012/chart">
                      <c:ext xmlns:c15="http://schemas.microsoft.com/office/drawing/2012/chart" uri="{02D57815-91ED-43cb-92C2-25804820EDAC}">
                        <c15:formulaRef>
                          <c15:sqref>'Avg-Grade wise'!$C$21:$F$21</c15:sqref>
                        </c15:formulaRef>
                      </c:ext>
                    </c:extLst>
                    <c:numCache>
                      <c:formatCode>0.00</c:formatCode>
                      <c:ptCount val="4"/>
                      <c:pt idx="0">
                        <c:v>5.639344262295082</c:v>
                      </c:pt>
                      <c:pt idx="1">
                        <c:v>5.0081967213114753</c:v>
                      </c:pt>
                      <c:pt idx="2">
                        <c:v>1.8114754098360655</c:v>
                      </c:pt>
                      <c:pt idx="3">
                        <c:v>4.0491803278688527</c:v>
                      </c:pt>
                    </c:numCache>
                  </c:numRef>
                </c:val>
                <c:extLst xmlns:c15="http://schemas.microsoft.com/office/drawing/2012/chart">
                  <c:ext xmlns:c16="http://schemas.microsoft.com/office/drawing/2014/chart" uri="{C3380CC4-5D6E-409C-BE32-E72D297353CC}">
                    <c16:uniqueId val="{00000003-513B-334F-9D93-A4002AED2F7F}"/>
                  </c:ext>
                </c:extLst>
              </c15:ser>
            </c15:filteredBarSeries>
            <c15:filteredBarSeries>
              <c15:ser>
                <c:idx val="3"/>
                <c:order val="3"/>
                <c:tx>
                  <c:strRef>
                    <c:extLst xmlns:c15="http://schemas.microsoft.com/office/drawing/2012/chart">
                      <c:ext xmlns:c15="http://schemas.microsoft.com/office/drawing/2012/chart" uri="{02D57815-91ED-43cb-92C2-25804820EDAC}">
                        <c15:formulaRef>
                          <c15:sqref>'Avg-Grade wise'!$A$22:$B$22</c15:sqref>
                        </c15:formulaRef>
                      </c:ext>
                    </c:extLst>
                    <c:strCache>
                      <c:ptCount val="2"/>
                      <c:pt idx="0">
                        <c:v>Comparison</c:v>
                      </c:pt>
                      <c:pt idx="1">
                        <c:v>Grade 4</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'Avg-Grade wise'!$C$18:$F$18</c15:sqref>
                        </c15:formulaRef>
                      </c:ext>
                    </c:extLst>
                    <c:strCache>
                      <c:ptCount val="4"/>
                      <c:pt idx="0">
                        <c:v>Listening</c:v>
                      </c:pt>
                      <c:pt idx="1">
                        <c:v>Reading</c:v>
                      </c:pt>
                      <c:pt idx="2">
                        <c:v>Writing</c:v>
                      </c:pt>
                      <c:pt idx="3">
                        <c:v>Speaking</c:v>
                      </c:pt>
                    </c:strCache>
                  </c:strRef>
                </c:cat>
                <c:val>
                  <c:numRef>
                    <c:extLst xmlns:c15="http://schemas.microsoft.com/office/drawing/2012/chart">
                      <c:ext xmlns:c15="http://schemas.microsoft.com/office/drawing/2012/chart" uri="{02D57815-91ED-43cb-92C2-25804820EDAC}">
                        <c15:formulaRef>
                          <c15:sqref>'Avg-Grade wise'!$C$22:$F$22</c15:sqref>
                        </c15:formulaRef>
                      </c:ext>
                    </c:extLst>
                    <c:numCache>
                      <c:formatCode>0.00</c:formatCode>
                      <c:ptCount val="4"/>
                      <c:pt idx="0">
                        <c:v>6.5034482758620689</c:v>
                      </c:pt>
                      <c:pt idx="1">
                        <c:v>5.5655172413793101</c:v>
                      </c:pt>
                      <c:pt idx="2">
                        <c:v>2.5172413793103448</c:v>
                      </c:pt>
                      <c:pt idx="3">
                        <c:v>5.3379310344827582</c:v>
                      </c:pt>
                    </c:numCache>
                  </c:numRef>
                </c:val>
                <c:extLst xmlns:c15="http://schemas.microsoft.com/office/drawing/2012/chart">
                  <c:ext xmlns:c16="http://schemas.microsoft.com/office/drawing/2014/chart" uri="{C3380CC4-5D6E-409C-BE32-E72D297353CC}">
                    <c16:uniqueId val="{00000004-513B-334F-9D93-A4002AED2F7F}"/>
                  </c:ext>
                </c:extLst>
              </c15:ser>
            </c15:filteredBarSeries>
          </c:ext>
        </c:extLst>
      </c:barChart>
      <c:catAx>
        <c:axId val="263232512"/>
        <c:scaling>
          <c:orientation val="minMax"/>
        </c:scaling>
        <c:delete val="0"/>
        <c:axPos val="b"/>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Fira Sans Condensed" panose="020B0503050000020004" pitchFamily="34" charset="0"/>
                <a:ea typeface="+mn-ea"/>
                <a:cs typeface="+mn-cs"/>
              </a:defRPr>
            </a:pPr>
            <a:endParaRPr lang="en-US"/>
          </a:p>
        </c:txPr>
        <c:crossAx val="263378816"/>
        <c:crosses val="autoZero"/>
        <c:auto val="1"/>
        <c:lblAlgn val="ctr"/>
        <c:lblOffset val="100"/>
        <c:noMultiLvlLbl val="0"/>
      </c:catAx>
      <c:valAx>
        <c:axId val="26337881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6323251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spPr>
            <a:solidFill>
              <a:srgbClr val="E73777"/>
            </a:solidFill>
          </c:spPr>
          <c:dPt>
            <c:idx val="0"/>
            <c:bubble3D val="0"/>
            <c:spPr>
              <a:solidFill>
                <a:srgbClr val="379AA2"/>
              </a:solidFill>
              <a:ln w="19050">
                <a:solidFill>
                  <a:schemeClr val="lt1"/>
                </a:solidFill>
              </a:ln>
              <a:effectLst/>
            </c:spPr>
            <c:extLst>
              <c:ext xmlns:c16="http://schemas.microsoft.com/office/drawing/2014/chart" uri="{C3380CC4-5D6E-409C-BE32-E72D297353CC}">
                <c16:uniqueId val="{00000001-749C-FF4A-9725-BA7017490AC9}"/>
              </c:ext>
            </c:extLst>
          </c:dPt>
          <c:dPt>
            <c:idx val="1"/>
            <c:bubble3D val="0"/>
            <c:spPr>
              <a:solidFill>
                <a:srgbClr val="E73777"/>
              </a:solidFill>
              <a:ln w="19050">
                <a:solidFill>
                  <a:schemeClr val="lt1"/>
                </a:solidFill>
              </a:ln>
              <a:effectLst/>
            </c:spPr>
            <c:extLst>
              <c:ext xmlns:c16="http://schemas.microsoft.com/office/drawing/2014/chart" uri="{C3380CC4-5D6E-409C-BE32-E72D297353CC}">
                <c16:uniqueId val="{00000003-8165-1044-A603-FC27681DC084}"/>
              </c:ext>
            </c:extLst>
          </c:dPt>
          <c:cat>
            <c:strRef>
              <c:f>Sheet1!$A$2:$A$3</c:f>
              <c:strCache>
                <c:ptCount val="2"/>
                <c:pt idx="0">
                  <c:v>1st Qtr</c:v>
                </c:pt>
                <c:pt idx="1">
                  <c:v>2nd Qtr</c:v>
                </c:pt>
              </c:strCache>
            </c:strRef>
          </c:cat>
          <c:val>
            <c:numRef>
              <c:f>Sheet1!$B$2:$B$3</c:f>
              <c:numCache>
                <c:formatCode>General</c:formatCode>
                <c:ptCount val="2"/>
                <c:pt idx="0">
                  <c:v>54</c:v>
                </c:pt>
                <c:pt idx="1">
                  <c:v>46</c:v>
                </c:pt>
              </c:numCache>
            </c:numRef>
          </c:val>
          <c:extLst>
            <c:ext xmlns:c16="http://schemas.microsoft.com/office/drawing/2014/chart" uri="{C3380CC4-5D6E-409C-BE32-E72D297353CC}">
              <c16:uniqueId val="{00000000-749C-FF4A-9725-BA7017490AC9}"/>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Sheet4!$D$48</c:f>
              <c:strCache>
                <c:ptCount val="1"/>
                <c:pt idx="0">
                  <c:v>Treatment</c:v>
                </c:pt>
              </c:strCache>
            </c:strRef>
          </c:tx>
          <c:spPr>
            <a:solidFill>
              <a:srgbClr val="379AA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Fira Sans Condensed" panose="020B05030500000200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Sheet4!$E$47:$H$47</c:f>
              <c:strCache>
                <c:ptCount val="4"/>
                <c:pt idx="0">
                  <c:v>0%-25%</c:v>
                </c:pt>
                <c:pt idx="1">
                  <c:v>25%-50%</c:v>
                </c:pt>
                <c:pt idx="2">
                  <c:v>50%-75%</c:v>
                </c:pt>
                <c:pt idx="3">
                  <c:v>75%-100%</c:v>
                </c:pt>
              </c:strCache>
            </c:strRef>
          </c:cat>
          <c:val>
            <c:numRef>
              <c:f>Sheet4!$E$48:$H$48</c:f>
              <c:numCache>
                <c:formatCode>0%</c:formatCode>
                <c:ptCount val="4"/>
                <c:pt idx="0">
                  <c:v>0.05</c:v>
                </c:pt>
                <c:pt idx="1">
                  <c:v>0.26</c:v>
                </c:pt>
                <c:pt idx="2">
                  <c:v>0.4</c:v>
                </c:pt>
                <c:pt idx="3">
                  <c:v>0.28000000000000003</c:v>
                </c:pt>
              </c:numCache>
            </c:numRef>
          </c:val>
          <c:extLst>
            <c:ext xmlns:c16="http://schemas.microsoft.com/office/drawing/2014/chart" uri="{C3380CC4-5D6E-409C-BE32-E72D297353CC}">
              <c16:uniqueId val="{00000000-4C5B-DD4C-9800-CF0DE5EC88D3}"/>
            </c:ext>
          </c:extLst>
        </c:ser>
        <c:ser>
          <c:idx val="1"/>
          <c:order val="1"/>
          <c:tx>
            <c:strRef>
              <c:f>Sheet4!$D$49</c:f>
              <c:strCache>
                <c:ptCount val="1"/>
                <c:pt idx="0">
                  <c:v>Comparison</c:v>
                </c:pt>
              </c:strCache>
            </c:strRef>
          </c:tx>
          <c:spPr>
            <a:solidFill>
              <a:srgbClr val="E73777"/>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Fira Sans Condensed" panose="020B05030500000200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Sheet4!$E$47:$H$47</c:f>
              <c:strCache>
                <c:ptCount val="4"/>
                <c:pt idx="0">
                  <c:v>0%-25%</c:v>
                </c:pt>
                <c:pt idx="1">
                  <c:v>25%-50%</c:v>
                </c:pt>
                <c:pt idx="2">
                  <c:v>50%-75%</c:v>
                </c:pt>
                <c:pt idx="3">
                  <c:v>75%-100%</c:v>
                </c:pt>
              </c:strCache>
            </c:strRef>
          </c:cat>
          <c:val>
            <c:numRef>
              <c:f>Sheet4!$E$49:$H$49</c:f>
              <c:numCache>
                <c:formatCode>0%</c:formatCode>
                <c:ptCount val="4"/>
                <c:pt idx="0">
                  <c:v>0.39</c:v>
                </c:pt>
                <c:pt idx="1">
                  <c:v>0.5</c:v>
                </c:pt>
                <c:pt idx="2">
                  <c:v>0.09</c:v>
                </c:pt>
                <c:pt idx="3">
                  <c:v>0.01</c:v>
                </c:pt>
              </c:numCache>
            </c:numRef>
          </c:val>
          <c:extLst>
            <c:ext xmlns:c16="http://schemas.microsoft.com/office/drawing/2014/chart" uri="{C3380CC4-5D6E-409C-BE32-E72D297353CC}">
              <c16:uniqueId val="{00000001-4C5B-DD4C-9800-CF0DE5EC88D3}"/>
            </c:ext>
          </c:extLst>
        </c:ser>
        <c:dLbls>
          <c:dLblPos val="outEnd"/>
          <c:showLegendKey val="0"/>
          <c:showVal val="1"/>
          <c:showCatName val="0"/>
          <c:showSerName val="0"/>
          <c:showPercent val="0"/>
          <c:showBubbleSize val="0"/>
        </c:dLbls>
        <c:gapWidth val="124"/>
        <c:overlap val="-26"/>
        <c:axId val="1106746431"/>
        <c:axId val="2067688399"/>
      </c:barChart>
      <c:catAx>
        <c:axId val="110674643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Fira Sans Condensed" panose="020B0503050000020004" pitchFamily="34" charset="0"/>
                <a:ea typeface="+mn-ea"/>
                <a:cs typeface="+mn-cs"/>
              </a:defRPr>
            </a:pPr>
            <a:endParaRPr lang="en-US"/>
          </a:p>
        </c:txPr>
        <c:crossAx val="2067688399"/>
        <c:crosses val="autoZero"/>
        <c:auto val="1"/>
        <c:lblAlgn val="ctr"/>
        <c:lblOffset val="100"/>
        <c:noMultiLvlLbl val="0"/>
      </c:catAx>
      <c:valAx>
        <c:axId val="2067688399"/>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0674643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Fira Sans Condensed" panose="020B05030500000200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'Scoring Range'!$F$5</c:f>
              <c:strCache>
                <c:ptCount val="1"/>
                <c:pt idx="0">
                  <c:v>Treatment</c:v>
                </c:pt>
              </c:strCache>
            </c:strRef>
          </c:tx>
          <c:spPr>
            <a:solidFill>
              <a:srgbClr val="379AA2"/>
            </a:solidFill>
            <a:ln>
              <a:noFill/>
            </a:ln>
            <a:effectLst/>
          </c:spPr>
          <c:invertIfNegative val="0"/>
          <c:dLbls>
            <c:dLbl>
              <c:idx val="4"/>
              <c:tx>
                <c:rich>
                  <a:bodyPr/>
                  <a:lstStyle/>
                  <a:p>
                    <a:fld id="{8443A7BC-3102-B541-8203-F5E5FCC62C02}" type="VALUE">
                      <a:rPr lang="en-US" b="1"/>
                      <a:pPr/>
                      <a:t>[VALUE]</a:t>
                    </a:fld>
                    <a:endParaRPr lang="en-US"/>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5003-AA4B-853E-13EE04A77930}"/>
                </c:ext>
              </c:extLst>
            </c:dLbl>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Fira Sans Condensed" panose="020B05030500000200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'Scoring Range'!$G$4:$K$4</c:f>
              <c:strCache>
                <c:ptCount val="5"/>
                <c:pt idx="0">
                  <c:v>0</c:v>
                </c:pt>
                <c:pt idx="1">
                  <c:v>0.5-2.5</c:v>
                </c:pt>
                <c:pt idx="2">
                  <c:v>2.5-5.0</c:v>
                </c:pt>
                <c:pt idx="3">
                  <c:v>5.0-7.5</c:v>
                </c:pt>
                <c:pt idx="4">
                  <c:v>7.5 to 10</c:v>
                </c:pt>
              </c:strCache>
            </c:strRef>
          </c:cat>
          <c:val>
            <c:numRef>
              <c:f>'Scoring Range'!$G$5:$K$5</c:f>
              <c:numCache>
                <c:formatCode>0%</c:formatCode>
                <c:ptCount val="5"/>
                <c:pt idx="0">
                  <c:v>3.0959752321981426E-3</c:v>
                </c:pt>
                <c:pt idx="1">
                  <c:v>4.3343653250773995E-2</c:v>
                </c:pt>
                <c:pt idx="2">
                  <c:v>0.15789473684210525</c:v>
                </c:pt>
                <c:pt idx="3">
                  <c:v>0.2043343653250774</c:v>
                </c:pt>
                <c:pt idx="4">
                  <c:v>0.59133126934984526</c:v>
                </c:pt>
              </c:numCache>
            </c:numRef>
          </c:val>
          <c:extLst>
            <c:ext xmlns:c16="http://schemas.microsoft.com/office/drawing/2014/chart" uri="{C3380CC4-5D6E-409C-BE32-E72D297353CC}">
              <c16:uniqueId val="{00000000-43B1-4C64-A505-ED8ECDB192EE}"/>
            </c:ext>
          </c:extLst>
        </c:ser>
        <c:ser>
          <c:idx val="1"/>
          <c:order val="1"/>
          <c:tx>
            <c:strRef>
              <c:f>'Scoring Range'!$F$6</c:f>
              <c:strCache>
                <c:ptCount val="1"/>
                <c:pt idx="0">
                  <c:v>Comparison</c:v>
                </c:pt>
              </c:strCache>
            </c:strRef>
          </c:tx>
          <c:spPr>
            <a:solidFill>
              <a:srgbClr val="E73777"/>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Fira Sans Condensed" panose="020B05030500000200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'Scoring Range'!$G$4:$K$4</c:f>
              <c:strCache>
                <c:ptCount val="5"/>
                <c:pt idx="0">
                  <c:v>0</c:v>
                </c:pt>
                <c:pt idx="1">
                  <c:v>0.5-2.5</c:v>
                </c:pt>
                <c:pt idx="2">
                  <c:v>2.5-5.0</c:v>
                </c:pt>
                <c:pt idx="3">
                  <c:v>5.0-7.5</c:v>
                </c:pt>
                <c:pt idx="4">
                  <c:v>7.5 to 10</c:v>
                </c:pt>
              </c:strCache>
            </c:strRef>
          </c:cat>
          <c:val>
            <c:numRef>
              <c:f>'Scoring Range'!$G$6:$K$6</c:f>
              <c:numCache>
                <c:formatCode>0%</c:formatCode>
                <c:ptCount val="5"/>
                <c:pt idx="0">
                  <c:v>1.9553072625698324E-2</c:v>
                </c:pt>
                <c:pt idx="1">
                  <c:v>8.6592178770949726E-2</c:v>
                </c:pt>
                <c:pt idx="2">
                  <c:v>0.33240223463687152</c:v>
                </c:pt>
                <c:pt idx="3">
                  <c:v>0.28491620111731841</c:v>
                </c:pt>
                <c:pt idx="4">
                  <c:v>0.27653631284916202</c:v>
                </c:pt>
              </c:numCache>
            </c:numRef>
          </c:val>
          <c:extLst>
            <c:ext xmlns:c16="http://schemas.microsoft.com/office/drawing/2014/chart" uri="{C3380CC4-5D6E-409C-BE32-E72D297353CC}">
              <c16:uniqueId val="{00000001-43B1-4C64-A505-ED8ECDB192EE}"/>
            </c:ext>
          </c:extLst>
        </c:ser>
        <c:dLbls>
          <c:showLegendKey val="0"/>
          <c:showVal val="1"/>
          <c:showCatName val="0"/>
          <c:showSerName val="0"/>
          <c:showPercent val="0"/>
          <c:showBubbleSize val="0"/>
        </c:dLbls>
        <c:gapWidth val="60"/>
        <c:axId val="273981824"/>
        <c:axId val="273998592"/>
      </c:barChart>
      <c:catAx>
        <c:axId val="2739818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73998592"/>
        <c:crosses val="autoZero"/>
        <c:auto val="1"/>
        <c:lblAlgn val="ctr"/>
        <c:lblOffset val="100"/>
        <c:noMultiLvlLbl val="0"/>
      </c:catAx>
      <c:valAx>
        <c:axId val="273998592"/>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7398182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'Scoring Range'!$F$20</c:f>
              <c:strCache>
                <c:ptCount val="1"/>
                <c:pt idx="0">
                  <c:v>Treatment</c:v>
                </c:pt>
              </c:strCache>
            </c:strRef>
          </c:tx>
          <c:spPr>
            <a:solidFill>
              <a:srgbClr val="379AA2"/>
            </a:solidFill>
            <a:ln>
              <a:noFill/>
            </a:ln>
            <a:effectLst/>
          </c:spPr>
          <c:invertIfNegative val="0"/>
          <c:dLbls>
            <c:dLbl>
              <c:idx val="4"/>
              <c:tx>
                <c:rich>
                  <a:bodyPr/>
                  <a:lstStyle/>
                  <a:p>
                    <a:fld id="{8771A573-C89B-2743-9366-84A44ACFC073}" type="VALUE">
                      <a:rPr lang="en-US" b="1"/>
                      <a:pPr/>
                      <a:t>[VALUE]</a:t>
                    </a:fld>
                    <a:endParaRPr lang="en-US"/>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B6BA-594D-A03A-A9A74FE67ABA}"/>
                </c:ext>
              </c:extLst>
            </c:dLbl>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Fira Sans Condensed" panose="020B05030500000200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'Scoring Range'!$G$19:$K$19</c:f>
              <c:strCache>
                <c:ptCount val="5"/>
                <c:pt idx="0">
                  <c:v>0</c:v>
                </c:pt>
                <c:pt idx="1">
                  <c:v>0.5-2.5</c:v>
                </c:pt>
                <c:pt idx="2">
                  <c:v>2.5-5.0</c:v>
                </c:pt>
                <c:pt idx="3">
                  <c:v>5.0-7.5</c:v>
                </c:pt>
                <c:pt idx="4">
                  <c:v>7.5 to 10</c:v>
                </c:pt>
              </c:strCache>
            </c:strRef>
          </c:cat>
          <c:val>
            <c:numRef>
              <c:f>'Scoring Range'!$G$20:$K$20</c:f>
              <c:numCache>
                <c:formatCode>0%</c:formatCode>
                <c:ptCount val="5"/>
                <c:pt idx="0">
                  <c:v>0</c:v>
                </c:pt>
                <c:pt idx="1">
                  <c:v>1.1135371179039301E-2</c:v>
                </c:pt>
                <c:pt idx="2">
                  <c:v>0.10262008733624454</c:v>
                </c:pt>
                <c:pt idx="3">
                  <c:v>0.28799126637554584</c:v>
                </c:pt>
                <c:pt idx="4">
                  <c:v>0.59825327510917026</c:v>
                </c:pt>
              </c:numCache>
            </c:numRef>
          </c:val>
          <c:extLst>
            <c:ext xmlns:c16="http://schemas.microsoft.com/office/drawing/2014/chart" uri="{C3380CC4-5D6E-409C-BE32-E72D297353CC}">
              <c16:uniqueId val="{00000000-B6BA-594D-A03A-A9A74FE67ABA}"/>
            </c:ext>
          </c:extLst>
        </c:ser>
        <c:ser>
          <c:idx val="1"/>
          <c:order val="1"/>
          <c:tx>
            <c:strRef>
              <c:f>'Scoring Range'!$F$21</c:f>
              <c:strCache>
                <c:ptCount val="1"/>
                <c:pt idx="0">
                  <c:v>Comparison</c:v>
                </c:pt>
              </c:strCache>
            </c:strRef>
          </c:tx>
          <c:spPr>
            <a:solidFill>
              <a:srgbClr val="E73777"/>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Fira Sans Condensed" panose="020B05030500000200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'Scoring Range'!$G$19:$K$19</c:f>
              <c:strCache>
                <c:ptCount val="5"/>
                <c:pt idx="0">
                  <c:v>0</c:v>
                </c:pt>
                <c:pt idx="1">
                  <c:v>0.5-2.5</c:v>
                </c:pt>
                <c:pt idx="2">
                  <c:v>2.5-5.0</c:v>
                </c:pt>
                <c:pt idx="3">
                  <c:v>5.0-7.5</c:v>
                </c:pt>
                <c:pt idx="4">
                  <c:v>7.5 to 10</c:v>
                </c:pt>
              </c:strCache>
            </c:strRef>
          </c:cat>
          <c:val>
            <c:numRef>
              <c:f>'Scoring Range'!$G$21:$K$21</c:f>
              <c:numCache>
                <c:formatCode>0%</c:formatCode>
                <c:ptCount val="5"/>
                <c:pt idx="0">
                  <c:v>0</c:v>
                </c:pt>
                <c:pt idx="1">
                  <c:v>5.9731351814804233E-2</c:v>
                </c:pt>
                <c:pt idx="2">
                  <c:v>0.27722206344669903</c:v>
                </c:pt>
                <c:pt idx="3">
                  <c:v>0.47613603886824807</c:v>
                </c:pt>
                <c:pt idx="4">
                  <c:v>0.18691054587024863</c:v>
                </c:pt>
              </c:numCache>
            </c:numRef>
          </c:val>
          <c:extLst>
            <c:ext xmlns:c16="http://schemas.microsoft.com/office/drawing/2014/chart" uri="{C3380CC4-5D6E-409C-BE32-E72D297353CC}">
              <c16:uniqueId val="{00000001-B6BA-594D-A03A-A9A74FE67ABA}"/>
            </c:ext>
          </c:extLst>
        </c:ser>
        <c:dLbls>
          <c:showLegendKey val="0"/>
          <c:showVal val="1"/>
          <c:showCatName val="0"/>
          <c:showSerName val="0"/>
          <c:showPercent val="0"/>
          <c:showBubbleSize val="0"/>
        </c:dLbls>
        <c:gapWidth val="38"/>
        <c:axId val="273983360"/>
        <c:axId val="291328384"/>
      </c:barChart>
      <c:catAx>
        <c:axId val="273983360"/>
        <c:scaling>
          <c:orientation val="minMax"/>
        </c:scaling>
        <c:delete val="0"/>
        <c:axPos val="b"/>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91328384"/>
        <c:crosses val="autoZero"/>
        <c:auto val="1"/>
        <c:lblAlgn val="ctr"/>
        <c:lblOffset val="100"/>
        <c:noMultiLvlLbl val="0"/>
      </c:catAx>
      <c:valAx>
        <c:axId val="291328384"/>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7398336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'Scoring Range'!$F$36</c:f>
              <c:strCache>
                <c:ptCount val="1"/>
                <c:pt idx="0">
                  <c:v>Treatment</c:v>
                </c:pt>
              </c:strCache>
            </c:strRef>
          </c:tx>
          <c:spPr>
            <a:solidFill>
              <a:srgbClr val="379AA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Fira Sans Condensed" panose="020B05030500000200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'Scoring Range'!$G$35:$K$35</c:f>
              <c:strCache>
                <c:ptCount val="5"/>
                <c:pt idx="0">
                  <c:v>0</c:v>
                </c:pt>
                <c:pt idx="1">
                  <c:v>0.5-2.5</c:v>
                </c:pt>
                <c:pt idx="2">
                  <c:v>2.5-5.0</c:v>
                </c:pt>
                <c:pt idx="3">
                  <c:v>5.0-7.5</c:v>
                </c:pt>
                <c:pt idx="4">
                  <c:v>7.5 to 10</c:v>
                </c:pt>
              </c:strCache>
            </c:strRef>
          </c:cat>
          <c:val>
            <c:numRef>
              <c:f>'Scoring Range'!$G$36:$K$36</c:f>
              <c:numCache>
                <c:formatCode>0%</c:formatCode>
                <c:ptCount val="5"/>
                <c:pt idx="0">
                  <c:v>4.0247678018575851E-2</c:v>
                </c:pt>
                <c:pt idx="1">
                  <c:v>0.14241486068111456</c:v>
                </c:pt>
                <c:pt idx="2">
                  <c:v>0.21671826625386997</c:v>
                </c:pt>
                <c:pt idx="3">
                  <c:v>0.16718266253869968</c:v>
                </c:pt>
                <c:pt idx="4">
                  <c:v>0.43343653250773995</c:v>
                </c:pt>
              </c:numCache>
            </c:numRef>
          </c:val>
          <c:extLst>
            <c:ext xmlns:c16="http://schemas.microsoft.com/office/drawing/2014/chart" uri="{C3380CC4-5D6E-409C-BE32-E72D297353CC}">
              <c16:uniqueId val="{00000000-7A07-4E07-BCF1-1C02E502D19B}"/>
            </c:ext>
          </c:extLst>
        </c:ser>
        <c:ser>
          <c:idx val="1"/>
          <c:order val="1"/>
          <c:tx>
            <c:strRef>
              <c:f>'Scoring Range'!$F$37</c:f>
              <c:strCache>
                <c:ptCount val="1"/>
                <c:pt idx="0">
                  <c:v>Comparison</c:v>
                </c:pt>
              </c:strCache>
            </c:strRef>
          </c:tx>
          <c:spPr>
            <a:solidFill>
              <a:srgbClr val="E73777"/>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Fira Sans Condensed" panose="020B05030500000200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'Scoring Range'!$G$35:$K$35</c:f>
              <c:strCache>
                <c:ptCount val="5"/>
                <c:pt idx="0">
                  <c:v>0</c:v>
                </c:pt>
                <c:pt idx="1">
                  <c:v>0.5-2.5</c:v>
                </c:pt>
                <c:pt idx="2">
                  <c:v>2.5-5.0</c:v>
                </c:pt>
                <c:pt idx="3">
                  <c:v>5.0-7.5</c:v>
                </c:pt>
                <c:pt idx="4">
                  <c:v>7.5 to 10</c:v>
                </c:pt>
              </c:strCache>
            </c:strRef>
          </c:cat>
          <c:val>
            <c:numRef>
              <c:f>'Scoring Range'!$G$37:$K$37</c:f>
              <c:numCache>
                <c:formatCode>0%</c:formatCode>
                <c:ptCount val="5"/>
                <c:pt idx="0">
                  <c:v>0.15363128491620112</c:v>
                </c:pt>
                <c:pt idx="1">
                  <c:v>0.34636871508379891</c:v>
                </c:pt>
                <c:pt idx="2">
                  <c:v>0.34357541899441341</c:v>
                </c:pt>
                <c:pt idx="3">
                  <c:v>0.11731843575418995</c:v>
                </c:pt>
                <c:pt idx="4">
                  <c:v>3.9106145251396648E-2</c:v>
                </c:pt>
              </c:numCache>
            </c:numRef>
          </c:val>
          <c:extLst>
            <c:ext xmlns:c16="http://schemas.microsoft.com/office/drawing/2014/chart" uri="{C3380CC4-5D6E-409C-BE32-E72D297353CC}">
              <c16:uniqueId val="{00000001-7A07-4E07-BCF1-1C02E502D19B}"/>
            </c:ext>
          </c:extLst>
        </c:ser>
        <c:dLbls>
          <c:showLegendKey val="0"/>
          <c:showVal val="1"/>
          <c:showCatName val="0"/>
          <c:showSerName val="0"/>
          <c:showPercent val="0"/>
          <c:showBubbleSize val="0"/>
        </c:dLbls>
        <c:gapWidth val="39"/>
        <c:overlap val="1"/>
        <c:axId val="269922688"/>
        <c:axId val="269924224"/>
      </c:barChart>
      <c:catAx>
        <c:axId val="269922688"/>
        <c:scaling>
          <c:orientation val="minMax"/>
        </c:scaling>
        <c:delete val="0"/>
        <c:axPos val="b"/>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69924224"/>
        <c:crosses val="autoZero"/>
        <c:auto val="1"/>
        <c:lblAlgn val="ctr"/>
        <c:lblOffset val="100"/>
        <c:noMultiLvlLbl val="0"/>
      </c:catAx>
      <c:valAx>
        <c:axId val="269924224"/>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6992268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'Scoring Range'!$F$50</c:f>
              <c:strCache>
                <c:ptCount val="1"/>
                <c:pt idx="0">
                  <c:v>Treatment</c:v>
                </c:pt>
              </c:strCache>
            </c:strRef>
          </c:tx>
          <c:spPr>
            <a:solidFill>
              <a:srgbClr val="379AA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Fira Sans Condensed" panose="020B05030500000200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'Scoring Range'!$G$49:$K$49</c:f>
              <c:strCache>
                <c:ptCount val="5"/>
                <c:pt idx="0">
                  <c:v>0</c:v>
                </c:pt>
                <c:pt idx="1">
                  <c:v>0.5-7.5</c:v>
                </c:pt>
                <c:pt idx="2">
                  <c:v>7.5-15</c:v>
                </c:pt>
                <c:pt idx="3">
                  <c:v>15.0-22.5</c:v>
                </c:pt>
                <c:pt idx="4">
                  <c:v>22.5-30</c:v>
                </c:pt>
              </c:strCache>
            </c:strRef>
          </c:cat>
          <c:val>
            <c:numRef>
              <c:f>'Scoring Range'!$G$50:$K$50</c:f>
              <c:numCache>
                <c:formatCode>0%</c:formatCode>
                <c:ptCount val="5"/>
                <c:pt idx="0">
                  <c:v>1.5479876160990712E-2</c:v>
                </c:pt>
                <c:pt idx="1">
                  <c:v>0.1238390092879257</c:v>
                </c:pt>
                <c:pt idx="2">
                  <c:v>0.37770897832817335</c:v>
                </c:pt>
                <c:pt idx="3">
                  <c:v>0.28792569659442724</c:v>
                </c:pt>
                <c:pt idx="4">
                  <c:v>0.19504643962848298</c:v>
                </c:pt>
              </c:numCache>
            </c:numRef>
          </c:val>
          <c:extLst>
            <c:ext xmlns:c16="http://schemas.microsoft.com/office/drawing/2014/chart" uri="{C3380CC4-5D6E-409C-BE32-E72D297353CC}">
              <c16:uniqueId val="{00000000-E137-6649-A67F-36A155C1FA08}"/>
            </c:ext>
          </c:extLst>
        </c:ser>
        <c:ser>
          <c:idx val="1"/>
          <c:order val="1"/>
          <c:tx>
            <c:strRef>
              <c:f>'Scoring Range'!$F$51</c:f>
              <c:strCache>
                <c:ptCount val="1"/>
                <c:pt idx="0">
                  <c:v>Comparison</c:v>
                </c:pt>
              </c:strCache>
            </c:strRef>
          </c:tx>
          <c:spPr>
            <a:solidFill>
              <a:srgbClr val="E73777"/>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Fira Sans Condensed" panose="020B05030500000200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'Scoring Range'!$G$49:$K$49</c:f>
              <c:strCache>
                <c:ptCount val="5"/>
                <c:pt idx="0">
                  <c:v>0</c:v>
                </c:pt>
                <c:pt idx="1">
                  <c:v>0.5-7.5</c:v>
                </c:pt>
                <c:pt idx="2">
                  <c:v>7.5-15</c:v>
                </c:pt>
                <c:pt idx="3">
                  <c:v>15.0-22.5</c:v>
                </c:pt>
                <c:pt idx="4">
                  <c:v>22.5-30</c:v>
                </c:pt>
              </c:strCache>
            </c:strRef>
          </c:cat>
          <c:val>
            <c:numRef>
              <c:f>'Scoring Range'!$G$51:$K$51</c:f>
              <c:numCache>
                <c:formatCode>0%</c:formatCode>
                <c:ptCount val="5"/>
                <c:pt idx="0">
                  <c:v>0.21229050279329609</c:v>
                </c:pt>
                <c:pt idx="1">
                  <c:v>0.55865921787709494</c:v>
                </c:pt>
                <c:pt idx="2">
                  <c:v>0.18994413407821228</c:v>
                </c:pt>
                <c:pt idx="3">
                  <c:v>2.7932960893854747E-2</c:v>
                </c:pt>
                <c:pt idx="4">
                  <c:v>1.11731843575419E-2</c:v>
                </c:pt>
              </c:numCache>
            </c:numRef>
          </c:val>
          <c:extLst>
            <c:ext xmlns:c16="http://schemas.microsoft.com/office/drawing/2014/chart" uri="{C3380CC4-5D6E-409C-BE32-E72D297353CC}">
              <c16:uniqueId val="{00000001-E137-6649-A67F-36A155C1FA08}"/>
            </c:ext>
          </c:extLst>
        </c:ser>
        <c:dLbls>
          <c:showLegendKey val="0"/>
          <c:showVal val="1"/>
          <c:showCatName val="0"/>
          <c:showSerName val="0"/>
          <c:showPercent val="0"/>
          <c:showBubbleSize val="0"/>
        </c:dLbls>
        <c:gapWidth val="46"/>
        <c:overlap val="-2"/>
        <c:axId val="291191808"/>
        <c:axId val="291207040"/>
      </c:barChart>
      <c:catAx>
        <c:axId val="291191808"/>
        <c:scaling>
          <c:orientation val="minMax"/>
        </c:scaling>
        <c:delete val="0"/>
        <c:axPos val="b"/>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91207040"/>
        <c:crosses val="autoZero"/>
        <c:auto val="1"/>
        <c:lblAlgn val="ctr"/>
        <c:lblOffset val="100"/>
        <c:noMultiLvlLbl val="0"/>
      </c:catAx>
      <c:valAx>
        <c:axId val="291207040"/>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9119180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2107421268431887"/>
          <c:y val="3.6621450777927771E-2"/>
          <c:w val="0.72681043760779607"/>
          <c:h val="0.79226863090562083"/>
        </c:manualLayout>
      </c:layout>
      <c:barChart>
        <c:barDir val="bar"/>
        <c:grouping val="clustered"/>
        <c:varyColors val="0"/>
        <c:ser>
          <c:idx val="0"/>
          <c:order val="0"/>
          <c:tx>
            <c:strRef>
              <c:f>Sheet1!$B$1</c:f>
              <c:strCache>
                <c:ptCount val="1"/>
                <c:pt idx="0">
                  <c:v>Series 1</c:v>
                </c:pt>
              </c:strCache>
            </c:strRef>
          </c:tx>
          <c:spPr>
            <a:solidFill>
              <a:srgbClr val="379AA2"/>
            </a:solidFill>
            <a:ln>
              <a:noFill/>
            </a:ln>
            <a:effectLst/>
          </c:spPr>
          <c:invertIfNegative val="0"/>
          <c:cat>
            <c:strRef>
              <c:f>Sheet1!$A$2:$A$7</c:f>
              <c:strCache>
                <c:ptCount val="5"/>
                <c:pt idx="0">
                  <c:v>AY 2019-2020</c:v>
                </c:pt>
                <c:pt idx="1">
                  <c:v>AY 2020-2021</c:v>
                </c:pt>
                <c:pt idx="2">
                  <c:v>AY 2021-2022</c:v>
                </c:pt>
                <c:pt idx="3">
                  <c:v>AY 2022-2023</c:v>
                </c:pt>
                <c:pt idx="4">
                  <c:v>AY 2023-2024</c:v>
                </c:pt>
              </c:strCache>
            </c:strRef>
          </c:cat>
          <c:val>
            <c:numRef>
              <c:f>Sheet1!$B$2:$B$7</c:f>
              <c:numCache>
                <c:formatCode>General</c:formatCode>
                <c:ptCount val="6"/>
                <c:pt idx="0">
                  <c:v>76</c:v>
                </c:pt>
                <c:pt idx="1">
                  <c:v>76</c:v>
                </c:pt>
                <c:pt idx="2">
                  <c:v>73</c:v>
                </c:pt>
                <c:pt idx="3">
                  <c:v>88</c:v>
                </c:pt>
                <c:pt idx="4">
                  <c:v>103</c:v>
                </c:pt>
              </c:numCache>
            </c:numRef>
          </c:val>
          <c:extLst>
            <c:ext xmlns:c16="http://schemas.microsoft.com/office/drawing/2014/chart" uri="{C3380CC4-5D6E-409C-BE32-E72D297353CC}">
              <c16:uniqueId val="{00000000-7615-CF4C-BB99-7E168EA94FCD}"/>
            </c:ext>
          </c:extLst>
        </c:ser>
        <c:dLbls>
          <c:showLegendKey val="0"/>
          <c:showVal val="0"/>
          <c:showCatName val="0"/>
          <c:showSerName val="0"/>
          <c:showPercent val="0"/>
          <c:showBubbleSize val="0"/>
        </c:dLbls>
        <c:gapWidth val="83"/>
        <c:overlap val="47"/>
        <c:axId val="847906543"/>
        <c:axId val="1525942751"/>
      </c:barChart>
      <c:catAx>
        <c:axId val="847906543"/>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1525942751"/>
        <c:crosses val="autoZero"/>
        <c:auto val="1"/>
        <c:lblAlgn val="ctr"/>
        <c:lblOffset val="100"/>
        <c:noMultiLvlLbl val="0"/>
      </c:catAx>
      <c:valAx>
        <c:axId val="1525942751"/>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847906543"/>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Series 1</c:v>
                </c:pt>
              </c:strCache>
            </c:strRef>
          </c:tx>
          <c:spPr>
            <a:ln w="28575" cap="rnd">
              <a:solidFill>
                <a:srgbClr val="E73777"/>
              </a:solidFill>
              <a:round/>
            </a:ln>
            <a:effectLst/>
          </c:spPr>
          <c:marker>
            <c:symbol val="none"/>
          </c:marker>
          <c:cat>
            <c:strRef>
              <c:f>Sheet1!$A$2:$A$6</c:f>
              <c:strCache>
                <c:ptCount val="5"/>
                <c:pt idx="0">
                  <c:v>AY 2019-2020</c:v>
                </c:pt>
                <c:pt idx="1">
                  <c:v>AY 2020-2021</c:v>
                </c:pt>
                <c:pt idx="2">
                  <c:v>AY 2021-2022</c:v>
                </c:pt>
                <c:pt idx="3">
                  <c:v>AY 2022-2023</c:v>
                </c:pt>
                <c:pt idx="4">
                  <c:v>AY 2023-2024</c:v>
                </c:pt>
              </c:strCache>
            </c:strRef>
          </c:cat>
          <c:val>
            <c:numRef>
              <c:f>Sheet1!$B$2:$B$6</c:f>
              <c:numCache>
                <c:formatCode>General</c:formatCode>
                <c:ptCount val="5"/>
                <c:pt idx="0">
                  <c:v>4561</c:v>
                </c:pt>
                <c:pt idx="1">
                  <c:v>3390</c:v>
                </c:pt>
                <c:pt idx="2">
                  <c:v>5411</c:v>
                </c:pt>
                <c:pt idx="3">
                  <c:v>5700</c:v>
                </c:pt>
                <c:pt idx="4">
                  <c:v>6800</c:v>
                </c:pt>
              </c:numCache>
            </c:numRef>
          </c:val>
          <c:smooth val="0"/>
          <c:extLst>
            <c:ext xmlns:c16="http://schemas.microsoft.com/office/drawing/2014/chart" uri="{C3380CC4-5D6E-409C-BE32-E72D297353CC}">
              <c16:uniqueId val="{00000000-7686-F74F-876B-11CBA117CAD2}"/>
            </c:ext>
          </c:extLst>
        </c:ser>
        <c:dLbls>
          <c:showLegendKey val="0"/>
          <c:showVal val="0"/>
          <c:showCatName val="0"/>
          <c:showSerName val="0"/>
          <c:showPercent val="0"/>
          <c:showBubbleSize val="0"/>
        </c:dLbls>
        <c:smooth val="0"/>
        <c:axId val="851892255"/>
        <c:axId val="1527713679"/>
      </c:lineChart>
      <c:catAx>
        <c:axId val="85189225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527713679"/>
        <c:crosses val="autoZero"/>
        <c:auto val="1"/>
        <c:lblAlgn val="ctr"/>
        <c:lblOffset val="100"/>
        <c:noMultiLvlLbl val="0"/>
      </c:catAx>
      <c:valAx>
        <c:axId val="1527713679"/>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85189225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279033876553325"/>
          <c:y val="6.8666086554277972E-2"/>
          <c:w val="0.9158399218585026"/>
          <c:h val="0.78623082478211581"/>
        </c:manualLayout>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dPt>
            <c:idx val="0"/>
            <c:invertIfNegative val="0"/>
            <c:bubble3D val="0"/>
            <c:spPr>
              <a:solidFill>
                <a:srgbClr val="379AA2"/>
              </a:solidFill>
              <a:ln>
                <a:noFill/>
              </a:ln>
              <a:effectLst/>
            </c:spPr>
            <c:extLst>
              <c:ext xmlns:c16="http://schemas.microsoft.com/office/drawing/2014/chart" uri="{C3380CC4-5D6E-409C-BE32-E72D297353CC}">
                <c16:uniqueId val="{00000003-11C0-9B4C-9865-C28502E9B728}"/>
              </c:ext>
            </c:extLst>
          </c:dPt>
          <c:dPt>
            <c:idx val="1"/>
            <c:invertIfNegative val="0"/>
            <c:bubble3D val="0"/>
            <c:spPr>
              <a:solidFill>
                <a:srgbClr val="E73777"/>
              </a:solidFill>
              <a:ln>
                <a:noFill/>
              </a:ln>
              <a:effectLst/>
            </c:spPr>
            <c:extLst>
              <c:ext xmlns:c16="http://schemas.microsoft.com/office/drawing/2014/chart" uri="{C3380CC4-5D6E-409C-BE32-E72D297353CC}">
                <c16:uniqueId val="{00000004-11C0-9B4C-9865-C28502E9B728}"/>
              </c:ext>
            </c:extLst>
          </c:dPt>
          <c:cat>
            <c:strRef>
              <c:f>Sheet1!$A$2:$A$3</c:f>
              <c:strCache>
                <c:ptCount val="2"/>
                <c:pt idx="0">
                  <c:v>Treatment</c:v>
                </c:pt>
                <c:pt idx="1">
                  <c:v>Comparision</c:v>
                </c:pt>
              </c:strCache>
            </c:strRef>
          </c:cat>
          <c:val>
            <c:numRef>
              <c:f>Sheet1!$B$2:$B$3</c:f>
              <c:numCache>
                <c:formatCode>General</c:formatCode>
                <c:ptCount val="2"/>
                <c:pt idx="0">
                  <c:v>36.380000000000003</c:v>
                </c:pt>
                <c:pt idx="1">
                  <c:v>18.260000000000002</c:v>
                </c:pt>
              </c:numCache>
            </c:numRef>
          </c:val>
          <c:extLst>
            <c:ext xmlns:c16="http://schemas.microsoft.com/office/drawing/2014/chart" uri="{C3380CC4-5D6E-409C-BE32-E72D297353CC}">
              <c16:uniqueId val="{00000000-11C0-9B4C-9865-C28502E9B728}"/>
            </c:ext>
          </c:extLst>
        </c:ser>
        <c:dLbls>
          <c:showLegendKey val="0"/>
          <c:showVal val="0"/>
          <c:showCatName val="0"/>
          <c:showSerName val="0"/>
          <c:showPercent val="0"/>
          <c:showBubbleSize val="0"/>
        </c:dLbls>
        <c:gapWidth val="144"/>
        <c:overlap val="-27"/>
        <c:axId val="412987295"/>
        <c:axId val="413133343"/>
      </c:barChart>
      <c:catAx>
        <c:axId val="41298729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Fira Sans Condensed" panose="020B0503050000020004" pitchFamily="34" charset="0"/>
                <a:ea typeface="+mn-ea"/>
                <a:cs typeface="+mn-cs"/>
              </a:defRPr>
            </a:pPr>
            <a:endParaRPr lang="en-US"/>
          </a:p>
        </c:txPr>
        <c:crossAx val="413133343"/>
        <c:crosses val="autoZero"/>
        <c:auto val="1"/>
        <c:lblAlgn val="ctr"/>
        <c:lblOffset val="100"/>
        <c:noMultiLvlLbl val="0"/>
      </c:catAx>
      <c:valAx>
        <c:axId val="41313334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1298729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Series 1</c:v>
                </c:pt>
              </c:strCache>
            </c:strRef>
          </c:tx>
          <c:spPr>
            <a:solidFill>
              <a:srgbClr val="379AA2"/>
            </a:solidFill>
            <a:ln>
              <a:noFill/>
            </a:ln>
            <a:effectLst/>
          </c:spPr>
          <c:invertIfNegative val="0"/>
          <c:cat>
            <c:strRef>
              <c:f>Sheet1!$A$2:$A$5</c:f>
              <c:strCache>
                <c:ptCount val="4"/>
                <c:pt idx="0">
                  <c:v>Listening</c:v>
                </c:pt>
                <c:pt idx="1">
                  <c:v>Speaking</c:v>
                </c:pt>
                <c:pt idx="2">
                  <c:v>Reading</c:v>
                </c:pt>
                <c:pt idx="3">
                  <c:v>Writing</c:v>
                </c:pt>
              </c:strCache>
            </c:strRef>
          </c:cat>
          <c:val>
            <c:numRef>
              <c:f>Sheet1!$B$2:$B$5</c:f>
              <c:numCache>
                <c:formatCode>General</c:formatCode>
                <c:ptCount val="4"/>
                <c:pt idx="0">
                  <c:v>7.6</c:v>
                </c:pt>
                <c:pt idx="1">
                  <c:v>7.09</c:v>
                </c:pt>
                <c:pt idx="2">
                  <c:v>6.2</c:v>
                </c:pt>
                <c:pt idx="3">
                  <c:v>15.49</c:v>
                </c:pt>
              </c:numCache>
            </c:numRef>
          </c:val>
          <c:extLst>
            <c:ext xmlns:c16="http://schemas.microsoft.com/office/drawing/2014/chart" uri="{C3380CC4-5D6E-409C-BE32-E72D297353CC}">
              <c16:uniqueId val="{00000000-174B-C148-8F95-CDA0DEBCC2CB}"/>
            </c:ext>
          </c:extLst>
        </c:ser>
        <c:ser>
          <c:idx val="1"/>
          <c:order val="1"/>
          <c:tx>
            <c:strRef>
              <c:f>Sheet1!$C$1</c:f>
              <c:strCache>
                <c:ptCount val="1"/>
                <c:pt idx="0">
                  <c:v>Series 2</c:v>
                </c:pt>
              </c:strCache>
            </c:strRef>
          </c:tx>
          <c:spPr>
            <a:solidFill>
              <a:srgbClr val="E73777"/>
            </a:solidFill>
            <a:ln>
              <a:noFill/>
            </a:ln>
            <a:effectLst/>
          </c:spPr>
          <c:invertIfNegative val="0"/>
          <c:cat>
            <c:strRef>
              <c:f>Sheet1!$A$2:$A$5</c:f>
              <c:strCache>
                <c:ptCount val="4"/>
                <c:pt idx="0">
                  <c:v>Listening</c:v>
                </c:pt>
                <c:pt idx="1">
                  <c:v>Speaking</c:v>
                </c:pt>
                <c:pt idx="2">
                  <c:v>Reading</c:v>
                </c:pt>
                <c:pt idx="3">
                  <c:v>Writing</c:v>
                </c:pt>
              </c:strCache>
            </c:strRef>
          </c:cat>
          <c:val>
            <c:numRef>
              <c:f>Sheet1!$C$2:$C$5</c:f>
              <c:numCache>
                <c:formatCode>General</c:formatCode>
                <c:ptCount val="4"/>
                <c:pt idx="0">
                  <c:v>5.79</c:v>
                </c:pt>
                <c:pt idx="1">
                  <c:v>4.8899999999999997</c:v>
                </c:pt>
                <c:pt idx="2">
                  <c:v>2.99</c:v>
                </c:pt>
                <c:pt idx="3">
                  <c:v>4.59</c:v>
                </c:pt>
              </c:numCache>
            </c:numRef>
          </c:val>
          <c:extLst>
            <c:ext xmlns:c16="http://schemas.microsoft.com/office/drawing/2014/chart" uri="{C3380CC4-5D6E-409C-BE32-E72D297353CC}">
              <c16:uniqueId val="{00000003-174B-C148-8F95-CDA0DEBCC2CB}"/>
            </c:ext>
          </c:extLst>
        </c:ser>
        <c:dLbls>
          <c:showLegendKey val="0"/>
          <c:showVal val="0"/>
          <c:showCatName val="0"/>
          <c:showSerName val="0"/>
          <c:showPercent val="0"/>
          <c:showBubbleSize val="0"/>
        </c:dLbls>
        <c:gapWidth val="89"/>
        <c:overlap val="-27"/>
        <c:axId val="1519661487"/>
        <c:axId val="1520201183"/>
      </c:barChart>
      <c:catAx>
        <c:axId val="151966148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Fira Sans Condensed" panose="020B0503050000020004" pitchFamily="34" charset="0"/>
                <a:ea typeface="+mn-ea"/>
                <a:cs typeface="+mn-cs"/>
              </a:defRPr>
            </a:pPr>
            <a:endParaRPr lang="en-US"/>
          </a:p>
        </c:txPr>
        <c:crossAx val="1520201183"/>
        <c:crosses val="autoZero"/>
        <c:auto val="1"/>
        <c:lblAlgn val="ctr"/>
        <c:lblOffset val="100"/>
        <c:noMultiLvlLbl val="0"/>
      </c:catAx>
      <c:valAx>
        <c:axId val="152020118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51966148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dPt>
            <c:idx val="0"/>
            <c:invertIfNegative val="0"/>
            <c:bubble3D val="0"/>
            <c:spPr>
              <a:solidFill>
                <a:srgbClr val="379AA2"/>
              </a:solidFill>
              <a:ln>
                <a:noFill/>
              </a:ln>
              <a:effectLst/>
            </c:spPr>
            <c:extLst>
              <c:ext xmlns:c16="http://schemas.microsoft.com/office/drawing/2014/chart" uri="{C3380CC4-5D6E-409C-BE32-E72D297353CC}">
                <c16:uniqueId val="{00000003-ABA9-4640-8E73-61B2CE100BD5}"/>
              </c:ext>
            </c:extLst>
          </c:dPt>
          <c:dPt>
            <c:idx val="1"/>
            <c:invertIfNegative val="0"/>
            <c:bubble3D val="0"/>
            <c:spPr>
              <a:solidFill>
                <a:srgbClr val="379AA2"/>
              </a:solidFill>
              <a:ln>
                <a:noFill/>
              </a:ln>
              <a:effectLst/>
            </c:spPr>
            <c:extLst>
              <c:ext xmlns:c16="http://schemas.microsoft.com/office/drawing/2014/chart" uri="{C3380CC4-5D6E-409C-BE32-E72D297353CC}">
                <c16:uniqueId val="{00000004-ABA9-4640-8E73-61B2CE100BD5}"/>
              </c:ext>
            </c:extLst>
          </c:dPt>
          <c:cat>
            <c:strRef>
              <c:f>Sheet1!$A$2:$A$3</c:f>
              <c:strCache>
                <c:ptCount val="2"/>
                <c:pt idx="0">
                  <c:v>Pre A1</c:v>
                </c:pt>
                <c:pt idx="1">
                  <c:v>A1</c:v>
                </c:pt>
              </c:strCache>
            </c:strRef>
          </c:cat>
          <c:val>
            <c:numRef>
              <c:f>Sheet1!$B$2:$B$3</c:f>
              <c:numCache>
                <c:formatCode>General</c:formatCode>
                <c:ptCount val="2"/>
                <c:pt idx="0">
                  <c:v>55</c:v>
                </c:pt>
                <c:pt idx="1">
                  <c:v>69</c:v>
                </c:pt>
              </c:numCache>
            </c:numRef>
          </c:val>
          <c:extLst>
            <c:ext xmlns:c16="http://schemas.microsoft.com/office/drawing/2014/chart" uri="{C3380CC4-5D6E-409C-BE32-E72D297353CC}">
              <c16:uniqueId val="{00000000-ABA9-4640-8E73-61B2CE100BD5}"/>
            </c:ext>
          </c:extLst>
        </c:ser>
        <c:ser>
          <c:idx val="1"/>
          <c:order val="1"/>
          <c:tx>
            <c:strRef>
              <c:f>Sheet1!$C$1</c:f>
              <c:strCache>
                <c:ptCount val="1"/>
                <c:pt idx="0">
                  <c:v>Series 2</c:v>
                </c:pt>
              </c:strCache>
            </c:strRef>
          </c:tx>
          <c:spPr>
            <a:solidFill>
              <a:srgbClr val="E73777"/>
            </a:solidFill>
            <a:ln>
              <a:noFill/>
            </a:ln>
            <a:effectLst/>
          </c:spPr>
          <c:invertIfNegative val="0"/>
          <c:cat>
            <c:strRef>
              <c:f>Sheet1!$A$2:$A$3</c:f>
              <c:strCache>
                <c:ptCount val="2"/>
                <c:pt idx="0">
                  <c:v>Pre A1</c:v>
                </c:pt>
                <c:pt idx="1">
                  <c:v>A1</c:v>
                </c:pt>
              </c:strCache>
            </c:strRef>
          </c:cat>
          <c:val>
            <c:numRef>
              <c:f>Sheet1!$C$2:$C$3</c:f>
              <c:numCache>
                <c:formatCode>General</c:formatCode>
                <c:ptCount val="2"/>
                <c:pt idx="0">
                  <c:v>32</c:v>
                </c:pt>
                <c:pt idx="1">
                  <c:v>29</c:v>
                </c:pt>
              </c:numCache>
            </c:numRef>
          </c:val>
          <c:extLst>
            <c:ext xmlns:c16="http://schemas.microsoft.com/office/drawing/2014/chart" uri="{C3380CC4-5D6E-409C-BE32-E72D297353CC}">
              <c16:uniqueId val="{00000001-ABA9-4640-8E73-61B2CE100BD5}"/>
            </c:ext>
          </c:extLst>
        </c:ser>
        <c:dLbls>
          <c:showLegendKey val="0"/>
          <c:showVal val="0"/>
          <c:showCatName val="0"/>
          <c:showSerName val="0"/>
          <c:showPercent val="0"/>
          <c:showBubbleSize val="0"/>
        </c:dLbls>
        <c:gapWidth val="115"/>
        <c:overlap val="-27"/>
        <c:axId val="1621241327"/>
        <c:axId val="1621243055"/>
      </c:barChart>
      <c:catAx>
        <c:axId val="162124132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Fira Sans Condensed" panose="020B0503050000020004" pitchFamily="34" charset="0"/>
                <a:ea typeface="+mn-ea"/>
                <a:cs typeface="+mn-cs"/>
              </a:defRPr>
            </a:pPr>
            <a:endParaRPr lang="en-US"/>
          </a:p>
        </c:txPr>
        <c:crossAx val="1621243055"/>
        <c:crosses val="autoZero"/>
        <c:auto val="1"/>
        <c:lblAlgn val="ctr"/>
        <c:lblOffset val="100"/>
        <c:noMultiLvlLbl val="0"/>
      </c:catAx>
      <c:valAx>
        <c:axId val="162124305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62124132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spPr>
            <a:solidFill>
              <a:srgbClr val="379AA2"/>
            </a:solidFill>
          </c:spPr>
          <c:dPt>
            <c:idx val="0"/>
            <c:bubble3D val="0"/>
            <c:spPr>
              <a:solidFill>
                <a:srgbClr val="379AA2"/>
              </a:solidFill>
              <a:ln w="19050">
                <a:solidFill>
                  <a:schemeClr val="lt1"/>
                </a:solidFill>
              </a:ln>
              <a:effectLst/>
            </c:spPr>
            <c:extLst>
              <c:ext xmlns:c16="http://schemas.microsoft.com/office/drawing/2014/chart" uri="{C3380CC4-5D6E-409C-BE32-E72D297353CC}">
                <c16:uniqueId val="{00000001-3DA8-BC44-9718-B833032F4097}"/>
              </c:ext>
            </c:extLst>
          </c:dPt>
          <c:dPt>
            <c:idx val="1"/>
            <c:bubble3D val="0"/>
            <c:spPr>
              <a:solidFill>
                <a:srgbClr val="F36F43"/>
              </a:solidFill>
              <a:ln w="19050">
                <a:solidFill>
                  <a:schemeClr val="lt1"/>
                </a:solidFill>
              </a:ln>
              <a:effectLst/>
            </c:spPr>
            <c:extLst>
              <c:ext xmlns:c16="http://schemas.microsoft.com/office/drawing/2014/chart" uri="{C3380CC4-5D6E-409C-BE32-E72D297353CC}">
                <c16:uniqueId val="{00000002-3DA8-BC44-9718-B833032F4097}"/>
              </c:ext>
            </c:extLst>
          </c:dPt>
          <c:cat>
            <c:strRef>
              <c:f>Sheet1!$A$2:$A$3</c:f>
              <c:strCache>
                <c:ptCount val="2"/>
                <c:pt idx="0">
                  <c:v>1st Qtr</c:v>
                </c:pt>
                <c:pt idx="1">
                  <c:v>2nd Qtr</c:v>
                </c:pt>
              </c:strCache>
            </c:strRef>
          </c:cat>
          <c:val>
            <c:numRef>
              <c:f>Sheet1!$B$2:$B$3</c:f>
              <c:numCache>
                <c:formatCode>General</c:formatCode>
                <c:ptCount val="2"/>
                <c:pt idx="0">
                  <c:v>38</c:v>
                </c:pt>
                <c:pt idx="1">
                  <c:v>62</c:v>
                </c:pt>
              </c:numCache>
            </c:numRef>
          </c:val>
          <c:extLst>
            <c:ext xmlns:c16="http://schemas.microsoft.com/office/drawing/2014/chart" uri="{C3380CC4-5D6E-409C-BE32-E72D297353CC}">
              <c16:uniqueId val="{00000000-3DA8-BC44-9718-B833032F4097}"/>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spPr>
            <a:solidFill>
              <a:srgbClr val="E73777"/>
            </a:solidFill>
          </c:spPr>
          <c:dPt>
            <c:idx val="0"/>
            <c:bubble3D val="0"/>
            <c:spPr>
              <a:solidFill>
                <a:srgbClr val="379AA2"/>
              </a:solidFill>
              <a:ln w="19050">
                <a:solidFill>
                  <a:schemeClr val="lt1"/>
                </a:solidFill>
              </a:ln>
              <a:effectLst/>
            </c:spPr>
            <c:extLst>
              <c:ext xmlns:c16="http://schemas.microsoft.com/office/drawing/2014/chart" uri="{C3380CC4-5D6E-409C-BE32-E72D297353CC}">
                <c16:uniqueId val="{00000001-C0E9-B442-97A5-7DA6536C3D29}"/>
              </c:ext>
            </c:extLst>
          </c:dPt>
          <c:dPt>
            <c:idx val="1"/>
            <c:bubble3D val="0"/>
            <c:spPr>
              <a:solidFill>
                <a:srgbClr val="F36F43"/>
              </a:solidFill>
              <a:ln w="19050">
                <a:solidFill>
                  <a:schemeClr val="lt1"/>
                </a:solidFill>
              </a:ln>
              <a:effectLst/>
            </c:spPr>
            <c:extLst>
              <c:ext xmlns:c16="http://schemas.microsoft.com/office/drawing/2014/chart" uri="{C3380CC4-5D6E-409C-BE32-E72D297353CC}">
                <c16:uniqueId val="{00000002-C0E9-B442-97A5-7DA6536C3D29}"/>
              </c:ext>
            </c:extLst>
          </c:dPt>
          <c:dPt>
            <c:idx val="2"/>
            <c:bubble3D val="0"/>
            <c:spPr>
              <a:solidFill>
                <a:srgbClr val="E73777"/>
              </a:solidFill>
              <a:ln w="19050">
                <a:solidFill>
                  <a:schemeClr val="lt1"/>
                </a:solidFill>
              </a:ln>
              <a:effectLst/>
            </c:spPr>
            <c:extLst>
              <c:ext xmlns:c16="http://schemas.microsoft.com/office/drawing/2014/chart" uri="{C3380CC4-5D6E-409C-BE32-E72D297353CC}">
                <c16:uniqueId val="{00000003-C0E9-B442-97A5-7DA6536C3D29}"/>
              </c:ext>
            </c:extLst>
          </c:dPt>
          <c:cat>
            <c:strRef>
              <c:f>Sheet1!$A$2:$A$4</c:f>
              <c:strCache>
                <c:ptCount val="3"/>
                <c:pt idx="0">
                  <c:v>1st Qtr</c:v>
                </c:pt>
                <c:pt idx="1">
                  <c:v>2nd Qtr</c:v>
                </c:pt>
                <c:pt idx="2">
                  <c:v>3rd Qtr</c:v>
                </c:pt>
              </c:strCache>
            </c:strRef>
          </c:cat>
          <c:val>
            <c:numRef>
              <c:f>Sheet1!$B$2:$B$4</c:f>
              <c:numCache>
                <c:formatCode>General</c:formatCode>
                <c:ptCount val="3"/>
                <c:pt idx="0">
                  <c:v>42</c:v>
                </c:pt>
                <c:pt idx="1">
                  <c:v>17</c:v>
                </c:pt>
                <c:pt idx="2">
                  <c:v>41</c:v>
                </c:pt>
              </c:numCache>
            </c:numRef>
          </c:val>
          <c:extLst>
            <c:ext xmlns:c16="http://schemas.microsoft.com/office/drawing/2014/chart" uri="{C3380CC4-5D6E-409C-BE32-E72D297353CC}">
              <c16:uniqueId val="{00000000-C0E9-B442-97A5-7DA6536C3D29}"/>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0.53739</cdr:x>
      <cdr:y>0.27235</cdr:y>
    </cdr:from>
    <cdr:to>
      <cdr:x>0.55476</cdr:x>
      <cdr:y>0.30908</cdr:y>
    </cdr:to>
    <cdr:sp macro="" textlink="">
      <cdr:nvSpPr>
        <cdr:cNvPr id="2" name="Oval 1">
          <a:extLst xmlns:a="http://schemas.openxmlformats.org/drawingml/2006/main">
            <a:ext uri="{FF2B5EF4-FFF2-40B4-BE49-F238E27FC236}">
              <a16:creationId xmlns:a16="http://schemas.microsoft.com/office/drawing/2014/main" id="{FC2C7281-5F82-AF98-8502-1010C0620B73}"/>
            </a:ext>
          </a:extLst>
        </cdr:cNvPr>
        <cdr:cNvSpPr/>
      </cdr:nvSpPr>
      <cdr:spPr>
        <a:xfrm xmlns:a="http://schemas.openxmlformats.org/drawingml/2006/main">
          <a:off x="2270065" y="544054"/>
          <a:ext cx="73377" cy="73378"/>
        </a:xfrm>
        <a:prstGeom xmlns:a="http://schemas.openxmlformats.org/drawingml/2006/main" prst="ellipse">
          <a:avLst/>
        </a:prstGeom>
        <a:solidFill xmlns:a="http://schemas.openxmlformats.org/drawingml/2006/main">
          <a:srgbClr val="E73777"/>
        </a:solidFill>
        <a:ln xmlns:a="http://schemas.openxmlformats.org/drawingml/2006/main">
          <a:noFill/>
        </a:ln>
      </cdr:spPr>
      <cdr:style>
        <a:lnRef xmlns:a="http://schemas.openxmlformats.org/drawingml/2006/main" idx="2">
          <a:schemeClr val="accent1">
            <a:shade val="15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xmlns:a="http://schemas.openxmlformats.org/drawingml/2006/main">
          <a:pPr algn="ctr"/>
          <a:endParaRPr lang="en-US"/>
        </a:p>
      </cdr:txBody>
    </cdr:sp>
  </cdr:relSizeAnchor>
  <cdr:relSizeAnchor xmlns:cdr="http://schemas.openxmlformats.org/drawingml/2006/chartDrawing">
    <cdr:from>
      <cdr:x>0.70768</cdr:x>
      <cdr:y>0.23562</cdr:y>
    </cdr:from>
    <cdr:to>
      <cdr:x>0.72505</cdr:x>
      <cdr:y>0.27235</cdr:y>
    </cdr:to>
    <cdr:sp macro="" textlink="">
      <cdr:nvSpPr>
        <cdr:cNvPr id="3" name="Oval 2">
          <a:extLst xmlns:a="http://schemas.openxmlformats.org/drawingml/2006/main">
            <a:ext uri="{FF2B5EF4-FFF2-40B4-BE49-F238E27FC236}">
              <a16:creationId xmlns:a16="http://schemas.microsoft.com/office/drawing/2014/main" id="{FC2C7281-5F82-AF98-8502-1010C0620B73}"/>
            </a:ext>
          </a:extLst>
        </cdr:cNvPr>
        <cdr:cNvSpPr/>
      </cdr:nvSpPr>
      <cdr:spPr>
        <a:xfrm xmlns:a="http://schemas.openxmlformats.org/drawingml/2006/main">
          <a:off x="2989431" y="470676"/>
          <a:ext cx="73377" cy="73378"/>
        </a:xfrm>
        <a:prstGeom xmlns:a="http://schemas.openxmlformats.org/drawingml/2006/main" prst="ellipse">
          <a:avLst/>
        </a:prstGeom>
        <a:solidFill xmlns:a="http://schemas.openxmlformats.org/drawingml/2006/main">
          <a:srgbClr val="E73777"/>
        </a:solidFill>
        <a:ln xmlns:a="http://schemas.openxmlformats.org/drawingml/2006/main">
          <a:noFill/>
        </a:ln>
      </cdr:spPr>
      <cdr:style>
        <a:lnRef xmlns:a="http://schemas.openxmlformats.org/drawingml/2006/main" idx="2">
          <a:schemeClr val="accent1">
            <a:shade val="15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xmlns:a="http://schemas.openxmlformats.org/drawingml/2006/main">
          <a:pPr algn="ctr"/>
          <a:endParaRPr lang="en-US"/>
        </a:p>
      </cdr:txBody>
    </cdr:sp>
  </cdr:relSizeAnchor>
  <cdr:relSizeAnchor xmlns:cdr="http://schemas.openxmlformats.org/drawingml/2006/chartDrawing">
    <cdr:from>
      <cdr:x>0.87608</cdr:x>
      <cdr:y>0.15114</cdr:y>
    </cdr:from>
    <cdr:to>
      <cdr:x>0.89345</cdr:x>
      <cdr:y>0.18787</cdr:y>
    </cdr:to>
    <cdr:sp macro="" textlink="">
      <cdr:nvSpPr>
        <cdr:cNvPr id="4" name="Oval 3">
          <a:extLst xmlns:a="http://schemas.openxmlformats.org/drawingml/2006/main">
            <a:ext uri="{FF2B5EF4-FFF2-40B4-BE49-F238E27FC236}">
              <a16:creationId xmlns:a16="http://schemas.microsoft.com/office/drawing/2014/main" id="{FC2C7281-5F82-AF98-8502-1010C0620B73}"/>
            </a:ext>
          </a:extLst>
        </cdr:cNvPr>
        <cdr:cNvSpPr/>
      </cdr:nvSpPr>
      <cdr:spPr>
        <a:xfrm xmlns:a="http://schemas.openxmlformats.org/drawingml/2006/main">
          <a:off x="3700778" y="301913"/>
          <a:ext cx="73377" cy="73378"/>
        </a:xfrm>
        <a:prstGeom xmlns:a="http://schemas.openxmlformats.org/drawingml/2006/main" prst="ellipse">
          <a:avLst/>
        </a:prstGeom>
        <a:solidFill xmlns:a="http://schemas.openxmlformats.org/drawingml/2006/main">
          <a:srgbClr val="E73777"/>
        </a:solidFill>
        <a:ln xmlns:a="http://schemas.openxmlformats.org/drawingml/2006/main">
          <a:noFill/>
        </a:ln>
      </cdr:spPr>
      <cdr:style>
        <a:lnRef xmlns:a="http://schemas.openxmlformats.org/drawingml/2006/main" idx="2">
          <a:schemeClr val="accent1">
            <a:shade val="15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xmlns:a="http://schemas.openxmlformats.org/drawingml/2006/main">
          <a:pPr algn="ctr"/>
          <a:endParaRPr lang="en-US"/>
        </a:p>
      </cdr:txBody>
    </cdr:sp>
  </cdr:relSizeAnchor>
</c:userShapes>
</file>

<file path=ppt/drawings/drawing2.xml><?xml version="1.0" encoding="utf-8"?>
<c:userShapes xmlns:c="http://schemas.openxmlformats.org/drawingml/2006/chart">
  <cdr:relSizeAnchor xmlns:cdr="http://schemas.openxmlformats.org/drawingml/2006/chartDrawing">
    <cdr:from>
      <cdr:x>0.59384</cdr:x>
      <cdr:y>0.26533</cdr:y>
    </cdr:from>
    <cdr:to>
      <cdr:x>0.71176</cdr:x>
      <cdr:y>0.37332</cdr:y>
    </cdr:to>
    <cdr:sp macro="" textlink="">
      <cdr:nvSpPr>
        <cdr:cNvPr id="12" name="TextBox 6">
          <a:extLst xmlns:a="http://schemas.openxmlformats.org/drawingml/2006/main">
            <a:ext uri="{FF2B5EF4-FFF2-40B4-BE49-F238E27FC236}">
              <a16:creationId xmlns:a16="http://schemas.microsoft.com/office/drawing/2014/main" id="{6177C2CF-D70E-00A7-7C93-B376105FC1D8}"/>
            </a:ext>
          </a:extLst>
        </cdr:cNvPr>
        <cdr:cNvSpPr txBox="1"/>
      </cdr:nvSpPr>
      <cdr:spPr>
        <a:xfrm xmlns:a="http://schemas.openxmlformats.org/drawingml/2006/main">
          <a:off x="4922287" y="907445"/>
          <a:ext cx="977436" cy="369332"/>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en-IN" b="1" dirty="0">
              <a:solidFill>
                <a:schemeClr val="bg1"/>
              </a:solidFill>
              <a:latin typeface="Fira Sans Condensed" panose="020B0503050000020004" pitchFamily="34" charset="0"/>
            </a:rPr>
            <a:t>51.8%</a:t>
          </a:r>
        </a:p>
      </cdr:txBody>
    </cdr:sp>
  </cdr:relSizeAnchor>
  <cdr:relSizeAnchor xmlns:cdr="http://schemas.openxmlformats.org/drawingml/2006/chartDrawing">
    <cdr:from>
      <cdr:x>0.3619</cdr:x>
      <cdr:y>0.2712</cdr:y>
    </cdr:from>
    <cdr:to>
      <cdr:x>0.47982</cdr:x>
      <cdr:y>0.37919</cdr:y>
    </cdr:to>
    <cdr:sp macro="" textlink="">
      <cdr:nvSpPr>
        <cdr:cNvPr id="11" name="TextBox 6">
          <a:extLst xmlns:a="http://schemas.openxmlformats.org/drawingml/2006/main">
            <a:ext uri="{FF2B5EF4-FFF2-40B4-BE49-F238E27FC236}">
              <a16:creationId xmlns:a16="http://schemas.microsoft.com/office/drawing/2014/main" id="{6177C2CF-D70E-00A7-7C93-B376105FC1D8}"/>
            </a:ext>
          </a:extLst>
        </cdr:cNvPr>
        <cdr:cNvSpPr txBox="1"/>
      </cdr:nvSpPr>
      <cdr:spPr>
        <a:xfrm xmlns:a="http://schemas.openxmlformats.org/drawingml/2006/main">
          <a:off x="2999819" y="927537"/>
          <a:ext cx="977436" cy="369332"/>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en-IN" b="1" dirty="0">
              <a:solidFill>
                <a:schemeClr val="bg1"/>
              </a:solidFill>
              <a:latin typeface="Fira Sans Condensed" panose="020B0503050000020004" pitchFamily="34" charset="0"/>
            </a:rPr>
            <a:t>31.07%</a:t>
          </a:r>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77FAC4-053B-7478-7D40-D4A49F81A18B}"/>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744A5A4F-5D22-2D32-3570-39322AE7006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FCDD3B6C-872A-4CEA-3355-62EFEACAD4BF}"/>
              </a:ext>
            </a:extLst>
          </p:cNvPr>
          <p:cNvSpPr>
            <a:spLocks noGrp="1"/>
          </p:cNvSpPr>
          <p:nvPr>
            <p:ph type="dt" sz="half" idx="10"/>
          </p:nvPr>
        </p:nvSpPr>
        <p:spPr/>
        <p:txBody>
          <a:bodyPr/>
          <a:lstStyle/>
          <a:p>
            <a:fld id="{C93C282B-CC5A-704A-84A4-2BC9C2213C7F}" type="datetimeFigureOut">
              <a:rPr lang="en-US" smtClean="0"/>
              <a:t>11/1/23</a:t>
            </a:fld>
            <a:endParaRPr lang="en-US"/>
          </a:p>
        </p:txBody>
      </p:sp>
      <p:sp>
        <p:nvSpPr>
          <p:cNvPr id="5" name="Footer Placeholder 4">
            <a:extLst>
              <a:ext uri="{FF2B5EF4-FFF2-40B4-BE49-F238E27FC236}">
                <a16:creationId xmlns:a16="http://schemas.microsoft.com/office/drawing/2014/main" id="{F1AFB881-E352-2998-2EBF-47EB9CDD9DC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B5C88E-8CEF-6FD1-5C08-F80FCF5318FE}"/>
              </a:ext>
            </a:extLst>
          </p:cNvPr>
          <p:cNvSpPr>
            <a:spLocks noGrp="1"/>
          </p:cNvSpPr>
          <p:nvPr>
            <p:ph type="sldNum" sz="quarter" idx="12"/>
          </p:nvPr>
        </p:nvSpPr>
        <p:spPr/>
        <p:txBody>
          <a:bodyPr/>
          <a:lstStyle/>
          <a:p>
            <a:fld id="{405D3D02-E4F3-8744-80EB-75B32D9137E6}" type="slidenum">
              <a:rPr lang="en-US" smtClean="0"/>
              <a:t>‹#›</a:t>
            </a:fld>
            <a:endParaRPr lang="en-US"/>
          </a:p>
        </p:txBody>
      </p:sp>
    </p:spTree>
    <p:extLst>
      <p:ext uri="{BB962C8B-B14F-4D97-AF65-F5344CB8AC3E}">
        <p14:creationId xmlns:p14="http://schemas.microsoft.com/office/powerpoint/2010/main" val="22064394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D362B8-3978-D8ED-C33B-998CB19D4706}"/>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A4BDC887-A6DB-0FAA-123B-BFC52424A087}"/>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D2806BF0-EAD8-C8C4-0C0A-68EE1AF2C294}"/>
              </a:ext>
            </a:extLst>
          </p:cNvPr>
          <p:cNvSpPr>
            <a:spLocks noGrp="1"/>
          </p:cNvSpPr>
          <p:nvPr>
            <p:ph type="dt" sz="half" idx="10"/>
          </p:nvPr>
        </p:nvSpPr>
        <p:spPr/>
        <p:txBody>
          <a:bodyPr/>
          <a:lstStyle/>
          <a:p>
            <a:fld id="{C93C282B-CC5A-704A-84A4-2BC9C2213C7F}" type="datetimeFigureOut">
              <a:rPr lang="en-US" smtClean="0"/>
              <a:t>11/1/23</a:t>
            </a:fld>
            <a:endParaRPr lang="en-US"/>
          </a:p>
        </p:txBody>
      </p:sp>
      <p:sp>
        <p:nvSpPr>
          <p:cNvPr id="5" name="Footer Placeholder 4">
            <a:extLst>
              <a:ext uri="{FF2B5EF4-FFF2-40B4-BE49-F238E27FC236}">
                <a16:creationId xmlns:a16="http://schemas.microsoft.com/office/drawing/2014/main" id="{EBF998B9-16C7-7C2B-6624-FA4EFC621C1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9CFDE08-5212-FC9F-B964-054E3D4F8B15}"/>
              </a:ext>
            </a:extLst>
          </p:cNvPr>
          <p:cNvSpPr>
            <a:spLocks noGrp="1"/>
          </p:cNvSpPr>
          <p:nvPr>
            <p:ph type="sldNum" sz="quarter" idx="12"/>
          </p:nvPr>
        </p:nvSpPr>
        <p:spPr/>
        <p:txBody>
          <a:bodyPr/>
          <a:lstStyle/>
          <a:p>
            <a:fld id="{405D3D02-E4F3-8744-80EB-75B32D9137E6}" type="slidenum">
              <a:rPr lang="en-US" smtClean="0"/>
              <a:t>‹#›</a:t>
            </a:fld>
            <a:endParaRPr lang="en-US"/>
          </a:p>
        </p:txBody>
      </p:sp>
    </p:spTree>
    <p:extLst>
      <p:ext uri="{BB962C8B-B14F-4D97-AF65-F5344CB8AC3E}">
        <p14:creationId xmlns:p14="http://schemas.microsoft.com/office/powerpoint/2010/main" val="16386299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B9B63EB-FED7-6B7E-9B69-E40AA370D67A}"/>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4A080E33-913A-0009-22ED-1458E9E8B909}"/>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DEE033C1-60E9-B3BE-7F61-B5C08FF4C12E}"/>
              </a:ext>
            </a:extLst>
          </p:cNvPr>
          <p:cNvSpPr>
            <a:spLocks noGrp="1"/>
          </p:cNvSpPr>
          <p:nvPr>
            <p:ph type="dt" sz="half" idx="10"/>
          </p:nvPr>
        </p:nvSpPr>
        <p:spPr/>
        <p:txBody>
          <a:bodyPr/>
          <a:lstStyle/>
          <a:p>
            <a:fld id="{C93C282B-CC5A-704A-84A4-2BC9C2213C7F}" type="datetimeFigureOut">
              <a:rPr lang="en-US" smtClean="0"/>
              <a:t>11/1/23</a:t>
            </a:fld>
            <a:endParaRPr lang="en-US"/>
          </a:p>
        </p:txBody>
      </p:sp>
      <p:sp>
        <p:nvSpPr>
          <p:cNvPr id="5" name="Footer Placeholder 4">
            <a:extLst>
              <a:ext uri="{FF2B5EF4-FFF2-40B4-BE49-F238E27FC236}">
                <a16:creationId xmlns:a16="http://schemas.microsoft.com/office/drawing/2014/main" id="{E43E6CAE-57D9-3EB8-59A6-C68DE6A840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7A5FE8-D529-7AC5-8FD6-2A4DEFE2764D}"/>
              </a:ext>
            </a:extLst>
          </p:cNvPr>
          <p:cNvSpPr>
            <a:spLocks noGrp="1"/>
          </p:cNvSpPr>
          <p:nvPr>
            <p:ph type="sldNum" sz="quarter" idx="12"/>
          </p:nvPr>
        </p:nvSpPr>
        <p:spPr/>
        <p:txBody>
          <a:bodyPr/>
          <a:lstStyle/>
          <a:p>
            <a:fld id="{405D3D02-E4F3-8744-80EB-75B32D9137E6}" type="slidenum">
              <a:rPr lang="en-US" smtClean="0"/>
              <a:t>‹#›</a:t>
            </a:fld>
            <a:endParaRPr lang="en-US"/>
          </a:p>
        </p:txBody>
      </p:sp>
    </p:spTree>
    <p:extLst>
      <p:ext uri="{BB962C8B-B14F-4D97-AF65-F5344CB8AC3E}">
        <p14:creationId xmlns:p14="http://schemas.microsoft.com/office/powerpoint/2010/main" val="10455134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CD59D2-4826-F4F2-EF99-25017CE3E52C}"/>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AA8A7E0F-3CCC-B4CC-DB9F-3CDBE7BF7C0E}"/>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D031CDA6-F44E-6437-E912-955387B472B6}"/>
              </a:ext>
            </a:extLst>
          </p:cNvPr>
          <p:cNvSpPr>
            <a:spLocks noGrp="1"/>
          </p:cNvSpPr>
          <p:nvPr>
            <p:ph type="dt" sz="half" idx="10"/>
          </p:nvPr>
        </p:nvSpPr>
        <p:spPr/>
        <p:txBody>
          <a:bodyPr/>
          <a:lstStyle/>
          <a:p>
            <a:fld id="{C93C282B-CC5A-704A-84A4-2BC9C2213C7F}" type="datetimeFigureOut">
              <a:rPr lang="en-US" smtClean="0"/>
              <a:t>11/1/23</a:t>
            </a:fld>
            <a:endParaRPr lang="en-US"/>
          </a:p>
        </p:txBody>
      </p:sp>
      <p:sp>
        <p:nvSpPr>
          <p:cNvPr id="5" name="Footer Placeholder 4">
            <a:extLst>
              <a:ext uri="{FF2B5EF4-FFF2-40B4-BE49-F238E27FC236}">
                <a16:creationId xmlns:a16="http://schemas.microsoft.com/office/drawing/2014/main" id="{28EE3777-AF50-B94B-89C4-6F78A63FABB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C0F7B92-204C-F833-8506-D9D1F1F624E2}"/>
              </a:ext>
            </a:extLst>
          </p:cNvPr>
          <p:cNvSpPr>
            <a:spLocks noGrp="1"/>
          </p:cNvSpPr>
          <p:nvPr>
            <p:ph type="sldNum" sz="quarter" idx="12"/>
          </p:nvPr>
        </p:nvSpPr>
        <p:spPr/>
        <p:txBody>
          <a:bodyPr/>
          <a:lstStyle/>
          <a:p>
            <a:fld id="{405D3D02-E4F3-8744-80EB-75B32D9137E6}" type="slidenum">
              <a:rPr lang="en-US" smtClean="0"/>
              <a:t>‹#›</a:t>
            </a:fld>
            <a:endParaRPr lang="en-US"/>
          </a:p>
        </p:txBody>
      </p:sp>
    </p:spTree>
    <p:extLst>
      <p:ext uri="{BB962C8B-B14F-4D97-AF65-F5344CB8AC3E}">
        <p14:creationId xmlns:p14="http://schemas.microsoft.com/office/powerpoint/2010/main" val="20528506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A85522-32D8-F875-C9F1-04937252F0D8}"/>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0CFDE280-AA10-A4D2-31D6-05ADACCB69D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D3DD82E4-5374-6256-45C0-ED4508E64182}"/>
              </a:ext>
            </a:extLst>
          </p:cNvPr>
          <p:cNvSpPr>
            <a:spLocks noGrp="1"/>
          </p:cNvSpPr>
          <p:nvPr>
            <p:ph type="dt" sz="half" idx="10"/>
          </p:nvPr>
        </p:nvSpPr>
        <p:spPr/>
        <p:txBody>
          <a:bodyPr/>
          <a:lstStyle/>
          <a:p>
            <a:fld id="{C93C282B-CC5A-704A-84A4-2BC9C2213C7F}" type="datetimeFigureOut">
              <a:rPr lang="en-US" smtClean="0"/>
              <a:t>11/1/23</a:t>
            </a:fld>
            <a:endParaRPr lang="en-US"/>
          </a:p>
        </p:txBody>
      </p:sp>
      <p:sp>
        <p:nvSpPr>
          <p:cNvPr id="5" name="Footer Placeholder 4">
            <a:extLst>
              <a:ext uri="{FF2B5EF4-FFF2-40B4-BE49-F238E27FC236}">
                <a16:creationId xmlns:a16="http://schemas.microsoft.com/office/drawing/2014/main" id="{9B233D90-BF68-5D25-F1BE-5701FE409A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0959843-A207-6C9E-4B2A-32343E1B50A7}"/>
              </a:ext>
            </a:extLst>
          </p:cNvPr>
          <p:cNvSpPr>
            <a:spLocks noGrp="1"/>
          </p:cNvSpPr>
          <p:nvPr>
            <p:ph type="sldNum" sz="quarter" idx="12"/>
          </p:nvPr>
        </p:nvSpPr>
        <p:spPr/>
        <p:txBody>
          <a:bodyPr/>
          <a:lstStyle/>
          <a:p>
            <a:fld id="{405D3D02-E4F3-8744-80EB-75B32D9137E6}" type="slidenum">
              <a:rPr lang="en-US" smtClean="0"/>
              <a:t>‹#›</a:t>
            </a:fld>
            <a:endParaRPr lang="en-US"/>
          </a:p>
        </p:txBody>
      </p:sp>
    </p:spTree>
    <p:extLst>
      <p:ext uri="{BB962C8B-B14F-4D97-AF65-F5344CB8AC3E}">
        <p14:creationId xmlns:p14="http://schemas.microsoft.com/office/powerpoint/2010/main" val="16534607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F5EA1-24D0-EA77-E9CE-2971A590F2F3}"/>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308C3A10-A1CD-F63C-FCF0-C25EE20718DD}"/>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78073FF0-5FA7-B148-8FE8-30EC6609292B}"/>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BA910F77-F6E1-B876-BE37-301A2C533F43}"/>
              </a:ext>
            </a:extLst>
          </p:cNvPr>
          <p:cNvSpPr>
            <a:spLocks noGrp="1"/>
          </p:cNvSpPr>
          <p:nvPr>
            <p:ph type="dt" sz="half" idx="10"/>
          </p:nvPr>
        </p:nvSpPr>
        <p:spPr/>
        <p:txBody>
          <a:bodyPr/>
          <a:lstStyle/>
          <a:p>
            <a:fld id="{C93C282B-CC5A-704A-84A4-2BC9C2213C7F}" type="datetimeFigureOut">
              <a:rPr lang="en-US" smtClean="0"/>
              <a:t>11/1/23</a:t>
            </a:fld>
            <a:endParaRPr lang="en-US"/>
          </a:p>
        </p:txBody>
      </p:sp>
      <p:sp>
        <p:nvSpPr>
          <p:cNvPr id="6" name="Footer Placeholder 5">
            <a:extLst>
              <a:ext uri="{FF2B5EF4-FFF2-40B4-BE49-F238E27FC236}">
                <a16:creationId xmlns:a16="http://schemas.microsoft.com/office/drawing/2014/main" id="{190A00AE-5832-AB4D-8BB5-D395E42EC9B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D1B04D0-05C3-A878-DBD2-6B6CB70D9616}"/>
              </a:ext>
            </a:extLst>
          </p:cNvPr>
          <p:cNvSpPr>
            <a:spLocks noGrp="1"/>
          </p:cNvSpPr>
          <p:nvPr>
            <p:ph type="sldNum" sz="quarter" idx="12"/>
          </p:nvPr>
        </p:nvSpPr>
        <p:spPr/>
        <p:txBody>
          <a:bodyPr/>
          <a:lstStyle/>
          <a:p>
            <a:fld id="{405D3D02-E4F3-8744-80EB-75B32D9137E6}" type="slidenum">
              <a:rPr lang="en-US" smtClean="0"/>
              <a:t>‹#›</a:t>
            </a:fld>
            <a:endParaRPr lang="en-US"/>
          </a:p>
        </p:txBody>
      </p:sp>
    </p:spTree>
    <p:extLst>
      <p:ext uri="{BB962C8B-B14F-4D97-AF65-F5344CB8AC3E}">
        <p14:creationId xmlns:p14="http://schemas.microsoft.com/office/powerpoint/2010/main" val="1029958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057D83-7BC5-99C6-A752-C86FE90F4EE5}"/>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956E0A14-90FC-48B2-B5A9-BE6AFD7A393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F690EBF6-CA4C-872E-1918-E96757329E9F}"/>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4B6484DE-B32E-9207-07AF-0A842688B1B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A08C7E82-FFA6-0B7A-9E1A-DBF7A63AE2C4}"/>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FE867D37-0437-ED08-34BF-104EE9C67369}"/>
              </a:ext>
            </a:extLst>
          </p:cNvPr>
          <p:cNvSpPr>
            <a:spLocks noGrp="1"/>
          </p:cNvSpPr>
          <p:nvPr>
            <p:ph type="dt" sz="half" idx="10"/>
          </p:nvPr>
        </p:nvSpPr>
        <p:spPr/>
        <p:txBody>
          <a:bodyPr/>
          <a:lstStyle/>
          <a:p>
            <a:fld id="{C93C282B-CC5A-704A-84A4-2BC9C2213C7F}" type="datetimeFigureOut">
              <a:rPr lang="en-US" smtClean="0"/>
              <a:t>11/1/23</a:t>
            </a:fld>
            <a:endParaRPr lang="en-US"/>
          </a:p>
        </p:txBody>
      </p:sp>
      <p:sp>
        <p:nvSpPr>
          <p:cNvPr id="8" name="Footer Placeholder 7">
            <a:extLst>
              <a:ext uri="{FF2B5EF4-FFF2-40B4-BE49-F238E27FC236}">
                <a16:creationId xmlns:a16="http://schemas.microsoft.com/office/drawing/2014/main" id="{FCE4AF1B-54CE-C8E5-D69D-EF84CFF49FC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F34750B-8C3A-B6E3-81D0-4820C984F2DD}"/>
              </a:ext>
            </a:extLst>
          </p:cNvPr>
          <p:cNvSpPr>
            <a:spLocks noGrp="1"/>
          </p:cNvSpPr>
          <p:nvPr>
            <p:ph type="sldNum" sz="quarter" idx="12"/>
          </p:nvPr>
        </p:nvSpPr>
        <p:spPr/>
        <p:txBody>
          <a:bodyPr/>
          <a:lstStyle/>
          <a:p>
            <a:fld id="{405D3D02-E4F3-8744-80EB-75B32D9137E6}" type="slidenum">
              <a:rPr lang="en-US" smtClean="0"/>
              <a:t>‹#›</a:t>
            </a:fld>
            <a:endParaRPr lang="en-US"/>
          </a:p>
        </p:txBody>
      </p:sp>
    </p:spTree>
    <p:extLst>
      <p:ext uri="{BB962C8B-B14F-4D97-AF65-F5344CB8AC3E}">
        <p14:creationId xmlns:p14="http://schemas.microsoft.com/office/powerpoint/2010/main" val="8875366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DA8083-C0C2-A2A3-9D72-770EFC28B68E}"/>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EB2231C7-9AF0-DD4D-3CFB-891B02613D2F}"/>
              </a:ext>
            </a:extLst>
          </p:cNvPr>
          <p:cNvSpPr>
            <a:spLocks noGrp="1"/>
          </p:cNvSpPr>
          <p:nvPr>
            <p:ph type="dt" sz="half" idx="10"/>
          </p:nvPr>
        </p:nvSpPr>
        <p:spPr/>
        <p:txBody>
          <a:bodyPr/>
          <a:lstStyle/>
          <a:p>
            <a:fld id="{C93C282B-CC5A-704A-84A4-2BC9C2213C7F}" type="datetimeFigureOut">
              <a:rPr lang="en-US" smtClean="0"/>
              <a:t>11/1/23</a:t>
            </a:fld>
            <a:endParaRPr lang="en-US"/>
          </a:p>
        </p:txBody>
      </p:sp>
      <p:sp>
        <p:nvSpPr>
          <p:cNvPr id="4" name="Footer Placeholder 3">
            <a:extLst>
              <a:ext uri="{FF2B5EF4-FFF2-40B4-BE49-F238E27FC236}">
                <a16:creationId xmlns:a16="http://schemas.microsoft.com/office/drawing/2014/main" id="{188490A4-6650-589B-FDFE-A5340F7EEE1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F80E5AE-FB0A-0690-02DC-0624827D6CE2}"/>
              </a:ext>
            </a:extLst>
          </p:cNvPr>
          <p:cNvSpPr>
            <a:spLocks noGrp="1"/>
          </p:cNvSpPr>
          <p:nvPr>
            <p:ph type="sldNum" sz="quarter" idx="12"/>
          </p:nvPr>
        </p:nvSpPr>
        <p:spPr/>
        <p:txBody>
          <a:bodyPr/>
          <a:lstStyle/>
          <a:p>
            <a:fld id="{405D3D02-E4F3-8744-80EB-75B32D9137E6}" type="slidenum">
              <a:rPr lang="en-US" smtClean="0"/>
              <a:t>‹#›</a:t>
            </a:fld>
            <a:endParaRPr lang="en-US"/>
          </a:p>
        </p:txBody>
      </p:sp>
    </p:spTree>
    <p:extLst>
      <p:ext uri="{BB962C8B-B14F-4D97-AF65-F5344CB8AC3E}">
        <p14:creationId xmlns:p14="http://schemas.microsoft.com/office/powerpoint/2010/main" val="29688092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57EDC1D-C154-997D-F835-EBE04EB7B2EF}"/>
              </a:ext>
            </a:extLst>
          </p:cNvPr>
          <p:cNvSpPr>
            <a:spLocks noGrp="1"/>
          </p:cNvSpPr>
          <p:nvPr>
            <p:ph type="dt" sz="half" idx="10"/>
          </p:nvPr>
        </p:nvSpPr>
        <p:spPr/>
        <p:txBody>
          <a:bodyPr/>
          <a:lstStyle/>
          <a:p>
            <a:fld id="{C93C282B-CC5A-704A-84A4-2BC9C2213C7F}" type="datetimeFigureOut">
              <a:rPr lang="en-US" smtClean="0"/>
              <a:t>11/1/23</a:t>
            </a:fld>
            <a:endParaRPr lang="en-US"/>
          </a:p>
        </p:txBody>
      </p:sp>
      <p:sp>
        <p:nvSpPr>
          <p:cNvPr id="3" name="Footer Placeholder 2">
            <a:extLst>
              <a:ext uri="{FF2B5EF4-FFF2-40B4-BE49-F238E27FC236}">
                <a16:creationId xmlns:a16="http://schemas.microsoft.com/office/drawing/2014/main" id="{9CC1F8DA-009E-8B2C-13B3-2CBA7DA6E75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12FED33-1C82-4926-D9AE-E7E4060E16F2}"/>
              </a:ext>
            </a:extLst>
          </p:cNvPr>
          <p:cNvSpPr>
            <a:spLocks noGrp="1"/>
          </p:cNvSpPr>
          <p:nvPr>
            <p:ph type="sldNum" sz="quarter" idx="12"/>
          </p:nvPr>
        </p:nvSpPr>
        <p:spPr/>
        <p:txBody>
          <a:bodyPr/>
          <a:lstStyle/>
          <a:p>
            <a:fld id="{405D3D02-E4F3-8744-80EB-75B32D9137E6}" type="slidenum">
              <a:rPr lang="en-US" smtClean="0"/>
              <a:t>‹#›</a:t>
            </a:fld>
            <a:endParaRPr lang="en-US"/>
          </a:p>
        </p:txBody>
      </p:sp>
    </p:spTree>
    <p:extLst>
      <p:ext uri="{BB962C8B-B14F-4D97-AF65-F5344CB8AC3E}">
        <p14:creationId xmlns:p14="http://schemas.microsoft.com/office/powerpoint/2010/main" val="1298513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6EDD80-BC2C-71AF-5552-182A38B1C866}"/>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BC7BE391-1BAC-7142-6ACC-5F4E4629EC3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F1343DCC-DCA2-CF8C-71C8-5AA784B379D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EBC6DC12-9F61-A184-BF63-D2A9F81F59CD}"/>
              </a:ext>
            </a:extLst>
          </p:cNvPr>
          <p:cNvSpPr>
            <a:spLocks noGrp="1"/>
          </p:cNvSpPr>
          <p:nvPr>
            <p:ph type="dt" sz="half" idx="10"/>
          </p:nvPr>
        </p:nvSpPr>
        <p:spPr/>
        <p:txBody>
          <a:bodyPr/>
          <a:lstStyle/>
          <a:p>
            <a:fld id="{C93C282B-CC5A-704A-84A4-2BC9C2213C7F}" type="datetimeFigureOut">
              <a:rPr lang="en-US" smtClean="0"/>
              <a:t>11/1/23</a:t>
            </a:fld>
            <a:endParaRPr lang="en-US"/>
          </a:p>
        </p:txBody>
      </p:sp>
      <p:sp>
        <p:nvSpPr>
          <p:cNvPr id="6" name="Footer Placeholder 5">
            <a:extLst>
              <a:ext uri="{FF2B5EF4-FFF2-40B4-BE49-F238E27FC236}">
                <a16:creationId xmlns:a16="http://schemas.microsoft.com/office/drawing/2014/main" id="{BC463D28-3391-EB79-C8CA-3AA2FADA231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255C366-477A-2B65-272C-71EB96C57D52}"/>
              </a:ext>
            </a:extLst>
          </p:cNvPr>
          <p:cNvSpPr>
            <a:spLocks noGrp="1"/>
          </p:cNvSpPr>
          <p:nvPr>
            <p:ph type="sldNum" sz="quarter" idx="12"/>
          </p:nvPr>
        </p:nvSpPr>
        <p:spPr/>
        <p:txBody>
          <a:bodyPr/>
          <a:lstStyle/>
          <a:p>
            <a:fld id="{405D3D02-E4F3-8744-80EB-75B32D9137E6}" type="slidenum">
              <a:rPr lang="en-US" smtClean="0"/>
              <a:t>‹#›</a:t>
            </a:fld>
            <a:endParaRPr lang="en-US"/>
          </a:p>
        </p:txBody>
      </p:sp>
    </p:spTree>
    <p:extLst>
      <p:ext uri="{BB962C8B-B14F-4D97-AF65-F5344CB8AC3E}">
        <p14:creationId xmlns:p14="http://schemas.microsoft.com/office/powerpoint/2010/main" val="18246591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6B2B14-9391-8CE5-BD5F-2FD5ABFEA64B}"/>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900D2417-C8C0-8CA0-DB30-0101CD5A405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D09787D-6670-EA61-D793-FDCA333CE0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8D86CD29-F09F-DF6D-4DB4-03D9A10ADA3A}"/>
              </a:ext>
            </a:extLst>
          </p:cNvPr>
          <p:cNvSpPr>
            <a:spLocks noGrp="1"/>
          </p:cNvSpPr>
          <p:nvPr>
            <p:ph type="dt" sz="half" idx="10"/>
          </p:nvPr>
        </p:nvSpPr>
        <p:spPr/>
        <p:txBody>
          <a:bodyPr/>
          <a:lstStyle/>
          <a:p>
            <a:fld id="{C93C282B-CC5A-704A-84A4-2BC9C2213C7F}" type="datetimeFigureOut">
              <a:rPr lang="en-US" smtClean="0"/>
              <a:t>11/1/23</a:t>
            </a:fld>
            <a:endParaRPr lang="en-US"/>
          </a:p>
        </p:txBody>
      </p:sp>
      <p:sp>
        <p:nvSpPr>
          <p:cNvPr id="6" name="Footer Placeholder 5">
            <a:extLst>
              <a:ext uri="{FF2B5EF4-FFF2-40B4-BE49-F238E27FC236}">
                <a16:creationId xmlns:a16="http://schemas.microsoft.com/office/drawing/2014/main" id="{4F805853-1F10-D72C-B5DC-3259F5A8848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621414D-2A58-7C8C-AAB3-9DEC266D0513}"/>
              </a:ext>
            </a:extLst>
          </p:cNvPr>
          <p:cNvSpPr>
            <a:spLocks noGrp="1"/>
          </p:cNvSpPr>
          <p:nvPr>
            <p:ph type="sldNum" sz="quarter" idx="12"/>
          </p:nvPr>
        </p:nvSpPr>
        <p:spPr/>
        <p:txBody>
          <a:bodyPr/>
          <a:lstStyle/>
          <a:p>
            <a:fld id="{405D3D02-E4F3-8744-80EB-75B32D9137E6}" type="slidenum">
              <a:rPr lang="en-US" smtClean="0"/>
              <a:t>‹#›</a:t>
            </a:fld>
            <a:endParaRPr lang="en-US"/>
          </a:p>
        </p:txBody>
      </p:sp>
    </p:spTree>
    <p:extLst>
      <p:ext uri="{BB962C8B-B14F-4D97-AF65-F5344CB8AC3E}">
        <p14:creationId xmlns:p14="http://schemas.microsoft.com/office/powerpoint/2010/main" val="40631732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FC97FB9-A0AE-22FC-2482-BA689FB0917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E472E7CB-3EC8-9F5C-26D7-A9579262F7A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DEA422A0-AC72-57CA-7C61-A19DA79AA62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3C282B-CC5A-704A-84A4-2BC9C2213C7F}" type="datetimeFigureOut">
              <a:rPr lang="en-US" smtClean="0"/>
              <a:t>11/1/23</a:t>
            </a:fld>
            <a:endParaRPr lang="en-US"/>
          </a:p>
        </p:txBody>
      </p:sp>
      <p:sp>
        <p:nvSpPr>
          <p:cNvPr id="5" name="Footer Placeholder 4">
            <a:extLst>
              <a:ext uri="{FF2B5EF4-FFF2-40B4-BE49-F238E27FC236}">
                <a16:creationId xmlns:a16="http://schemas.microsoft.com/office/drawing/2014/main" id="{FB80FE72-A055-9FC9-961C-6F4980A7EC3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AF085C7-AECE-8D85-AABE-6C9CE6AAF2E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5D3D02-E4F3-8744-80EB-75B32D9137E6}" type="slidenum">
              <a:rPr lang="en-US" smtClean="0"/>
              <a:t>‹#›</a:t>
            </a:fld>
            <a:endParaRPr lang="en-US"/>
          </a:p>
        </p:txBody>
      </p:sp>
    </p:spTree>
    <p:extLst>
      <p:ext uri="{BB962C8B-B14F-4D97-AF65-F5344CB8AC3E}">
        <p14:creationId xmlns:p14="http://schemas.microsoft.com/office/powerpoint/2010/main" val="4887711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chart" Target="../charts/chart1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2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22.xml"/><Relationship Id="rId2" Type="http://schemas.openxmlformats.org/officeDocument/2006/relationships/chart" Target="../charts/chart2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24.xml"/><Relationship Id="rId2" Type="http://schemas.openxmlformats.org/officeDocument/2006/relationships/chart" Target="../charts/chart2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7.xml"/><Relationship Id="rId4" Type="http://schemas.openxmlformats.org/officeDocument/2006/relationships/chart" Target="../charts/chart4.xml"/></Relationships>
</file>

<file path=ppt/slides/_rels/slide5.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7.xml"/><Relationship Id="rId4" Type="http://schemas.openxmlformats.org/officeDocument/2006/relationships/chart" Target="../charts/char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chart" Target="../charts/chart8.xml"/><Relationship Id="rId1" Type="http://schemas.openxmlformats.org/officeDocument/2006/relationships/slideLayout" Target="../slideLayouts/slideLayout7.xml"/><Relationship Id="rId4" Type="http://schemas.openxmlformats.org/officeDocument/2006/relationships/chart" Target="../charts/chart10.xml"/></Relationships>
</file>

<file path=ppt/slides/_rels/slide8.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chart" Target="../charts/chart11.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476FA67-63C9-1CD5-60AE-E3E3B6EBD453}"/>
              </a:ext>
            </a:extLst>
          </p:cNvPr>
          <p:cNvSpPr/>
          <p:nvPr/>
        </p:nvSpPr>
        <p:spPr>
          <a:xfrm>
            <a:off x="949842" y="4805916"/>
            <a:ext cx="10292316" cy="1286539"/>
          </a:xfrm>
          <a:prstGeom prst="rect">
            <a:avLst/>
          </a:prstGeom>
          <a:solidFill>
            <a:schemeClr val="tx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592563FA-2B4F-8870-22CD-10D5B01AE8E5}"/>
              </a:ext>
            </a:extLst>
          </p:cNvPr>
          <p:cNvSpPr txBox="1"/>
          <p:nvPr/>
        </p:nvSpPr>
        <p:spPr>
          <a:xfrm>
            <a:off x="776418" y="2579168"/>
            <a:ext cx="10409114" cy="2431435"/>
          </a:xfrm>
          <a:prstGeom prst="rect">
            <a:avLst/>
          </a:prstGeom>
          <a:noFill/>
        </p:spPr>
        <p:txBody>
          <a:bodyPr wrap="square" rtlCol="0">
            <a:spAutoFit/>
          </a:bodyPr>
          <a:lstStyle/>
          <a:p>
            <a:pPr algn="ctr"/>
            <a:r>
              <a:rPr lang="en-US" sz="3800" b="1" dirty="0">
                <a:solidFill>
                  <a:schemeClr val="tx2">
                    <a:lumMod val="75000"/>
                  </a:schemeClr>
                </a:solidFill>
                <a:latin typeface="Fira Sans Condensed" panose="020B0503050000020004" pitchFamily="34" charset="0"/>
              </a:rPr>
              <a:t>MEASURING THE IMPACT OF OBLF’S INTERVENTION IN PRIMARY GOVERNMENT SCHOOLS IN ANEKAL  </a:t>
            </a:r>
          </a:p>
          <a:p>
            <a:pPr algn="ctr"/>
            <a:r>
              <a:rPr lang="en-US" sz="3800" b="1" dirty="0">
                <a:solidFill>
                  <a:schemeClr val="tx2">
                    <a:lumMod val="75000"/>
                  </a:schemeClr>
                </a:solidFill>
                <a:latin typeface="Fira Sans Condensed" panose="020B0503050000020004" pitchFamily="34" charset="0"/>
              </a:rPr>
              <a:t>2022-2023</a:t>
            </a:r>
          </a:p>
          <a:p>
            <a:pPr algn="ctr"/>
            <a:endParaRPr lang="en-US" sz="3800" b="1" dirty="0">
              <a:solidFill>
                <a:schemeClr val="tx2">
                  <a:lumMod val="75000"/>
                </a:schemeClr>
              </a:solidFill>
              <a:latin typeface="Fira Sans Condensed" panose="020B0503050000020004" pitchFamily="34" charset="0"/>
            </a:endParaRPr>
          </a:p>
        </p:txBody>
      </p:sp>
      <p:sp>
        <p:nvSpPr>
          <p:cNvPr id="3" name="TextBox 2">
            <a:extLst>
              <a:ext uri="{FF2B5EF4-FFF2-40B4-BE49-F238E27FC236}">
                <a16:creationId xmlns:a16="http://schemas.microsoft.com/office/drawing/2014/main" id="{F90EA91E-3A64-8F9D-DE23-70B8D69145CC}"/>
              </a:ext>
            </a:extLst>
          </p:cNvPr>
          <p:cNvSpPr txBox="1"/>
          <p:nvPr/>
        </p:nvSpPr>
        <p:spPr>
          <a:xfrm>
            <a:off x="1327740" y="5010603"/>
            <a:ext cx="9765562" cy="877163"/>
          </a:xfrm>
          <a:prstGeom prst="rect">
            <a:avLst/>
          </a:prstGeom>
          <a:noFill/>
        </p:spPr>
        <p:txBody>
          <a:bodyPr wrap="square">
            <a:spAutoFit/>
          </a:bodyPr>
          <a:lstStyle/>
          <a:p>
            <a:r>
              <a:rPr lang="en-IN" sz="1700" dirty="0">
                <a:solidFill>
                  <a:srgbClr val="000000"/>
                </a:solidFill>
                <a:effectLst/>
                <a:latin typeface="Fira Sans Condensed" panose="020B0503050000020004" pitchFamily="34" charset="0"/>
              </a:rPr>
              <a:t>Study Design and Project </a:t>
            </a:r>
            <a:r>
              <a:rPr lang="en-IN" sz="1700" dirty="0" err="1">
                <a:solidFill>
                  <a:srgbClr val="000000"/>
                </a:solidFill>
                <a:effectLst/>
                <a:latin typeface="Fira Sans Condensed" panose="020B0503050000020004" pitchFamily="34" charset="0"/>
              </a:rPr>
              <a:t>Mgt</a:t>
            </a:r>
            <a:r>
              <a:rPr lang="en-IN" sz="1700" dirty="0">
                <a:solidFill>
                  <a:srgbClr val="000000"/>
                </a:solidFill>
                <a:effectLst/>
                <a:latin typeface="Fira Sans Condensed" panose="020B0503050000020004" pitchFamily="34" charset="0"/>
              </a:rPr>
              <a:t>: Faiza Khan | Program Lead: </a:t>
            </a:r>
            <a:r>
              <a:rPr lang="en-IN" sz="1700" dirty="0" err="1">
                <a:solidFill>
                  <a:srgbClr val="000000"/>
                </a:solidFill>
                <a:effectLst/>
                <a:latin typeface="Fira Sans Condensed" panose="020B0503050000020004" pitchFamily="34" charset="0"/>
              </a:rPr>
              <a:t>Sunadini</a:t>
            </a:r>
            <a:r>
              <a:rPr lang="en-IN" sz="1700" dirty="0">
                <a:solidFill>
                  <a:srgbClr val="000000"/>
                </a:solidFill>
                <a:effectLst/>
                <a:latin typeface="Fira Sans Condensed" panose="020B0503050000020004" pitchFamily="34" charset="0"/>
              </a:rPr>
              <a:t> NR</a:t>
            </a:r>
          </a:p>
          <a:p>
            <a:r>
              <a:rPr lang="en-IN" sz="1700" dirty="0">
                <a:solidFill>
                  <a:srgbClr val="000000"/>
                </a:solidFill>
                <a:effectLst/>
                <a:latin typeface="Fira Sans Condensed" panose="020B0503050000020004" pitchFamily="34" charset="0"/>
              </a:rPr>
              <a:t>Study Design, Independent Field Assessment, Analysis and Inferences by </a:t>
            </a:r>
            <a:r>
              <a:rPr lang="en-IN" sz="1700" dirty="0" err="1">
                <a:solidFill>
                  <a:srgbClr val="000000"/>
                </a:solidFill>
                <a:effectLst/>
                <a:latin typeface="Fira Sans Condensed" panose="020B0503050000020004" pitchFamily="34" charset="0"/>
              </a:rPr>
              <a:t>SocioVen</a:t>
            </a:r>
            <a:r>
              <a:rPr lang="en-IN" sz="1700" dirty="0">
                <a:solidFill>
                  <a:srgbClr val="000000"/>
                </a:solidFill>
                <a:effectLst/>
                <a:latin typeface="Fira Sans Condensed" panose="020B0503050000020004" pitchFamily="34" charset="0"/>
              </a:rPr>
              <a:t> Pvt Ltd. | September 2023</a:t>
            </a:r>
          </a:p>
          <a:p>
            <a:r>
              <a:rPr lang="en-IN" sz="1700" dirty="0" err="1">
                <a:solidFill>
                  <a:srgbClr val="000000"/>
                </a:solidFill>
                <a:effectLst/>
                <a:latin typeface="Fira Sans Condensed" panose="020B0503050000020004" pitchFamily="34" charset="0"/>
              </a:rPr>
              <a:t>SocioVen</a:t>
            </a:r>
            <a:r>
              <a:rPr lang="en-IN" sz="1700" dirty="0">
                <a:solidFill>
                  <a:srgbClr val="000000"/>
                </a:solidFill>
                <a:effectLst/>
                <a:latin typeface="Fira Sans Condensed" panose="020B0503050000020004" pitchFamily="34" charset="0"/>
              </a:rPr>
              <a:t> is an independent social research org, specialising in social research projects.</a:t>
            </a:r>
          </a:p>
        </p:txBody>
      </p:sp>
      <p:pic>
        <p:nvPicPr>
          <p:cNvPr id="6" name="Picture 5">
            <a:extLst>
              <a:ext uri="{FF2B5EF4-FFF2-40B4-BE49-F238E27FC236}">
                <a16:creationId xmlns:a16="http://schemas.microsoft.com/office/drawing/2014/main" id="{A988565D-CAE1-B125-308E-609008465D08}"/>
              </a:ext>
            </a:extLst>
          </p:cNvPr>
          <p:cNvPicPr>
            <a:picLocks noChangeAspect="1"/>
          </p:cNvPicPr>
          <p:nvPr/>
        </p:nvPicPr>
        <p:blipFill>
          <a:blip r:embed="rId2"/>
          <a:stretch>
            <a:fillRect/>
          </a:stretch>
        </p:blipFill>
        <p:spPr>
          <a:xfrm>
            <a:off x="4851829" y="436597"/>
            <a:ext cx="2488341" cy="1710734"/>
          </a:xfrm>
          <a:prstGeom prst="rect">
            <a:avLst/>
          </a:prstGeom>
        </p:spPr>
      </p:pic>
    </p:spTree>
    <p:extLst>
      <p:ext uri="{BB962C8B-B14F-4D97-AF65-F5344CB8AC3E}">
        <p14:creationId xmlns:p14="http://schemas.microsoft.com/office/powerpoint/2010/main" val="10358330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285E4D-A886-DA65-A1F2-D6F0899B5081}"/>
              </a:ext>
            </a:extLst>
          </p:cNvPr>
          <p:cNvSpPr txBox="1">
            <a:spLocks/>
          </p:cNvSpPr>
          <p:nvPr/>
        </p:nvSpPr>
        <p:spPr>
          <a:xfrm>
            <a:off x="629392" y="693618"/>
            <a:ext cx="7848600" cy="1112239"/>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b="1" dirty="0">
                <a:solidFill>
                  <a:schemeClr val="tx2">
                    <a:lumMod val="60000"/>
                    <a:lumOff val="40000"/>
                  </a:schemeClr>
                </a:solidFill>
                <a:latin typeface="Fira Sans Condensed" panose="020B0503050000020004" pitchFamily="34" charset="0"/>
              </a:rPr>
              <a:t>CEFR LEVEL-WISE PERCENTAGE</a:t>
            </a:r>
          </a:p>
        </p:txBody>
      </p:sp>
      <p:graphicFrame>
        <p:nvGraphicFramePr>
          <p:cNvPr id="4" name="Chart 3">
            <a:extLst>
              <a:ext uri="{FF2B5EF4-FFF2-40B4-BE49-F238E27FC236}">
                <a16:creationId xmlns:a16="http://schemas.microsoft.com/office/drawing/2014/main" id="{9C1C4BF2-647F-A691-5B29-CB85F0C1B9BF}"/>
              </a:ext>
            </a:extLst>
          </p:cNvPr>
          <p:cNvGraphicFramePr>
            <a:graphicFrameLocks/>
          </p:cNvGraphicFramePr>
          <p:nvPr>
            <p:extLst>
              <p:ext uri="{D42A27DB-BD31-4B8C-83A1-F6EECF244321}">
                <p14:modId xmlns:p14="http://schemas.microsoft.com/office/powerpoint/2010/main" val="576773779"/>
              </p:ext>
            </p:extLst>
          </p:nvPr>
        </p:nvGraphicFramePr>
        <p:xfrm>
          <a:off x="629392" y="1555667"/>
          <a:ext cx="4239491" cy="4644139"/>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D6BE96ED-BD79-8E46-E88F-4687D5306E42}"/>
              </a:ext>
            </a:extLst>
          </p:cNvPr>
          <p:cNvSpPr txBox="1"/>
          <p:nvPr/>
        </p:nvSpPr>
        <p:spPr>
          <a:xfrm>
            <a:off x="5052454" y="1555667"/>
            <a:ext cx="3308269" cy="2554545"/>
          </a:xfrm>
          <a:prstGeom prst="rect">
            <a:avLst/>
          </a:prstGeom>
          <a:noFill/>
        </p:spPr>
        <p:txBody>
          <a:bodyPr wrap="square" rtlCol="0">
            <a:spAutoFit/>
          </a:bodyPr>
          <a:lstStyle/>
          <a:p>
            <a:r>
              <a:rPr lang="en-IN" sz="1600" dirty="0">
                <a:latin typeface="Fira Sans Condensed" panose="020B0503050000020004" pitchFamily="34" charset="0"/>
              </a:rPr>
              <a:t>As we can see from the adjacent graph, the treatment group students have performed better than the ones in the comparison group. The performance of the treatment group students improves as the level improves. However, vice-versa is noticed for the comparison groups, thus highlighting the need for an intervention of this nature.</a:t>
            </a:r>
          </a:p>
        </p:txBody>
      </p:sp>
      <p:graphicFrame>
        <p:nvGraphicFramePr>
          <p:cNvPr id="10" name="Table 6">
            <a:extLst>
              <a:ext uri="{FF2B5EF4-FFF2-40B4-BE49-F238E27FC236}">
                <a16:creationId xmlns:a16="http://schemas.microsoft.com/office/drawing/2014/main" id="{3D0A887C-ACF1-52D3-7335-A7A181F34CB7}"/>
              </a:ext>
            </a:extLst>
          </p:cNvPr>
          <p:cNvGraphicFramePr>
            <a:graphicFrameLocks noGrp="1"/>
          </p:cNvGraphicFramePr>
          <p:nvPr>
            <p:extLst>
              <p:ext uri="{D42A27DB-BD31-4B8C-83A1-F6EECF244321}">
                <p14:modId xmlns:p14="http://schemas.microsoft.com/office/powerpoint/2010/main" val="3641962274"/>
              </p:ext>
            </p:extLst>
          </p:nvPr>
        </p:nvGraphicFramePr>
        <p:xfrm>
          <a:off x="8519556" y="1249738"/>
          <a:ext cx="3028205" cy="2729184"/>
        </p:xfrm>
        <a:graphic>
          <a:graphicData uri="http://schemas.openxmlformats.org/drawingml/2006/table">
            <a:tbl>
              <a:tblPr firstRow="1" bandRow="1">
                <a:tableStyleId>{F2DE63D5-997A-4646-A377-4702673A728D}</a:tableStyleId>
              </a:tblPr>
              <a:tblGrid>
                <a:gridCol w="1132498">
                  <a:extLst>
                    <a:ext uri="{9D8B030D-6E8A-4147-A177-3AD203B41FA5}">
                      <a16:colId xmlns:a16="http://schemas.microsoft.com/office/drawing/2014/main" val="4040289401"/>
                    </a:ext>
                  </a:extLst>
                </a:gridCol>
                <a:gridCol w="984783">
                  <a:extLst>
                    <a:ext uri="{9D8B030D-6E8A-4147-A177-3AD203B41FA5}">
                      <a16:colId xmlns:a16="http://schemas.microsoft.com/office/drawing/2014/main" val="3694500376"/>
                    </a:ext>
                  </a:extLst>
                </a:gridCol>
                <a:gridCol w="910924">
                  <a:extLst>
                    <a:ext uri="{9D8B030D-6E8A-4147-A177-3AD203B41FA5}">
                      <a16:colId xmlns:a16="http://schemas.microsoft.com/office/drawing/2014/main" val="381927630"/>
                    </a:ext>
                  </a:extLst>
                </a:gridCol>
              </a:tblGrid>
              <a:tr h="491759">
                <a:tc rowSpan="2">
                  <a:txBody>
                    <a:bodyPr/>
                    <a:lstStyle/>
                    <a:p>
                      <a:pPr algn="ctr"/>
                      <a:endParaRPr lang="en-IN" sz="1600" dirty="0">
                        <a:latin typeface="Fira Sans Condensed" panose="020B0503050000020004" pitchFamily="34" charset="0"/>
                      </a:endParaRPr>
                    </a:p>
                    <a:p>
                      <a:pPr algn="ctr"/>
                      <a:r>
                        <a:rPr lang="en-IN" sz="1600" dirty="0">
                          <a:latin typeface="Fira Sans Condensed" panose="020B0503050000020004" pitchFamily="34" charset="0"/>
                        </a:rPr>
                        <a:t>Type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n-IN" sz="1200" dirty="0">
                          <a:latin typeface="Fira Sans Condensed" panose="020B0503050000020004" pitchFamily="34" charset="0"/>
                        </a:rPr>
                        <a:t>% diff between treatment and comparison average score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IN" sz="2000" dirty="0">
                        <a:latin typeface="Montserrat" panose="000005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99785413"/>
                  </a:ext>
                </a:extLst>
              </a:tr>
              <a:tr h="348184">
                <a:tc vMerge="1">
                  <a:txBody>
                    <a:bodyPr/>
                    <a:lstStyle/>
                    <a:p>
                      <a:r>
                        <a:rPr lang="en-IN" sz="2000" dirty="0">
                          <a:latin typeface="Montserrat" panose="00000500000000000000" pitchFamily="2" charset="0"/>
                        </a:rPr>
                        <a:t>Type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1600" b="1" kern="1200" dirty="0">
                          <a:solidFill>
                            <a:schemeClr val="bg1"/>
                          </a:solidFill>
                          <a:latin typeface="Fira Sans Condensed" panose="020B0503050000020004" pitchFamily="34" charset="0"/>
                          <a:ea typeface="+mn-ea"/>
                          <a:cs typeface="+mn-cs"/>
                        </a:rPr>
                        <a:t>Pre-A1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algn="ctr"/>
                      <a:r>
                        <a:rPr lang="en-IN" sz="1600" b="1" kern="1200" dirty="0">
                          <a:solidFill>
                            <a:schemeClr val="bg1"/>
                          </a:solidFill>
                          <a:latin typeface="Fira Sans Condensed" panose="020B0503050000020004" pitchFamily="34" charset="0"/>
                          <a:ea typeface="+mn-ea"/>
                          <a:cs typeface="+mn-cs"/>
                        </a:rPr>
                        <a:t>A1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extLst>
                  <a:ext uri="{0D108BD9-81ED-4DB2-BD59-A6C34878D82A}">
                    <a16:rowId xmlns:a16="http://schemas.microsoft.com/office/drawing/2014/main" val="303011703"/>
                  </a:ext>
                </a:extLst>
              </a:tr>
              <a:tr h="348184">
                <a:tc>
                  <a:txBody>
                    <a:bodyPr/>
                    <a:lstStyle/>
                    <a:p>
                      <a:pPr algn="ctr"/>
                      <a:r>
                        <a:rPr lang="en-IN" sz="1600" dirty="0">
                          <a:latin typeface="Fira Sans Condensed" panose="020B0503050000020004" pitchFamily="34" charset="0"/>
                        </a:rPr>
                        <a:t>Listening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1600" dirty="0">
                          <a:latin typeface="Fira Sans Condensed" panose="020B0503050000020004" pitchFamily="34" charset="0"/>
                        </a:rPr>
                        <a:t>16.05%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1600" dirty="0">
                          <a:latin typeface="Fira Sans Condensed" panose="020B0503050000020004" pitchFamily="34" charset="0"/>
                        </a:rPr>
                        <a:t>34.16%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88300412"/>
                  </a:ext>
                </a:extLst>
              </a:tr>
              <a:tr h="348184">
                <a:tc>
                  <a:txBody>
                    <a:bodyPr/>
                    <a:lstStyle/>
                    <a:p>
                      <a:pPr algn="ctr"/>
                      <a:r>
                        <a:rPr lang="en-IN" sz="1600" dirty="0">
                          <a:latin typeface="Fira Sans Condensed" panose="020B0503050000020004" pitchFamily="34" charset="0"/>
                        </a:rPr>
                        <a:t>Reading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1600" dirty="0">
                          <a:latin typeface="Fira Sans Condensed" panose="020B0503050000020004" pitchFamily="34" charset="0"/>
                        </a:rPr>
                        <a:t>18.55%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1600" dirty="0">
                          <a:latin typeface="Fira Sans Condensed" panose="020B0503050000020004" pitchFamily="34" charset="0"/>
                        </a:rPr>
                        <a:t>46.45%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8226532"/>
                  </a:ext>
                </a:extLst>
              </a:tr>
              <a:tr h="348184">
                <a:tc>
                  <a:txBody>
                    <a:bodyPr/>
                    <a:lstStyle/>
                    <a:p>
                      <a:pPr algn="ctr"/>
                      <a:r>
                        <a:rPr lang="en-IN" sz="1600" dirty="0">
                          <a:latin typeface="Fira Sans Condensed" panose="020B0503050000020004" pitchFamily="34" charset="0"/>
                        </a:rPr>
                        <a:t>Writing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1600" dirty="0">
                          <a:latin typeface="Fira Sans Condensed" panose="020B0503050000020004" pitchFamily="34" charset="0"/>
                        </a:rPr>
                        <a:t>50.97%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1600" dirty="0">
                          <a:latin typeface="Fira Sans Condensed" panose="020B0503050000020004" pitchFamily="34" charset="0"/>
                        </a:rPr>
                        <a:t>54.49%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5483278"/>
                  </a:ext>
                </a:extLst>
              </a:tr>
              <a:tr h="348184">
                <a:tc>
                  <a:txBody>
                    <a:bodyPr/>
                    <a:lstStyle/>
                    <a:p>
                      <a:pPr algn="ctr"/>
                      <a:r>
                        <a:rPr lang="en-IN" sz="1600" dirty="0">
                          <a:latin typeface="Fira Sans Condensed" panose="020B0503050000020004" pitchFamily="34" charset="0"/>
                        </a:rPr>
                        <a:t>Speaking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1600" dirty="0">
                          <a:latin typeface="Fira Sans Condensed" panose="020B0503050000020004" pitchFamily="34" charset="0"/>
                        </a:rPr>
                        <a:t>65.81%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1600" dirty="0">
                          <a:latin typeface="Fira Sans Condensed" panose="020B0503050000020004" pitchFamily="34" charset="0"/>
                        </a:rPr>
                        <a:t>75.97%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39338462"/>
                  </a:ext>
                </a:extLst>
              </a:tr>
              <a:tr h="348184">
                <a:tc>
                  <a:txBody>
                    <a:bodyPr/>
                    <a:lstStyle/>
                    <a:p>
                      <a:pPr algn="ctr"/>
                      <a:r>
                        <a:rPr lang="en-IN" sz="1600" dirty="0">
                          <a:latin typeface="Fira Sans Condensed" panose="020B0503050000020004" pitchFamily="34" charset="0"/>
                        </a:rPr>
                        <a:t>Overall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1600" dirty="0">
                          <a:latin typeface="Fira Sans Condensed" panose="020B0503050000020004" pitchFamily="34" charset="0"/>
                        </a:rPr>
                        <a:t>43.16%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1600" dirty="0">
                          <a:latin typeface="Fira Sans Condensed" panose="020B0503050000020004" pitchFamily="34" charset="0"/>
                        </a:rPr>
                        <a:t>57.98%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58454722"/>
                  </a:ext>
                </a:extLst>
              </a:tr>
            </a:tbl>
          </a:graphicData>
        </a:graphic>
      </p:graphicFrame>
      <p:sp>
        <p:nvSpPr>
          <p:cNvPr id="11" name="TextBox 10">
            <a:extLst>
              <a:ext uri="{FF2B5EF4-FFF2-40B4-BE49-F238E27FC236}">
                <a16:creationId xmlns:a16="http://schemas.microsoft.com/office/drawing/2014/main" id="{B9A1A832-F958-4414-C5BC-65A000D2544D}"/>
              </a:ext>
            </a:extLst>
          </p:cNvPr>
          <p:cNvSpPr txBox="1"/>
          <p:nvPr/>
        </p:nvSpPr>
        <p:spPr>
          <a:xfrm>
            <a:off x="5040085" y="4383924"/>
            <a:ext cx="6641277" cy="1815882"/>
          </a:xfrm>
          <a:prstGeom prst="rect">
            <a:avLst/>
          </a:prstGeom>
          <a:noFill/>
        </p:spPr>
        <p:txBody>
          <a:bodyPr wrap="square" rtlCol="0">
            <a:spAutoFit/>
          </a:bodyPr>
          <a:lstStyle/>
          <a:p>
            <a:r>
              <a:rPr lang="en-US" sz="1600" dirty="0">
                <a:latin typeface="Fira Sans Condensed" panose="020B0503050000020004" pitchFamily="34" charset="0"/>
              </a:rPr>
              <a:t>The average activity score for CEFR levels is higher for OBLF students than the non-OBLF students. It is interesting to note that the difference between the treatment and the comparison group increases for the students in the A1 group. Two key takeaways:</a:t>
            </a:r>
          </a:p>
          <a:p>
            <a:pPr marL="285750" indent="-285750">
              <a:buFont typeface="Arial" panose="020B0604020202020204" pitchFamily="34" charset="0"/>
              <a:buChar char="•"/>
            </a:pPr>
            <a:r>
              <a:rPr lang="en-US" sz="1600" dirty="0">
                <a:latin typeface="Fira Sans Condensed" panose="020B0503050000020004" pitchFamily="34" charset="0"/>
              </a:rPr>
              <a:t>As exposure to the programme increases, the scores improve</a:t>
            </a:r>
          </a:p>
          <a:p>
            <a:pPr marL="285750" indent="-285750">
              <a:buFont typeface="Arial" panose="020B0604020202020204" pitchFamily="34" charset="0"/>
              <a:buChar char="•"/>
            </a:pPr>
            <a:r>
              <a:rPr lang="en-US" sz="1600" dirty="0">
                <a:latin typeface="Fira Sans Condensed" panose="020B0503050000020004" pitchFamily="34" charset="0"/>
              </a:rPr>
              <a:t>The performance in writing and speaking among the treatment group is higher than the comparison group in both levels</a:t>
            </a:r>
          </a:p>
        </p:txBody>
      </p:sp>
    </p:spTree>
    <p:extLst>
      <p:ext uri="{BB962C8B-B14F-4D97-AF65-F5344CB8AC3E}">
        <p14:creationId xmlns:p14="http://schemas.microsoft.com/office/powerpoint/2010/main" val="6993806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02208B-8D3A-867E-51A3-DEC55E6C9E37}"/>
              </a:ext>
            </a:extLst>
          </p:cNvPr>
          <p:cNvSpPr>
            <a:spLocks noGrp="1"/>
          </p:cNvSpPr>
          <p:nvPr>
            <p:ph type="title"/>
          </p:nvPr>
        </p:nvSpPr>
        <p:spPr>
          <a:xfrm>
            <a:off x="1925773" y="243530"/>
            <a:ext cx="7848600" cy="795563"/>
          </a:xfrm>
        </p:spPr>
        <p:txBody>
          <a:bodyPr>
            <a:normAutofit/>
          </a:bodyPr>
          <a:lstStyle/>
          <a:p>
            <a:r>
              <a:rPr lang="en-US" sz="3600" b="1" dirty="0">
                <a:solidFill>
                  <a:schemeClr val="tx2">
                    <a:lumMod val="60000"/>
                    <a:lumOff val="40000"/>
                  </a:schemeClr>
                </a:solidFill>
                <a:latin typeface="Fira Sans Condensed" panose="020B0503050000020004" pitchFamily="34" charset="0"/>
              </a:rPr>
              <a:t>CEFR LEVEL-WISE AVERAGE</a:t>
            </a:r>
          </a:p>
        </p:txBody>
      </p:sp>
      <p:graphicFrame>
        <p:nvGraphicFramePr>
          <p:cNvPr id="5" name="Chart 4">
            <a:extLst>
              <a:ext uri="{FF2B5EF4-FFF2-40B4-BE49-F238E27FC236}">
                <a16:creationId xmlns:a16="http://schemas.microsoft.com/office/drawing/2014/main" id="{00000000-0008-0000-0500-000005000000}"/>
              </a:ext>
            </a:extLst>
          </p:cNvPr>
          <p:cNvGraphicFramePr>
            <a:graphicFrameLocks/>
          </p:cNvGraphicFramePr>
          <p:nvPr>
            <p:extLst>
              <p:ext uri="{D42A27DB-BD31-4B8C-83A1-F6EECF244321}">
                <p14:modId xmlns:p14="http://schemas.microsoft.com/office/powerpoint/2010/main" val="2073213332"/>
              </p:ext>
            </p:extLst>
          </p:nvPr>
        </p:nvGraphicFramePr>
        <p:xfrm>
          <a:off x="1855514" y="997530"/>
          <a:ext cx="9432965" cy="266007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Chart 2">
            <a:extLst>
              <a:ext uri="{FF2B5EF4-FFF2-40B4-BE49-F238E27FC236}">
                <a16:creationId xmlns:a16="http://schemas.microsoft.com/office/drawing/2014/main" id="{9D1DCD73-2BD8-86DD-643A-563650919EF7}"/>
              </a:ext>
            </a:extLst>
          </p:cNvPr>
          <p:cNvGraphicFramePr>
            <a:graphicFrameLocks/>
          </p:cNvGraphicFramePr>
          <p:nvPr>
            <p:extLst>
              <p:ext uri="{D42A27DB-BD31-4B8C-83A1-F6EECF244321}">
                <p14:modId xmlns:p14="http://schemas.microsoft.com/office/powerpoint/2010/main" val="2815153097"/>
              </p:ext>
            </p:extLst>
          </p:nvPr>
        </p:nvGraphicFramePr>
        <p:xfrm>
          <a:off x="1925773" y="3770330"/>
          <a:ext cx="9432965" cy="2660075"/>
        </p:xfrm>
        <a:graphic>
          <a:graphicData uri="http://schemas.openxmlformats.org/drawingml/2006/chart">
            <c:chart xmlns:c="http://schemas.openxmlformats.org/drawingml/2006/chart" xmlns:r="http://schemas.openxmlformats.org/officeDocument/2006/relationships" r:id="rId3"/>
          </a:graphicData>
        </a:graphic>
      </p:graphicFrame>
      <p:sp>
        <p:nvSpPr>
          <p:cNvPr id="7" name="Title 1">
            <a:extLst>
              <a:ext uri="{FF2B5EF4-FFF2-40B4-BE49-F238E27FC236}">
                <a16:creationId xmlns:a16="http://schemas.microsoft.com/office/drawing/2014/main" id="{8F12D23E-0719-3399-993E-A15ED7FC1542}"/>
              </a:ext>
            </a:extLst>
          </p:cNvPr>
          <p:cNvSpPr txBox="1">
            <a:spLocks/>
          </p:cNvSpPr>
          <p:nvPr/>
        </p:nvSpPr>
        <p:spPr>
          <a:xfrm>
            <a:off x="440377" y="1867658"/>
            <a:ext cx="1415137" cy="795563"/>
          </a:xfrm>
          <a:prstGeom prst="rect">
            <a:avLst/>
          </a:prstGeom>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dirty="0">
                <a:solidFill>
                  <a:schemeClr val="tx2">
                    <a:lumMod val="60000"/>
                    <a:lumOff val="40000"/>
                  </a:schemeClr>
                </a:solidFill>
                <a:latin typeface="Fira Sans Condensed" panose="020B0503050000020004" pitchFamily="34" charset="0"/>
              </a:rPr>
              <a:t>Pre-A1</a:t>
            </a:r>
          </a:p>
        </p:txBody>
      </p:sp>
      <p:sp>
        <p:nvSpPr>
          <p:cNvPr id="8" name="Title 1">
            <a:extLst>
              <a:ext uri="{FF2B5EF4-FFF2-40B4-BE49-F238E27FC236}">
                <a16:creationId xmlns:a16="http://schemas.microsoft.com/office/drawing/2014/main" id="{7E51438D-CE61-A0DB-0593-5112660244A0}"/>
              </a:ext>
            </a:extLst>
          </p:cNvPr>
          <p:cNvSpPr txBox="1">
            <a:spLocks/>
          </p:cNvSpPr>
          <p:nvPr/>
        </p:nvSpPr>
        <p:spPr>
          <a:xfrm>
            <a:off x="928250" y="4619332"/>
            <a:ext cx="1541815" cy="79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dirty="0">
                <a:solidFill>
                  <a:schemeClr val="tx2">
                    <a:lumMod val="60000"/>
                    <a:lumOff val="40000"/>
                  </a:schemeClr>
                </a:solidFill>
                <a:latin typeface="Fira Sans Condensed" panose="020B0503050000020004" pitchFamily="34" charset="0"/>
              </a:rPr>
              <a:t>A1</a:t>
            </a:r>
          </a:p>
        </p:txBody>
      </p:sp>
      <p:sp>
        <p:nvSpPr>
          <p:cNvPr id="9" name="Rectangle 8">
            <a:extLst>
              <a:ext uri="{FF2B5EF4-FFF2-40B4-BE49-F238E27FC236}">
                <a16:creationId xmlns:a16="http://schemas.microsoft.com/office/drawing/2014/main" id="{1A71685F-29FA-6222-9086-6EAFFEB2E9C3}"/>
              </a:ext>
            </a:extLst>
          </p:cNvPr>
          <p:cNvSpPr/>
          <p:nvPr/>
        </p:nvSpPr>
        <p:spPr>
          <a:xfrm>
            <a:off x="2759023" y="2060370"/>
            <a:ext cx="886694" cy="267197"/>
          </a:xfrm>
          <a:prstGeom prst="rect">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64BFD004-993C-0E9C-73DD-6A9FDC320B8C}"/>
              </a:ext>
            </a:extLst>
          </p:cNvPr>
          <p:cNvSpPr/>
          <p:nvPr/>
        </p:nvSpPr>
        <p:spPr>
          <a:xfrm>
            <a:off x="4478967" y="2060369"/>
            <a:ext cx="886694" cy="267197"/>
          </a:xfrm>
          <a:prstGeom prst="rect">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A161300D-AF48-487E-1375-C5F6A7512F39}"/>
              </a:ext>
            </a:extLst>
          </p:cNvPr>
          <p:cNvSpPr/>
          <p:nvPr/>
        </p:nvSpPr>
        <p:spPr>
          <a:xfrm>
            <a:off x="6369125" y="2060368"/>
            <a:ext cx="886694" cy="267197"/>
          </a:xfrm>
          <a:prstGeom prst="rect">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70FB60FF-2F4B-AC51-87B2-69A5C7316215}"/>
              </a:ext>
            </a:extLst>
          </p:cNvPr>
          <p:cNvSpPr/>
          <p:nvPr/>
        </p:nvSpPr>
        <p:spPr>
          <a:xfrm>
            <a:off x="8112819" y="1502147"/>
            <a:ext cx="886694" cy="267197"/>
          </a:xfrm>
          <a:prstGeom prst="rect">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50351FCC-41AE-8302-4084-DD56911936E8}"/>
              </a:ext>
            </a:extLst>
          </p:cNvPr>
          <p:cNvSpPr/>
          <p:nvPr/>
        </p:nvSpPr>
        <p:spPr>
          <a:xfrm>
            <a:off x="9844632" y="771896"/>
            <a:ext cx="886694" cy="267197"/>
          </a:xfrm>
          <a:prstGeom prst="rect">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614B8694-728B-578C-5F95-9315961C6E92}"/>
              </a:ext>
            </a:extLst>
          </p:cNvPr>
          <p:cNvSpPr/>
          <p:nvPr/>
        </p:nvSpPr>
        <p:spPr>
          <a:xfrm>
            <a:off x="2792672" y="4942889"/>
            <a:ext cx="886694" cy="267197"/>
          </a:xfrm>
          <a:prstGeom prst="rect">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1E58FCF2-D9BC-BC58-73EB-B04600BEB62C}"/>
              </a:ext>
            </a:extLst>
          </p:cNvPr>
          <p:cNvSpPr/>
          <p:nvPr/>
        </p:nvSpPr>
        <p:spPr>
          <a:xfrm>
            <a:off x="4484905" y="4942889"/>
            <a:ext cx="886694" cy="267197"/>
          </a:xfrm>
          <a:prstGeom prst="rect">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92CAB5BC-432A-CD01-BC94-E38C45B315F7}"/>
              </a:ext>
            </a:extLst>
          </p:cNvPr>
          <p:cNvSpPr/>
          <p:nvPr/>
        </p:nvSpPr>
        <p:spPr>
          <a:xfrm>
            <a:off x="6438395" y="4942888"/>
            <a:ext cx="886694" cy="267197"/>
          </a:xfrm>
          <a:prstGeom prst="rect">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2B4405CC-A22C-3CC1-E2EE-5CD2D6EA4612}"/>
              </a:ext>
            </a:extLst>
          </p:cNvPr>
          <p:cNvSpPr/>
          <p:nvPr/>
        </p:nvSpPr>
        <p:spPr>
          <a:xfrm>
            <a:off x="8130631" y="4485733"/>
            <a:ext cx="886694" cy="267197"/>
          </a:xfrm>
          <a:prstGeom prst="rect">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05B58867-F3B5-F5FD-E2D4-BAFD55425C39}"/>
              </a:ext>
            </a:extLst>
          </p:cNvPr>
          <p:cNvSpPr/>
          <p:nvPr/>
        </p:nvSpPr>
        <p:spPr>
          <a:xfrm>
            <a:off x="10466108" y="4352134"/>
            <a:ext cx="886694" cy="267197"/>
          </a:xfrm>
          <a:prstGeom prst="rect">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943B7E1E-5391-0E20-5896-EE3280DD5E57}"/>
              </a:ext>
            </a:extLst>
          </p:cNvPr>
          <p:cNvSpPr txBox="1"/>
          <p:nvPr/>
        </p:nvSpPr>
        <p:spPr>
          <a:xfrm>
            <a:off x="2759023" y="2009300"/>
            <a:ext cx="1028706" cy="369332"/>
          </a:xfrm>
          <a:prstGeom prst="rect">
            <a:avLst/>
          </a:prstGeom>
          <a:noFill/>
        </p:spPr>
        <p:txBody>
          <a:bodyPr wrap="square" rtlCol="0">
            <a:spAutoFit/>
          </a:bodyPr>
          <a:lstStyle/>
          <a:p>
            <a:r>
              <a:rPr lang="en-US" b="1" dirty="0">
                <a:solidFill>
                  <a:schemeClr val="bg1"/>
                </a:solidFill>
                <a:latin typeface="Fira Sans Condensed" panose="020B0503050000020004" pitchFamily="34" charset="0"/>
              </a:rPr>
              <a:t>16.05%</a:t>
            </a:r>
          </a:p>
        </p:txBody>
      </p:sp>
      <p:sp>
        <p:nvSpPr>
          <p:cNvPr id="21" name="TextBox 20">
            <a:extLst>
              <a:ext uri="{FF2B5EF4-FFF2-40B4-BE49-F238E27FC236}">
                <a16:creationId xmlns:a16="http://schemas.microsoft.com/office/drawing/2014/main" id="{A2DFBDAE-6D0A-954B-0D50-F69383E61092}"/>
              </a:ext>
            </a:extLst>
          </p:cNvPr>
          <p:cNvSpPr txBox="1"/>
          <p:nvPr/>
        </p:nvSpPr>
        <p:spPr>
          <a:xfrm>
            <a:off x="4505691" y="2005334"/>
            <a:ext cx="1028706" cy="369332"/>
          </a:xfrm>
          <a:prstGeom prst="rect">
            <a:avLst/>
          </a:prstGeom>
          <a:noFill/>
        </p:spPr>
        <p:txBody>
          <a:bodyPr wrap="square" rtlCol="0">
            <a:spAutoFit/>
          </a:bodyPr>
          <a:lstStyle/>
          <a:p>
            <a:r>
              <a:rPr lang="en-US" b="1" dirty="0">
                <a:solidFill>
                  <a:schemeClr val="bg1"/>
                </a:solidFill>
                <a:latin typeface="Fira Sans Condensed" panose="020B0503050000020004" pitchFamily="34" charset="0"/>
              </a:rPr>
              <a:t>18.55%</a:t>
            </a:r>
          </a:p>
        </p:txBody>
      </p:sp>
      <p:sp>
        <p:nvSpPr>
          <p:cNvPr id="22" name="TextBox 21">
            <a:extLst>
              <a:ext uri="{FF2B5EF4-FFF2-40B4-BE49-F238E27FC236}">
                <a16:creationId xmlns:a16="http://schemas.microsoft.com/office/drawing/2014/main" id="{461BBB9D-8AF7-FC29-D493-9A053FD69D61}"/>
              </a:ext>
            </a:extLst>
          </p:cNvPr>
          <p:cNvSpPr txBox="1"/>
          <p:nvPr/>
        </p:nvSpPr>
        <p:spPr>
          <a:xfrm>
            <a:off x="6377789" y="2005334"/>
            <a:ext cx="1028706" cy="369332"/>
          </a:xfrm>
          <a:prstGeom prst="rect">
            <a:avLst/>
          </a:prstGeom>
          <a:noFill/>
        </p:spPr>
        <p:txBody>
          <a:bodyPr wrap="square" rtlCol="0">
            <a:spAutoFit/>
          </a:bodyPr>
          <a:lstStyle/>
          <a:p>
            <a:r>
              <a:rPr lang="en-US" b="1" dirty="0">
                <a:solidFill>
                  <a:schemeClr val="bg1"/>
                </a:solidFill>
                <a:latin typeface="Fira Sans Condensed" panose="020B0503050000020004" pitchFamily="34" charset="0"/>
              </a:rPr>
              <a:t>50.97%</a:t>
            </a:r>
          </a:p>
        </p:txBody>
      </p:sp>
      <p:sp>
        <p:nvSpPr>
          <p:cNvPr id="23" name="TextBox 22">
            <a:extLst>
              <a:ext uri="{FF2B5EF4-FFF2-40B4-BE49-F238E27FC236}">
                <a16:creationId xmlns:a16="http://schemas.microsoft.com/office/drawing/2014/main" id="{54FE2E63-7830-51B5-1303-9B87B1C527B8}"/>
              </a:ext>
            </a:extLst>
          </p:cNvPr>
          <p:cNvSpPr txBox="1"/>
          <p:nvPr/>
        </p:nvSpPr>
        <p:spPr>
          <a:xfrm>
            <a:off x="8130631" y="1451079"/>
            <a:ext cx="1028706" cy="369332"/>
          </a:xfrm>
          <a:prstGeom prst="rect">
            <a:avLst/>
          </a:prstGeom>
          <a:noFill/>
        </p:spPr>
        <p:txBody>
          <a:bodyPr wrap="square" rtlCol="0">
            <a:spAutoFit/>
          </a:bodyPr>
          <a:lstStyle/>
          <a:p>
            <a:r>
              <a:rPr lang="en-US" b="1" dirty="0">
                <a:solidFill>
                  <a:schemeClr val="bg1"/>
                </a:solidFill>
                <a:latin typeface="Fira Sans Condensed" panose="020B0503050000020004" pitchFamily="34" charset="0"/>
              </a:rPr>
              <a:t>65.81%</a:t>
            </a:r>
          </a:p>
        </p:txBody>
      </p:sp>
      <p:sp>
        <p:nvSpPr>
          <p:cNvPr id="24" name="TextBox 23">
            <a:extLst>
              <a:ext uri="{FF2B5EF4-FFF2-40B4-BE49-F238E27FC236}">
                <a16:creationId xmlns:a16="http://schemas.microsoft.com/office/drawing/2014/main" id="{391A55B3-C614-1724-0460-90BD0F48D2FE}"/>
              </a:ext>
            </a:extLst>
          </p:cNvPr>
          <p:cNvSpPr txBox="1"/>
          <p:nvPr/>
        </p:nvSpPr>
        <p:spPr>
          <a:xfrm>
            <a:off x="9849088" y="720828"/>
            <a:ext cx="1028706" cy="369332"/>
          </a:xfrm>
          <a:prstGeom prst="rect">
            <a:avLst/>
          </a:prstGeom>
          <a:noFill/>
        </p:spPr>
        <p:txBody>
          <a:bodyPr wrap="square" rtlCol="0">
            <a:spAutoFit/>
          </a:bodyPr>
          <a:lstStyle/>
          <a:p>
            <a:r>
              <a:rPr lang="en-US" b="1" dirty="0">
                <a:solidFill>
                  <a:schemeClr val="bg1"/>
                </a:solidFill>
                <a:latin typeface="Fira Sans Condensed" panose="020B0503050000020004" pitchFamily="34" charset="0"/>
              </a:rPr>
              <a:t>43.16%</a:t>
            </a:r>
          </a:p>
        </p:txBody>
      </p:sp>
      <p:sp>
        <p:nvSpPr>
          <p:cNvPr id="25" name="TextBox 24">
            <a:extLst>
              <a:ext uri="{FF2B5EF4-FFF2-40B4-BE49-F238E27FC236}">
                <a16:creationId xmlns:a16="http://schemas.microsoft.com/office/drawing/2014/main" id="{521E75AD-09CF-55A8-3D2A-B6D23445929F}"/>
              </a:ext>
            </a:extLst>
          </p:cNvPr>
          <p:cNvSpPr txBox="1"/>
          <p:nvPr/>
        </p:nvSpPr>
        <p:spPr>
          <a:xfrm>
            <a:off x="2800587" y="4891820"/>
            <a:ext cx="1028706" cy="369332"/>
          </a:xfrm>
          <a:prstGeom prst="rect">
            <a:avLst/>
          </a:prstGeom>
          <a:noFill/>
        </p:spPr>
        <p:txBody>
          <a:bodyPr wrap="square" rtlCol="0">
            <a:spAutoFit/>
          </a:bodyPr>
          <a:lstStyle/>
          <a:p>
            <a:r>
              <a:rPr lang="en-US" b="1" dirty="0">
                <a:solidFill>
                  <a:schemeClr val="bg1"/>
                </a:solidFill>
                <a:latin typeface="Fira Sans Condensed" panose="020B0503050000020004" pitchFamily="34" charset="0"/>
              </a:rPr>
              <a:t>34.16%</a:t>
            </a:r>
          </a:p>
        </p:txBody>
      </p:sp>
      <p:sp>
        <p:nvSpPr>
          <p:cNvPr id="26" name="TextBox 25">
            <a:extLst>
              <a:ext uri="{FF2B5EF4-FFF2-40B4-BE49-F238E27FC236}">
                <a16:creationId xmlns:a16="http://schemas.microsoft.com/office/drawing/2014/main" id="{D8969919-86B5-5905-18C9-6EFB54096F16}"/>
              </a:ext>
            </a:extLst>
          </p:cNvPr>
          <p:cNvSpPr txBox="1"/>
          <p:nvPr/>
        </p:nvSpPr>
        <p:spPr>
          <a:xfrm>
            <a:off x="4505691" y="4891820"/>
            <a:ext cx="1028706" cy="369332"/>
          </a:xfrm>
          <a:prstGeom prst="rect">
            <a:avLst/>
          </a:prstGeom>
          <a:noFill/>
        </p:spPr>
        <p:txBody>
          <a:bodyPr wrap="square" rtlCol="0">
            <a:spAutoFit/>
          </a:bodyPr>
          <a:lstStyle/>
          <a:p>
            <a:r>
              <a:rPr lang="en-US" b="1" dirty="0">
                <a:solidFill>
                  <a:schemeClr val="bg1"/>
                </a:solidFill>
                <a:latin typeface="Fira Sans Condensed" panose="020B0503050000020004" pitchFamily="34" charset="0"/>
              </a:rPr>
              <a:t>46.45%</a:t>
            </a:r>
          </a:p>
        </p:txBody>
      </p:sp>
      <p:sp>
        <p:nvSpPr>
          <p:cNvPr id="27" name="TextBox 26">
            <a:extLst>
              <a:ext uri="{FF2B5EF4-FFF2-40B4-BE49-F238E27FC236}">
                <a16:creationId xmlns:a16="http://schemas.microsoft.com/office/drawing/2014/main" id="{5BAD001C-6C9B-43F4-8EC9-5C4C3340BBF5}"/>
              </a:ext>
            </a:extLst>
          </p:cNvPr>
          <p:cNvSpPr txBox="1"/>
          <p:nvPr/>
        </p:nvSpPr>
        <p:spPr>
          <a:xfrm>
            <a:off x="6448535" y="4891820"/>
            <a:ext cx="1028706" cy="369332"/>
          </a:xfrm>
          <a:prstGeom prst="rect">
            <a:avLst/>
          </a:prstGeom>
          <a:noFill/>
        </p:spPr>
        <p:txBody>
          <a:bodyPr wrap="square" rtlCol="0">
            <a:spAutoFit/>
          </a:bodyPr>
          <a:lstStyle/>
          <a:p>
            <a:r>
              <a:rPr lang="en-US" b="1" dirty="0">
                <a:solidFill>
                  <a:schemeClr val="bg1"/>
                </a:solidFill>
                <a:latin typeface="Fira Sans Condensed" panose="020B0503050000020004" pitchFamily="34" charset="0"/>
              </a:rPr>
              <a:t>54.49%</a:t>
            </a:r>
          </a:p>
        </p:txBody>
      </p:sp>
      <p:sp>
        <p:nvSpPr>
          <p:cNvPr id="28" name="TextBox 27">
            <a:extLst>
              <a:ext uri="{FF2B5EF4-FFF2-40B4-BE49-F238E27FC236}">
                <a16:creationId xmlns:a16="http://schemas.microsoft.com/office/drawing/2014/main" id="{88DE711B-872C-C725-A3B4-6BC89B915AED}"/>
              </a:ext>
            </a:extLst>
          </p:cNvPr>
          <p:cNvSpPr txBox="1"/>
          <p:nvPr/>
        </p:nvSpPr>
        <p:spPr>
          <a:xfrm>
            <a:off x="8150305" y="4434665"/>
            <a:ext cx="1028706" cy="369332"/>
          </a:xfrm>
          <a:prstGeom prst="rect">
            <a:avLst/>
          </a:prstGeom>
          <a:noFill/>
        </p:spPr>
        <p:txBody>
          <a:bodyPr wrap="square" rtlCol="0">
            <a:spAutoFit/>
          </a:bodyPr>
          <a:lstStyle/>
          <a:p>
            <a:r>
              <a:rPr lang="en-US" b="1" dirty="0">
                <a:solidFill>
                  <a:schemeClr val="bg1"/>
                </a:solidFill>
                <a:latin typeface="Fira Sans Condensed" panose="020B0503050000020004" pitchFamily="34" charset="0"/>
              </a:rPr>
              <a:t>75.97%</a:t>
            </a:r>
          </a:p>
        </p:txBody>
      </p:sp>
      <p:sp>
        <p:nvSpPr>
          <p:cNvPr id="29" name="TextBox 28">
            <a:extLst>
              <a:ext uri="{FF2B5EF4-FFF2-40B4-BE49-F238E27FC236}">
                <a16:creationId xmlns:a16="http://schemas.microsoft.com/office/drawing/2014/main" id="{9D534B99-7A59-B182-9CD5-CD7704F6A618}"/>
              </a:ext>
            </a:extLst>
          </p:cNvPr>
          <p:cNvSpPr txBox="1"/>
          <p:nvPr/>
        </p:nvSpPr>
        <p:spPr>
          <a:xfrm>
            <a:off x="10496047" y="4301066"/>
            <a:ext cx="1028706" cy="369332"/>
          </a:xfrm>
          <a:prstGeom prst="rect">
            <a:avLst/>
          </a:prstGeom>
          <a:noFill/>
        </p:spPr>
        <p:txBody>
          <a:bodyPr wrap="square" rtlCol="0">
            <a:spAutoFit/>
          </a:bodyPr>
          <a:lstStyle/>
          <a:p>
            <a:r>
              <a:rPr lang="en-US" b="1" dirty="0">
                <a:solidFill>
                  <a:schemeClr val="bg1"/>
                </a:solidFill>
                <a:latin typeface="Fira Sans Condensed" panose="020B0503050000020004" pitchFamily="34" charset="0"/>
              </a:rPr>
              <a:t>57.98%</a:t>
            </a:r>
          </a:p>
        </p:txBody>
      </p:sp>
    </p:spTree>
    <p:extLst>
      <p:ext uri="{BB962C8B-B14F-4D97-AF65-F5344CB8AC3E}">
        <p14:creationId xmlns:p14="http://schemas.microsoft.com/office/powerpoint/2010/main" val="4780179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02208B-8D3A-867E-51A3-DEC55E6C9E37}"/>
              </a:ext>
            </a:extLst>
          </p:cNvPr>
          <p:cNvSpPr>
            <a:spLocks noGrp="1"/>
          </p:cNvSpPr>
          <p:nvPr>
            <p:ph type="title"/>
          </p:nvPr>
        </p:nvSpPr>
        <p:spPr>
          <a:xfrm>
            <a:off x="897577" y="651355"/>
            <a:ext cx="8229600" cy="669169"/>
          </a:xfrm>
        </p:spPr>
        <p:txBody>
          <a:bodyPr>
            <a:normAutofit/>
          </a:bodyPr>
          <a:lstStyle/>
          <a:p>
            <a:r>
              <a:rPr lang="en-US" sz="4000" b="1" dirty="0">
                <a:solidFill>
                  <a:schemeClr val="tx2">
                    <a:lumMod val="60000"/>
                    <a:lumOff val="40000"/>
                  </a:schemeClr>
                </a:solidFill>
                <a:latin typeface="Fira Sans Condensed" panose="020B0503050000020004" pitchFamily="34" charset="0"/>
              </a:rPr>
              <a:t>GRADE WISE AVERAGE</a:t>
            </a:r>
          </a:p>
        </p:txBody>
      </p:sp>
      <p:graphicFrame>
        <p:nvGraphicFramePr>
          <p:cNvPr id="3" name="Table 2">
            <a:extLst>
              <a:ext uri="{FF2B5EF4-FFF2-40B4-BE49-F238E27FC236}">
                <a16:creationId xmlns:a16="http://schemas.microsoft.com/office/drawing/2014/main" id="{7D86AABC-6EF5-84B0-A7E0-F098D41CEA78}"/>
              </a:ext>
            </a:extLst>
          </p:cNvPr>
          <p:cNvGraphicFramePr>
            <a:graphicFrameLocks noGrp="1"/>
          </p:cNvGraphicFramePr>
          <p:nvPr>
            <p:extLst>
              <p:ext uri="{D42A27DB-BD31-4B8C-83A1-F6EECF244321}">
                <p14:modId xmlns:p14="http://schemas.microsoft.com/office/powerpoint/2010/main" val="945300014"/>
              </p:ext>
            </p:extLst>
          </p:nvPr>
        </p:nvGraphicFramePr>
        <p:xfrm>
          <a:off x="8182099" y="3588172"/>
          <a:ext cx="3440874" cy="1966320"/>
        </p:xfrm>
        <a:graphic>
          <a:graphicData uri="http://schemas.openxmlformats.org/drawingml/2006/table">
            <a:tbl>
              <a:tblPr/>
              <a:tblGrid>
                <a:gridCol w="878774">
                  <a:extLst>
                    <a:ext uri="{9D8B030D-6E8A-4147-A177-3AD203B41FA5}">
                      <a16:colId xmlns:a16="http://schemas.microsoft.com/office/drawing/2014/main" val="20000"/>
                    </a:ext>
                  </a:extLst>
                </a:gridCol>
                <a:gridCol w="1270659">
                  <a:extLst>
                    <a:ext uri="{9D8B030D-6E8A-4147-A177-3AD203B41FA5}">
                      <a16:colId xmlns:a16="http://schemas.microsoft.com/office/drawing/2014/main" val="1987488766"/>
                    </a:ext>
                  </a:extLst>
                </a:gridCol>
                <a:gridCol w="1291441">
                  <a:extLst>
                    <a:ext uri="{9D8B030D-6E8A-4147-A177-3AD203B41FA5}">
                      <a16:colId xmlns:a16="http://schemas.microsoft.com/office/drawing/2014/main" val="20001"/>
                    </a:ext>
                  </a:extLst>
                </a:gridCol>
              </a:tblGrid>
              <a:tr h="357513">
                <a:tc>
                  <a:txBody>
                    <a:bodyPr/>
                    <a:lstStyle/>
                    <a:p>
                      <a:pPr algn="l" fontAlgn="b"/>
                      <a:r>
                        <a:rPr lang="en-US" sz="1800" b="1" i="0" u="none" strike="noStrike" dirty="0">
                          <a:solidFill>
                            <a:srgbClr val="000000"/>
                          </a:solidFill>
                          <a:latin typeface="Fira Sans Condensed" panose="020B0503050000020004" pitchFamily="34" charset="0"/>
                        </a:rPr>
                        <a:t>Grade</a:t>
                      </a:r>
                    </a:p>
                  </a:txBody>
                  <a:tcPr marL="17145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1" i="0" u="none" strike="noStrike" dirty="0">
                          <a:solidFill>
                            <a:srgbClr val="000000"/>
                          </a:solidFill>
                          <a:latin typeface="Fira Sans Condensed" panose="020B0503050000020004" pitchFamily="34" charset="0"/>
                        </a:rPr>
                        <a:t>Treatment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1" i="0" u="none" strike="noStrike" dirty="0">
                          <a:solidFill>
                            <a:srgbClr val="000000"/>
                          </a:solidFill>
                          <a:latin typeface="Fira Sans Condensed" panose="020B0503050000020004" pitchFamily="34" charset="0"/>
                        </a:rPr>
                        <a:t>Comparison</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536269">
                <a:tc>
                  <a:txBody>
                    <a:bodyPr/>
                    <a:lstStyle/>
                    <a:p>
                      <a:pPr algn="ctr" fontAlgn="b"/>
                      <a:r>
                        <a:rPr lang="en-US" sz="1800" b="0" i="0" u="none" strike="noStrike">
                          <a:solidFill>
                            <a:srgbClr val="000000"/>
                          </a:solidFill>
                          <a:latin typeface="Fira Sans Condensed" panose="020B0503050000020004" pitchFamily="34" charset="0"/>
                        </a:rPr>
                        <a:t>Grade 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latin typeface="Fira Sans Condensed" panose="020B0503050000020004" pitchFamily="34" charset="0"/>
                        </a:rPr>
                        <a:t>NA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latin typeface="Fira Sans Condensed" panose="020B0503050000020004" pitchFamily="34" charset="0"/>
                        </a:rPr>
                        <a:t>16.51 (28%)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536269">
                <a:tc>
                  <a:txBody>
                    <a:bodyPr/>
                    <a:lstStyle/>
                    <a:p>
                      <a:pPr algn="ctr" fontAlgn="b"/>
                      <a:r>
                        <a:rPr lang="en-US" sz="1800" b="0" i="0" u="none" strike="noStrike">
                          <a:solidFill>
                            <a:srgbClr val="000000"/>
                          </a:solidFill>
                          <a:latin typeface="Fira Sans Condensed" panose="020B0503050000020004" pitchFamily="34" charset="0"/>
                        </a:rPr>
                        <a:t>Grade 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latin typeface="Fira Sans Condensed" panose="020B0503050000020004" pitchFamily="34" charset="0"/>
                        </a:rPr>
                        <a:t>33.28 (55%)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latin typeface="Fira Sans Condensed" panose="020B0503050000020004" pitchFamily="34" charset="0"/>
                        </a:rPr>
                        <a:t>19.92 (33%)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536269">
                <a:tc>
                  <a:txBody>
                    <a:bodyPr/>
                    <a:lstStyle/>
                    <a:p>
                      <a:pPr algn="ctr" fontAlgn="b"/>
                      <a:r>
                        <a:rPr lang="en-US" sz="1800" b="0" i="0" u="none" strike="noStrike" dirty="0">
                          <a:solidFill>
                            <a:srgbClr val="000000"/>
                          </a:solidFill>
                          <a:latin typeface="Fira Sans Condensed" panose="020B0503050000020004" pitchFamily="34" charset="0"/>
                        </a:rPr>
                        <a:t>Grade 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latin typeface="Fira Sans Condensed" panose="020B0503050000020004" pitchFamily="34" charset="0"/>
                        </a:rPr>
                        <a:t>41.36 (69%)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latin typeface="Fira Sans Condensed" panose="020B0503050000020004" pitchFamily="34" charset="0"/>
                        </a:rPr>
                        <a:t>17.38 (29%)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5" name="TextBox 4">
            <a:extLst>
              <a:ext uri="{FF2B5EF4-FFF2-40B4-BE49-F238E27FC236}">
                <a16:creationId xmlns:a16="http://schemas.microsoft.com/office/drawing/2014/main" id="{51F2D0C5-0390-EA9C-DB19-18BA7BAE906C}"/>
              </a:ext>
            </a:extLst>
          </p:cNvPr>
          <p:cNvSpPr txBox="1"/>
          <p:nvPr/>
        </p:nvSpPr>
        <p:spPr>
          <a:xfrm>
            <a:off x="8182099" y="1303508"/>
            <a:ext cx="3440874" cy="2031325"/>
          </a:xfrm>
          <a:prstGeom prst="rect">
            <a:avLst/>
          </a:prstGeom>
          <a:noFill/>
        </p:spPr>
        <p:txBody>
          <a:bodyPr wrap="square" rtlCol="0">
            <a:spAutoFit/>
          </a:bodyPr>
          <a:lstStyle/>
          <a:p>
            <a:pPr marL="285750" indent="-285750">
              <a:buFont typeface="Arial" panose="020B0604020202020204" pitchFamily="34" charset="0"/>
              <a:buChar char="•"/>
            </a:pPr>
            <a:r>
              <a:rPr lang="en-US" dirty="0">
                <a:latin typeface="Fira Sans Condensed" panose="020B0503050000020004" pitchFamily="34" charset="0"/>
              </a:rPr>
              <a:t>The average score  for Grade 4 students is more by </a:t>
            </a:r>
            <a:r>
              <a:rPr lang="en-US" b="1" dirty="0">
                <a:solidFill>
                  <a:srgbClr val="E73777"/>
                </a:solidFill>
                <a:latin typeface="Fira Sans Condensed" panose="020B0503050000020004" pitchFamily="34" charset="0"/>
              </a:rPr>
              <a:t>40.13% </a:t>
            </a:r>
            <a:r>
              <a:rPr lang="en-US" dirty="0">
                <a:latin typeface="Fira Sans Condensed" panose="020B0503050000020004" pitchFamily="34" charset="0"/>
              </a:rPr>
              <a:t>for OBLF students</a:t>
            </a:r>
          </a:p>
          <a:p>
            <a:endParaRPr lang="en-US" dirty="0">
              <a:latin typeface="Fira Sans Condensed" panose="020B0503050000020004" pitchFamily="34" charset="0"/>
            </a:endParaRPr>
          </a:p>
          <a:p>
            <a:pPr marL="285750" indent="-285750">
              <a:buFont typeface="Arial" panose="020B0604020202020204" pitchFamily="34" charset="0"/>
              <a:buChar char="•"/>
            </a:pPr>
            <a:r>
              <a:rPr lang="en-US" dirty="0">
                <a:latin typeface="Fira Sans Condensed" panose="020B0503050000020004" pitchFamily="34" charset="0"/>
              </a:rPr>
              <a:t>The same for Grade 5 students is more by </a:t>
            </a:r>
            <a:r>
              <a:rPr lang="en-US" b="1" dirty="0">
                <a:solidFill>
                  <a:srgbClr val="E73777"/>
                </a:solidFill>
                <a:latin typeface="Fira Sans Condensed" panose="020B0503050000020004" pitchFamily="34" charset="0"/>
              </a:rPr>
              <a:t>57.99% </a:t>
            </a:r>
            <a:r>
              <a:rPr lang="en-US" dirty="0">
                <a:latin typeface="Fira Sans Condensed" panose="020B0503050000020004" pitchFamily="34" charset="0"/>
              </a:rPr>
              <a:t>for OBLF students</a:t>
            </a:r>
          </a:p>
        </p:txBody>
      </p:sp>
      <p:graphicFrame>
        <p:nvGraphicFramePr>
          <p:cNvPr id="7" name="Chart 6">
            <a:extLst>
              <a:ext uri="{FF2B5EF4-FFF2-40B4-BE49-F238E27FC236}">
                <a16:creationId xmlns:a16="http://schemas.microsoft.com/office/drawing/2014/main" id="{1BC01353-51F7-EEF4-9583-B3496C74B5FB}"/>
              </a:ext>
            </a:extLst>
          </p:cNvPr>
          <p:cNvGraphicFramePr/>
          <p:nvPr>
            <p:extLst>
              <p:ext uri="{D42A27DB-BD31-4B8C-83A1-F6EECF244321}">
                <p14:modId xmlns:p14="http://schemas.microsoft.com/office/powerpoint/2010/main" val="3772691739"/>
              </p:ext>
            </p:extLst>
          </p:nvPr>
        </p:nvGraphicFramePr>
        <p:xfrm>
          <a:off x="660071" y="1621936"/>
          <a:ext cx="7260772" cy="4298868"/>
        </p:xfrm>
        <a:graphic>
          <a:graphicData uri="http://schemas.openxmlformats.org/drawingml/2006/chart">
            <c:chart xmlns:c="http://schemas.openxmlformats.org/drawingml/2006/chart" xmlns:r="http://schemas.openxmlformats.org/officeDocument/2006/relationships" r:id="rId2"/>
          </a:graphicData>
        </a:graphic>
      </p:graphicFrame>
      <p:sp>
        <p:nvSpPr>
          <p:cNvPr id="8" name="Subtitle 2">
            <a:extLst>
              <a:ext uri="{FF2B5EF4-FFF2-40B4-BE49-F238E27FC236}">
                <a16:creationId xmlns:a16="http://schemas.microsoft.com/office/drawing/2014/main" id="{CB611D43-FFA0-56A9-BA5F-79F197E42CE4}"/>
              </a:ext>
            </a:extLst>
          </p:cNvPr>
          <p:cNvSpPr txBox="1">
            <a:spLocks/>
          </p:cNvSpPr>
          <p:nvPr/>
        </p:nvSpPr>
        <p:spPr>
          <a:xfrm>
            <a:off x="1813068" y="2319170"/>
            <a:ext cx="940372" cy="395226"/>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IN" sz="2400" dirty="0">
                <a:latin typeface="Fira Sans Condensed" panose="020B0503050000020004" pitchFamily="34" charset="0"/>
              </a:rPr>
              <a:t>33.28</a:t>
            </a:r>
            <a:endParaRPr lang="en-US" sz="2400" dirty="0">
              <a:latin typeface="Fira Sans Condensed" panose="020B0503050000020004" pitchFamily="34" charset="0"/>
            </a:endParaRPr>
          </a:p>
        </p:txBody>
      </p:sp>
      <p:sp>
        <p:nvSpPr>
          <p:cNvPr id="9" name="Subtitle 2">
            <a:extLst>
              <a:ext uri="{FF2B5EF4-FFF2-40B4-BE49-F238E27FC236}">
                <a16:creationId xmlns:a16="http://schemas.microsoft.com/office/drawing/2014/main" id="{25466FC1-134E-1EE2-B114-DE17B61A46B7}"/>
              </a:ext>
            </a:extLst>
          </p:cNvPr>
          <p:cNvSpPr txBox="1">
            <a:spLocks/>
          </p:cNvSpPr>
          <p:nvPr/>
        </p:nvSpPr>
        <p:spPr>
          <a:xfrm>
            <a:off x="2771619" y="3446466"/>
            <a:ext cx="940372" cy="395226"/>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IN" sz="2400" dirty="0">
                <a:latin typeface="Fira Sans Condensed" panose="020B0503050000020004" pitchFamily="34" charset="0"/>
              </a:rPr>
              <a:t>19.92</a:t>
            </a:r>
            <a:endParaRPr lang="en-US" sz="2400" dirty="0">
              <a:latin typeface="Fira Sans Condensed" panose="020B0503050000020004" pitchFamily="34" charset="0"/>
            </a:endParaRPr>
          </a:p>
        </p:txBody>
      </p:sp>
      <p:cxnSp>
        <p:nvCxnSpPr>
          <p:cNvPr id="10" name="Straight Arrow Connector 9">
            <a:extLst>
              <a:ext uri="{FF2B5EF4-FFF2-40B4-BE49-F238E27FC236}">
                <a16:creationId xmlns:a16="http://schemas.microsoft.com/office/drawing/2014/main" id="{B62D8ABC-0AD2-9517-5AEF-B80538687757}"/>
              </a:ext>
            </a:extLst>
          </p:cNvPr>
          <p:cNvCxnSpPr>
            <a:cxnSpLocks/>
          </p:cNvCxnSpPr>
          <p:nvPr/>
        </p:nvCxnSpPr>
        <p:spPr>
          <a:xfrm flipH="1" flipV="1">
            <a:off x="2753440" y="2559864"/>
            <a:ext cx="488365" cy="851670"/>
          </a:xfrm>
          <a:prstGeom prst="straightConnector1">
            <a:avLst/>
          </a:prstGeom>
          <a:ln w="57150">
            <a:solidFill>
              <a:srgbClr val="68104F"/>
            </a:solidFill>
            <a:tailEnd type="triangle"/>
          </a:ln>
        </p:spPr>
        <p:style>
          <a:lnRef idx="1">
            <a:schemeClr val="accent1"/>
          </a:lnRef>
          <a:fillRef idx="0">
            <a:schemeClr val="accent1"/>
          </a:fillRef>
          <a:effectRef idx="0">
            <a:schemeClr val="accent1"/>
          </a:effectRef>
          <a:fontRef idx="minor">
            <a:schemeClr val="tx1"/>
          </a:fontRef>
        </p:style>
      </p:cxnSp>
      <p:sp>
        <p:nvSpPr>
          <p:cNvPr id="11" name="Subtitle 2">
            <a:extLst>
              <a:ext uri="{FF2B5EF4-FFF2-40B4-BE49-F238E27FC236}">
                <a16:creationId xmlns:a16="http://schemas.microsoft.com/office/drawing/2014/main" id="{D371AE4D-E89D-BE85-6771-1D87BFEFFFD8}"/>
              </a:ext>
            </a:extLst>
          </p:cNvPr>
          <p:cNvSpPr txBox="1">
            <a:spLocks/>
          </p:cNvSpPr>
          <p:nvPr/>
        </p:nvSpPr>
        <p:spPr>
          <a:xfrm rot="3538906">
            <a:off x="2630970" y="2886059"/>
            <a:ext cx="1546480" cy="395226"/>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IN" sz="2400" b="1" dirty="0">
                <a:solidFill>
                  <a:schemeClr val="accent2">
                    <a:lumMod val="75000"/>
                  </a:schemeClr>
                </a:solidFill>
                <a:latin typeface="Fira Sans Condensed" panose="020B0503050000020004" pitchFamily="34" charset="0"/>
              </a:rPr>
              <a:t>401.3%</a:t>
            </a:r>
            <a:endParaRPr lang="en-US" sz="2400" b="1" dirty="0">
              <a:solidFill>
                <a:schemeClr val="accent2">
                  <a:lumMod val="75000"/>
                </a:schemeClr>
              </a:solidFill>
              <a:latin typeface="Fira Sans Condensed" panose="020B0503050000020004" pitchFamily="34" charset="0"/>
            </a:endParaRPr>
          </a:p>
        </p:txBody>
      </p:sp>
      <p:cxnSp>
        <p:nvCxnSpPr>
          <p:cNvPr id="13" name="Straight Arrow Connector 12">
            <a:extLst>
              <a:ext uri="{FF2B5EF4-FFF2-40B4-BE49-F238E27FC236}">
                <a16:creationId xmlns:a16="http://schemas.microsoft.com/office/drawing/2014/main" id="{F5562677-F7E8-AAAD-8153-DF348FB95997}"/>
              </a:ext>
            </a:extLst>
          </p:cNvPr>
          <p:cNvCxnSpPr>
            <a:cxnSpLocks/>
          </p:cNvCxnSpPr>
          <p:nvPr/>
        </p:nvCxnSpPr>
        <p:spPr>
          <a:xfrm flipH="1" flipV="1">
            <a:off x="6148349" y="2453494"/>
            <a:ext cx="488365" cy="851670"/>
          </a:xfrm>
          <a:prstGeom prst="straightConnector1">
            <a:avLst/>
          </a:prstGeom>
          <a:ln w="57150">
            <a:solidFill>
              <a:srgbClr val="68104F"/>
            </a:solidFill>
            <a:tailEnd type="triangle"/>
          </a:ln>
        </p:spPr>
        <p:style>
          <a:lnRef idx="1">
            <a:schemeClr val="accent1"/>
          </a:lnRef>
          <a:fillRef idx="0">
            <a:schemeClr val="accent1"/>
          </a:fillRef>
          <a:effectRef idx="0">
            <a:schemeClr val="accent1"/>
          </a:effectRef>
          <a:fontRef idx="minor">
            <a:schemeClr val="tx1"/>
          </a:fontRef>
        </p:style>
      </p:cxnSp>
      <p:sp>
        <p:nvSpPr>
          <p:cNvPr id="14" name="Subtitle 2">
            <a:extLst>
              <a:ext uri="{FF2B5EF4-FFF2-40B4-BE49-F238E27FC236}">
                <a16:creationId xmlns:a16="http://schemas.microsoft.com/office/drawing/2014/main" id="{CC4883F9-B1A2-CF73-7A18-AF129F549241}"/>
              </a:ext>
            </a:extLst>
          </p:cNvPr>
          <p:cNvSpPr txBox="1">
            <a:spLocks/>
          </p:cNvSpPr>
          <p:nvPr/>
        </p:nvSpPr>
        <p:spPr>
          <a:xfrm rot="3538906">
            <a:off x="6053454" y="2702809"/>
            <a:ext cx="1546480" cy="395226"/>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IN" sz="2400" b="1" dirty="0">
                <a:solidFill>
                  <a:schemeClr val="accent2">
                    <a:lumMod val="75000"/>
                  </a:schemeClr>
                </a:solidFill>
                <a:latin typeface="Fira Sans Condensed" panose="020B0503050000020004" pitchFamily="34" charset="0"/>
              </a:rPr>
              <a:t>57.99%</a:t>
            </a:r>
            <a:endParaRPr lang="en-US" sz="2400" b="1" dirty="0">
              <a:solidFill>
                <a:schemeClr val="accent2">
                  <a:lumMod val="75000"/>
                </a:schemeClr>
              </a:solidFill>
              <a:latin typeface="Fira Sans Condensed" panose="020B0503050000020004" pitchFamily="34" charset="0"/>
            </a:endParaRPr>
          </a:p>
        </p:txBody>
      </p:sp>
      <p:sp>
        <p:nvSpPr>
          <p:cNvPr id="15" name="Subtitle 2">
            <a:extLst>
              <a:ext uri="{FF2B5EF4-FFF2-40B4-BE49-F238E27FC236}">
                <a16:creationId xmlns:a16="http://schemas.microsoft.com/office/drawing/2014/main" id="{CD41D3CD-9364-439A-1252-FE4D5D98D843}"/>
              </a:ext>
            </a:extLst>
          </p:cNvPr>
          <p:cNvSpPr txBox="1">
            <a:spLocks/>
          </p:cNvSpPr>
          <p:nvPr/>
        </p:nvSpPr>
        <p:spPr>
          <a:xfrm>
            <a:off x="5207977" y="1698508"/>
            <a:ext cx="940372" cy="395226"/>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IN" sz="2400" dirty="0">
                <a:latin typeface="Fira Sans Condensed" panose="020B0503050000020004" pitchFamily="34" charset="0"/>
              </a:rPr>
              <a:t>41.36</a:t>
            </a:r>
            <a:endParaRPr lang="en-US" sz="2400" dirty="0">
              <a:latin typeface="Fira Sans Condensed" panose="020B0503050000020004" pitchFamily="34" charset="0"/>
            </a:endParaRPr>
          </a:p>
        </p:txBody>
      </p:sp>
      <p:sp>
        <p:nvSpPr>
          <p:cNvPr id="16" name="Subtitle 2">
            <a:extLst>
              <a:ext uri="{FF2B5EF4-FFF2-40B4-BE49-F238E27FC236}">
                <a16:creationId xmlns:a16="http://schemas.microsoft.com/office/drawing/2014/main" id="{50DAB2B4-381C-5953-5EAC-7160D47E1608}"/>
              </a:ext>
            </a:extLst>
          </p:cNvPr>
          <p:cNvSpPr txBox="1">
            <a:spLocks/>
          </p:cNvSpPr>
          <p:nvPr/>
        </p:nvSpPr>
        <p:spPr>
          <a:xfrm>
            <a:off x="6148349" y="3629458"/>
            <a:ext cx="940372" cy="395226"/>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IN" sz="2400" dirty="0">
                <a:latin typeface="Fira Sans Condensed" panose="020B0503050000020004" pitchFamily="34" charset="0"/>
              </a:rPr>
              <a:t>17.38</a:t>
            </a:r>
            <a:endParaRPr lang="en-US" sz="2400" dirty="0">
              <a:latin typeface="Fira Sans Condensed" panose="020B0503050000020004" pitchFamily="34" charset="0"/>
            </a:endParaRPr>
          </a:p>
        </p:txBody>
      </p:sp>
    </p:spTree>
    <p:extLst>
      <p:ext uri="{BB962C8B-B14F-4D97-AF65-F5344CB8AC3E}">
        <p14:creationId xmlns:p14="http://schemas.microsoft.com/office/powerpoint/2010/main" val="41131643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02208B-8D3A-867E-51A3-DEC55E6C9E37}"/>
              </a:ext>
            </a:extLst>
          </p:cNvPr>
          <p:cNvSpPr>
            <a:spLocks noGrp="1"/>
          </p:cNvSpPr>
          <p:nvPr>
            <p:ph type="title"/>
          </p:nvPr>
        </p:nvSpPr>
        <p:spPr>
          <a:xfrm>
            <a:off x="645226" y="188112"/>
            <a:ext cx="7848600" cy="1112239"/>
          </a:xfrm>
        </p:spPr>
        <p:txBody>
          <a:bodyPr>
            <a:normAutofit/>
          </a:bodyPr>
          <a:lstStyle/>
          <a:p>
            <a:r>
              <a:rPr lang="en-US" sz="3200" b="1" dirty="0">
                <a:solidFill>
                  <a:schemeClr val="tx2">
                    <a:lumMod val="60000"/>
                    <a:lumOff val="40000"/>
                  </a:schemeClr>
                </a:solidFill>
                <a:latin typeface="Fira Sans Condensed" panose="020B0503050000020004" pitchFamily="34" charset="0"/>
              </a:rPr>
              <a:t>Grade 4 - Average marks</a:t>
            </a:r>
          </a:p>
        </p:txBody>
      </p:sp>
      <p:graphicFrame>
        <p:nvGraphicFramePr>
          <p:cNvPr id="3" name="Chart 2">
            <a:extLst>
              <a:ext uri="{FF2B5EF4-FFF2-40B4-BE49-F238E27FC236}">
                <a16:creationId xmlns:a16="http://schemas.microsoft.com/office/drawing/2014/main" id="{00000000-0008-0000-0600-000002000000}"/>
              </a:ext>
            </a:extLst>
          </p:cNvPr>
          <p:cNvGraphicFramePr>
            <a:graphicFrameLocks/>
          </p:cNvGraphicFramePr>
          <p:nvPr>
            <p:extLst>
              <p:ext uri="{D42A27DB-BD31-4B8C-83A1-F6EECF244321}">
                <p14:modId xmlns:p14="http://schemas.microsoft.com/office/powerpoint/2010/main" val="24268650"/>
              </p:ext>
            </p:extLst>
          </p:nvPr>
        </p:nvGraphicFramePr>
        <p:xfrm>
          <a:off x="645225" y="934197"/>
          <a:ext cx="7513121" cy="237605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a:extLst>
              <a:ext uri="{FF2B5EF4-FFF2-40B4-BE49-F238E27FC236}">
                <a16:creationId xmlns:a16="http://schemas.microsoft.com/office/drawing/2014/main" id="{A89AFEB3-5BFB-CEC2-C980-FBE8ACF3E1CC}"/>
              </a:ext>
            </a:extLst>
          </p:cNvPr>
          <p:cNvGraphicFramePr>
            <a:graphicFrameLocks/>
          </p:cNvGraphicFramePr>
          <p:nvPr>
            <p:extLst>
              <p:ext uri="{D42A27DB-BD31-4B8C-83A1-F6EECF244321}">
                <p14:modId xmlns:p14="http://schemas.microsoft.com/office/powerpoint/2010/main" val="1653869528"/>
              </p:ext>
            </p:extLst>
          </p:nvPr>
        </p:nvGraphicFramePr>
        <p:xfrm>
          <a:off x="645226" y="3816973"/>
          <a:ext cx="7513121" cy="2588820"/>
        </p:xfrm>
        <a:graphic>
          <a:graphicData uri="http://schemas.openxmlformats.org/drawingml/2006/chart">
            <c:chart xmlns:c="http://schemas.openxmlformats.org/drawingml/2006/chart" xmlns:r="http://schemas.openxmlformats.org/officeDocument/2006/relationships" r:id="rId3"/>
          </a:graphicData>
        </a:graphic>
      </p:graphicFrame>
      <p:sp>
        <p:nvSpPr>
          <p:cNvPr id="7" name="Title 1">
            <a:extLst>
              <a:ext uri="{FF2B5EF4-FFF2-40B4-BE49-F238E27FC236}">
                <a16:creationId xmlns:a16="http://schemas.microsoft.com/office/drawing/2014/main" id="{78CB9002-D5E8-3A22-BB39-D74FE12637FC}"/>
              </a:ext>
            </a:extLst>
          </p:cNvPr>
          <p:cNvSpPr txBox="1">
            <a:spLocks/>
          </p:cNvSpPr>
          <p:nvPr/>
        </p:nvSpPr>
        <p:spPr>
          <a:xfrm>
            <a:off x="645226" y="3041027"/>
            <a:ext cx="7848600" cy="111223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b="1" dirty="0">
                <a:solidFill>
                  <a:schemeClr val="tx2">
                    <a:lumMod val="60000"/>
                    <a:lumOff val="40000"/>
                  </a:schemeClr>
                </a:solidFill>
                <a:latin typeface="Fira Sans Condensed" panose="020B0503050000020004" pitchFamily="34" charset="0"/>
              </a:rPr>
              <a:t>Grade 5- Average marks</a:t>
            </a:r>
          </a:p>
        </p:txBody>
      </p:sp>
      <p:sp>
        <p:nvSpPr>
          <p:cNvPr id="9" name="TextBox 8">
            <a:extLst>
              <a:ext uri="{FF2B5EF4-FFF2-40B4-BE49-F238E27FC236}">
                <a16:creationId xmlns:a16="http://schemas.microsoft.com/office/drawing/2014/main" id="{90D8BB98-8383-B7E4-DAA0-C86689E7AB3A}"/>
              </a:ext>
            </a:extLst>
          </p:cNvPr>
          <p:cNvSpPr txBox="1"/>
          <p:nvPr/>
        </p:nvSpPr>
        <p:spPr>
          <a:xfrm>
            <a:off x="8517581" y="1026373"/>
            <a:ext cx="3337954" cy="2031325"/>
          </a:xfrm>
          <a:prstGeom prst="rect">
            <a:avLst/>
          </a:prstGeom>
          <a:noFill/>
        </p:spPr>
        <p:txBody>
          <a:bodyPr wrap="square" rtlCol="0">
            <a:spAutoFit/>
          </a:bodyPr>
          <a:lstStyle/>
          <a:p>
            <a:r>
              <a:rPr lang="en-US" dirty="0">
                <a:latin typeface="Fira Sans Condensed" panose="020B0503050000020004" pitchFamily="34" charset="0"/>
              </a:rPr>
              <a:t>As we can see from the table above, the difference between the two groups increases as the standards increase – thus highlighting the </a:t>
            </a:r>
            <a:r>
              <a:rPr lang="en-US" b="1" dirty="0">
                <a:solidFill>
                  <a:srgbClr val="E73777"/>
                </a:solidFill>
                <a:latin typeface="Fira Sans Condensed" panose="020B0503050000020004" pitchFamily="34" charset="0"/>
              </a:rPr>
              <a:t>improvements as exposure to the program increases</a:t>
            </a:r>
          </a:p>
        </p:txBody>
      </p:sp>
      <p:graphicFrame>
        <p:nvGraphicFramePr>
          <p:cNvPr id="10" name="Table 6">
            <a:extLst>
              <a:ext uri="{FF2B5EF4-FFF2-40B4-BE49-F238E27FC236}">
                <a16:creationId xmlns:a16="http://schemas.microsoft.com/office/drawing/2014/main" id="{7070C99C-D944-4A41-A513-79A82A1E3D7F}"/>
              </a:ext>
            </a:extLst>
          </p:cNvPr>
          <p:cNvGraphicFramePr>
            <a:graphicFrameLocks noGrp="1"/>
          </p:cNvGraphicFramePr>
          <p:nvPr>
            <p:extLst>
              <p:ext uri="{D42A27DB-BD31-4B8C-83A1-F6EECF244321}">
                <p14:modId xmlns:p14="http://schemas.microsoft.com/office/powerpoint/2010/main" val="2840235258"/>
              </p:ext>
            </p:extLst>
          </p:nvPr>
        </p:nvGraphicFramePr>
        <p:xfrm>
          <a:off x="8583140" y="3345446"/>
          <a:ext cx="2971801" cy="2778658"/>
        </p:xfrm>
        <a:graphic>
          <a:graphicData uri="http://schemas.openxmlformats.org/drawingml/2006/table">
            <a:tbl>
              <a:tblPr firstRow="1" bandRow="1">
                <a:tableStyleId>{F2DE63D5-997A-4646-A377-4702673A728D}</a:tableStyleId>
              </a:tblPr>
              <a:tblGrid>
                <a:gridCol w="977733">
                  <a:extLst>
                    <a:ext uri="{9D8B030D-6E8A-4147-A177-3AD203B41FA5}">
                      <a16:colId xmlns:a16="http://schemas.microsoft.com/office/drawing/2014/main" val="4040289401"/>
                    </a:ext>
                  </a:extLst>
                </a:gridCol>
                <a:gridCol w="891229">
                  <a:extLst>
                    <a:ext uri="{9D8B030D-6E8A-4147-A177-3AD203B41FA5}">
                      <a16:colId xmlns:a16="http://schemas.microsoft.com/office/drawing/2014/main" val="3694500376"/>
                    </a:ext>
                  </a:extLst>
                </a:gridCol>
                <a:gridCol w="1102839">
                  <a:extLst>
                    <a:ext uri="{9D8B030D-6E8A-4147-A177-3AD203B41FA5}">
                      <a16:colId xmlns:a16="http://schemas.microsoft.com/office/drawing/2014/main" val="381927630"/>
                    </a:ext>
                  </a:extLst>
                </a:gridCol>
              </a:tblGrid>
              <a:tr h="645058">
                <a:tc rowSpan="2">
                  <a:txBody>
                    <a:bodyPr/>
                    <a:lstStyle/>
                    <a:p>
                      <a:pPr algn="ctr"/>
                      <a:endParaRPr lang="en-IN" sz="1200" dirty="0">
                        <a:latin typeface="Fira Sans Condensed" panose="020B0503050000020004" pitchFamily="34" charset="0"/>
                      </a:endParaRPr>
                    </a:p>
                    <a:p>
                      <a:pPr algn="ctr"/>
                      <a:endParaRPr lang="en-IN" sz="1200" dirty="0">
                        <a:latin typeface="Fira Sans Condensed" panose="020B0503050000020004" pitchFamily="34" charset="0"/>
                      </a:endParaRPr>
                    </a:p>
                    <a:p>
                      <a:pPr algn="ctr"/>
                      <a:r>
                        <a:rPr lang="en-IN" sz="1200" dirty="0">
                          <a:latin typeface="Fira Sans Condensed" panose="020B0503050000020004" pitchFamily="34" charset="0"/>
                        </a:rPr>
                        <a:t>Type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n-IN" sz="1200" dirty="0">
                          <a:latin typeface="Fira Sans Condensed" panose="020B0503050000020004" pitchFamily="34" charset="0"/>
                        </a:rPr>
                        <a:t>% difference between treatment and comparison average score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IN" sz="2000" dirty="0">
                        <a:latin typeface="Montserrat" panose="000005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99785413"/>
                  </a:ext>
                </a:extLst>
              </a:tr>
              <a:tr h="323301">
                <a:tc vMerge="1">
                  <a:txBody>
                    <a:bodyPr/>
                    <a:lstStyle/>
                    <a:p>
                      <a:r>
                        <a:rPr lang="en-IN" sz="2000" dirty="0">
                          <a:latin typeface="Montserrat" panose="00000500000000000000" pitchFamily="2" charset="0"/>
                        </a:rPr>
                        <a:t>Type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1200" b="1" kern="1200" dirty="0">
                          <a:solidFill>
                            <a:schemeClr val="bg1"/>
                          </a:solidFill>
                          <a:latin typeface="Fira Sans Condensed" panose="020B0503050000020004" pitchFamily="34" charset="0"/>
                          <a:ea typeface="+mn-ea"/>
                          <a:cs typeface="+mn-cs"/>
                        </a:rPr>
                        <a:t>4</a:t>
                      </a:r>
                      <a:r>
                        <a:rPr lang="en-IN" sz="1200" b="1" kern="1200" baseline="30000" dirty="0">
                          <a:solidFill>
                            <a:schemeClr val="bg1"/>
                          </a:solidFill>
                          <a:latin typeface="Fira Sans Condensed" panose="020B0503050000020004" pitchFamily="34" charset="0"/>
                          <a:ea typeface="+mn-ea"/>
                          <a:cs typeface="+mn-cs"/>
                        </a:rPr>
                        <a:t>th</a:t>
                      </a:r>
                      <a:r>
                        <a:rPr lang="en-IN" sz="1200" b="1" kern="1200" dirty="0">
                          <a:solidFill>
                            <a:schemeClr val="bg1"/>
                          </a:solidFill>
                          <a:latin typeface="Fira Sans Condensed" panose="020B0503050000020004" pitchFamily="34" charset="0"/>
                          <a:ea typeface="+mn-ea"/>
                          <a:cs typeface="+mn-cs"/>
                        </a:rPr>
                        <a:t> standard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algn="ctr"/>
                      <a:r>
                        <a:rPr lang="en-IN" sz="1200" b="1" kern="1200" dirty="0">
                          <a:solidFill>
                            <a:schemeClr val="bg1"/>
                          </a:solidFill>
                          <a:latin typeface="Fira Sans Condensed" panose="020B0503050000020004" pitchFamily="34" charset="0"/>
                          <a:ea typeface="+mn-ea"/>
                          <a:cs typeface="+mn-cs"/>
                        </a:rPr>
                        <a:t>5</a:t>
                      </a:r>
                      <a:r>
                        <a:rPr lang="en-IN" sz="1200" b="1" kern="1200" baseline="30000" dirty="0">
                          <a:solidFill>
                            <a:schemeClr val="bg1"/>
                          </a:solidFill>
                          <a:latin typeface="Fira Sans Condensed" panose="020B0503050000020004" pitchFamily="34" charset="0"/>
                          <a:ea typeface="+mn-ea"/>
                          <a:cs typeface="+mn-cs"/>
                        </a:rPr>
                        <a:t>th</a:t>
                      </a:r>
                      <a:r>
                        <a:rPr lang="en-IN" sz="1200" b="1" kern="1200" dirty="0">
                          <a:solidFill>
                            <a:schemeClr val="bg1"/>
                          </a:solidFill>
                          <a:latin typeface="Fira Sans Condensed" panose="020B0503050000020004" pitchFamily="34" charset="0"/>
                          <a:ea typeface="+mn-ea"/>
                          <a:cs typeface="+mn-cs"/>
                        </a:rPr>
                        <a:t> </a:t>
                      </a:r>
                    </a:p>
                    <a:p>
                      <a:pPr algn="ctr"/>
                      <a:r>
                        <a:rPr lang="en-IN" sz="1200" b="1" kern="1200" dirty="0">
                          <a:solidFill>
                            <a:schemeClr val="bg1"/>
                          </a:solidFill>
                          <a:latin typeface="Fira Sans Condensed" panose="020B0503050000020004" pitchFamily="34" charset="0"/>
                          <a:ea typeface="+mn-ea"/>
                          <a:cs typeface="+mn-cs"/>
                        </a:rPr>
                        <a:t>standard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extLst>
                  <a:ext uri="{0D108BD9-81ED-4DB2-BD59-A6C34878D82A}">
                    <a16:rowId xmlns:a16="http://schemas.microsoft.com/office/drawing/2014/main" val="303011703"/>
                  </a:ext>
                </a:extLst>
              </a:tr>
              <a:tr h="323301">
                <a:tc>
                  <a:txBody>
                    <a:bodyPr/>
                    <a:lstStyle/>
                    <a:p>
                      <a:pPr algn="ctr"/>
                      <a:r>
                        <a:rPr lang="en-IN" sz="1600" dirty="0">
                          <a:latin typeface="Fira Sans Condensed" panose="020B0503050000020004" pitchFamily="34" charset="0"/>
                        </a:rPr>
                        <a:t>Listening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1600" dirty="0">
                          <a:latin typeface="Fira Sans Condensed" panose="020B0503050000020004" pitchFamily="34" charset="0"/>
                        </a:rPr>
                        <a:t>12.61%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1600" dirty="0">
                          <a:latin typeface="Fira Sans Condensed" panose="020B0503050000020004" pitchFamily="34" charset="0"/>
                        </a:rPr>
                        <a:t>34.16%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88300412"/>
                  </a:ext>
                </a:extLst>
              </a:tr>
              <a:tr h="323301">
                <a:tc>
                  <a:txBody>
                    <a:bodyPr/>
                    <a:lstStyle/>
                    <a:p>
                      <a:pPr algn="ctr"/>
                      <a:r>
                        <a:rPr lang="en-IN" sz="1600" dirty="0">
                          <a:latin typeface="Fira Sans Condensed" panose="020B0503050000020004" pitchFamily="34" charset="0"/>
                        </a:rPr>
                        <a:t>Reading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1600" dirty="0">
                          <a:latin typeface="Fira Sans Condensed" panose="020B0503050000020004" pitchFamily="34" charset="0"/>
                        </a:rPr>
                        <a:t>16.06%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1600" dirty="0">
                          <a:latin typeface="Fira Sans Condensed" panose="020B0503050000020004" pitchFamily="34" charset="0"/>
                        </a:rPr>
                        <a:t>46.45%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8226532"/>
                  </a:ext>
                </a:extLst>
              </a:tr>
              <a:tr h="323301">
                <a:tc>
                  <a:txBody>
                    <a:bodyPr/>
                    <a:lstStyle/>
                    <a:p>
                      <a:pPr algn="ctr"/>
                      <a:r>
                        <a:rPr lang="en-IN" sz="1600" dirty="0">
                          <a:latin typeface="Fira Sans Condensed" panose="020B0503050000020004" pitchFamily="34" charset="0"/>
                        </a:rPr>
                        <a:t>Writing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1600" dirty="0">
                          <a:latin typeface="Fira Sans Condensed" panose="020B0503050000020004" pitchFamily="34" charset="0"/>
                        </a:rPr>
                        <a:t>46.53%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1600" dirty="0">
                          <a:latin typeface="Fira Sans Condensed" panose="020B0503050000020004" pitchFamily="34" charset="0"/>
                        </a:rPr>
                        <a:t>54.49%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5483278"/>
                  </a:ext>
                </a:extLst>
              </a:tr>
              <a:tr h="323301">
                <a:tc>
                  <a:txBody>
                    <a:bodyPr/>
                    <a:lstStyle/>
                    <a:p>
                      <a:pPr algn="ctr"/>
                      <a:r>
                        <a:rPr lang="en-IN" sz="1600" dirty="0">
                          <a:latin typeface="Fira Sans Condensed" panose="020B0503050000020004" pitchFamily="34" charset="0"/>
                        </a:rPr>
                        <a:t>Speaking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1600" dirty="0">
                          <a:latin typeface="Fira Sans Condensed" panose="020B0503050000020004" pitchFamily="34" charset="0"/>
                        </a:rPr>
                        <a:t>63.18%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1600" dirty="0">
                          <a:latin typeface="Fira Sans Condensed" panose="020B0503050000020004" pitchFamily="34" charset="0"/>
                        </a:rPr>
                        <a:t>75.97%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39338462"/>
                  </a:ext>
                </a:extLst>
              </a:tr>
              <a:tr h="323301">
                <a:tc>
                  <a:txBody>
                    <a:bodyPr/>
                    <a:lstStyle/>
                    <a:p>
                      <a:pPr algn="ctr"/>
                      <a:r>
                        <a:rPr lang="en-IN" sz="1600" dirty="0">
                          <a:latin typeface="Fira Sans Condensed" panose="020B0503050000020004" pitchFamily="34" charset="0"/>
                        </a:rPr>
                        <a:t>Overall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1600" dirty="0">
                          <a:latin typeface="Fira Sans Condensed" panose="020B0503050000020004" pitchFamily="34" charset="0"/>
                        </a:rPr>
                        <a:t>40.12%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1600" dirty="0">
                          <a:latin typeface="Fira Sans Condensed" panose="020B0503050000020004" pitchFamily="34" charset="0"/>
                        </a:rPr>
                        <a:t>57.98%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58454722"/>
                  </a:ext>
                </a:extLst>
              </a:tr>
            </a:tbl>
          </a:graphicData>
        </a:graphic>
      </p:graphicFrame>
      <p:sp>
        <p:nvSpPr>
          <p:cNvPr id="11" name="Rectangle 10">
            <a:extLst>
              <a:ext uri="{FF2B5EF4-FFF2-40B4-BE49-F238E27FC236}">
                <a16:creationId xmlns:a16="http://schemas.microsoft.com/office/drawing/2014/main" id="{3CB7DE6A-D6D1-2E34-649D-39F3DEC6650E}"/>
              </a:ext>
            </a:extLst>
          </p:cNvPr>
          <p:cNvSpPr/>
          <p:nvPr/>
        </p:nvSpPr>
        <p:spPr>
          <a:xfrm>
            <a:off x="1605139" y="1454662"/>
            <a:ext cx="781801" cy="243510"/>
          </a:xfrm>
          <a:prstGeom prst="rect">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61ED0AB-0024-86B6-42EF-7A0E835594BA}"/>
              </a:ext>
            </a:extLst>
          </p:cNvPr>
          <p:cNvSpPr/>
          <p:nvPr/>
        </p:nvSpPr>
        <p:spPr>
          <a:xfrm>
            <a:off x="3346854" y="1540792"/>
            <a:ext cx="781801" cy="243510"/>
          </a:xfrm>
          <a:prstGeom prst="rect">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60227E84-D68B-6F1D-CA20-BCC2D947D30A}"/>
              </a:ext>
            </a:extLst>
          </p:cNvPr>
          <p:cNvSpPr/>
          <p:nvPr/>
        </p:nvSpPr>
        <p:spPr>
          <a:xfrm>
            <a:off x="5121222" y="1773210"/>
            <a:ext cx="781801" cy="243510"/>
          </a:xfrm>
          <a:prstGeom prst="rect">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C6000436-9115-7B22-93C7-8F724BB9A630}"/>
              </a:ext>
            </a:extLst>
          </p:cNvPr>
          <p:cNvSpPr/>
          <p:nvPr/>
        </p:nvSpPr>
        <p:spPr>
          <a:xfrm>
            <a:off x="6876790" y="682692"/>
            <a:ext cx="781801" cy="243510"/>
          </a:xfrm>
          <a:prstGeom prst="rect">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989DC162-9726-88ED-294B-FF4A313E8725}"/>
              </a:ext>
            </a:extLst>
          </p:cNvPr>
          <p:cNvSpPr/>
          <p:nvPr/>
        </p:nvSpPr>
        <p:spPr>
          <a:xfrm>
            <a:off x="6876789" y="3605168"/>
            <a:ext cx="781801" cy="243510"/>
          </a:xfrm>
          <a:prstGeom prst="rect">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7768D8DF-2DC3-DA3B-88DC-1B654910EAEB}"/>
              </a:ext>
            </a:extLst>
          </p:cNvPr>
          <p:cNvSpPr/>
          <p:nvPr/>
        </p:nvSpPr>
        <p:spPr>
          <a:xfrm>
            <a:off x="5121222" y="4409595"/>
            <a:ext cx="781801" cy="243510"/>
          </a:xfrm>
          <a:prstGeom prst="rect">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9ACF3C74-795F-A4C9-4997-A53A7B385F9A}"/>
              </a:ext>
            </a:extLst>
          </p:cNvPr>
          <p:cNvSpPr/>
          <p:nvPr/>
        </p:nvSpPr>
        <p:spPr>
          <a:xfrm>
            <a:off x="3346853" y="4416479"/>
            <a:ext cx="781801" cy="243510"/>
          </a:xfrm>
          <a:prstGeom prst="rect">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D3F40982-4F5D-413E-0229-67AA53D029D3}"/>
              </a:ext>
            </a:extLst>
          </p:cNvPr>
          <p:cNvSpPr/>
          <p:nvPr/>
        </p:nvSpPr>
        <p:spPr>
          <a:xfrm>
            <a:off x="1557634" y="4512461"/>
            <a:ext cx="781801" cy="243510"/>
          </a:xfrm>
          <a:prstGeom prst="rect">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6DFC6A34-571C-C2A0-1FFC-488E59C4EA2F}"/>
              </a:ext>
            </a:extLst>
          </p:cNvPr>
          <p:cNvSpPr txBox="1"/>
          <p:nvPr/>
        </p:nvSpPr>
        <p:spPr>
          <a:xfrm>
            <a:off x="1581384" y="1391751"/>
            <a:ext cx="1028706" cy="369332"/>
          </a:xfrm>
          <a:prstGeom prst="rect">
            <a:avLst/>
          </a:prstGeom>
          <a:noFill/>
        </p:spPr>
        <p:txBody>
          <a:bodyPr wrap="square" rtlCol="0">
            <a:spAutoFit/>
          </a:bodyPr>
          <a:lstStyle/>
          <a:p>
            <a:r>
              <a:rPr lang="en-US" b="1" dirty="0">
                <a:solidFill>
                  <a:schemeClr val="bg1"/>
                </a:solidFill>
                <a:latin typeface="Fira Sans Condensed" panose="020B0503050000020004" pitchFamily="34" charset="0"/>
              </a:rPr>
              <a:t>12.61%</a:t>
            </a:r>
          </a:p>
        </p:txBody>
      </p:sp>
      <p:sp>
        <p:nvSpPr>
          <p:cNvPr id="20" name="TextBox 19">
            <a:extLst>
              <a:ext uri="{FF2B5EF4-FFF2-40B4-BE49-F238E27FC236}">
                <a16:creationId xmlns:a16="http://schemas.microsoft.com/office/drawing/2014/main" id="{404FFCDC-E032-7655-EC1D-79552ADB09B0}"/>
              </a:ext>
            </a:extLst>
          </p:cNvPr>
          <p:cNvSpPr txBox="1"/>
          <p:nvPr/>
        </p:nvSpPr>
        <p:spPr>
          <a:xfrm>
            <a:off x="3306780" y="1477881"/>
            <a:ext cx="1028706" cy="369332"/>
          </a:xfrm>
          <a:prstGeom prst="rect">
            <a:avLst/>
          </a:prstGeom>
          <a:noFill/>
        </p:spPr>
        <p:txBody>
          <a:bodyPr wrap="square" rtlCol="0">
            <a:spAutoFit/>
          </a:bodyPr>
          <a:lstStyle/>
          <a:p>
            <a:r>
              <a:rPr lang="en-US" b="1" dirty="0">
                <a:solidFill>
                  <a:schemeClr val="bg1"/>
                </a:solidFill>
                <a:latin typeface="Fira Sans Condensed" panose="020B0503050000020004" pitchFamily="34" charset="0"/>
              </a:rPr>
              <a:t>16.06%</a:t>
            </a:r>
          </a:p>
        </p:txBody>
      </p:sp>
      <p:sp>
        <p:nvSpPr>
          <p:cNvPr id="21" name="TextBox 20">
            <a:extLst>
              <a:ext uri="{FF2B5EF4-FFF2-40B4-BE49-F238E27FC236}">
                <a16:creationId xmlns:a16="http://schemas.microsoft.com/office/drawing/2014/main" id="{F50BA373-E894-89FD-ADB7-F162A75E63DB}"/>
              </a:ext>
            </a:extLst>
          </p:cNvPr>
          <p:cNvSpPr txBox="1"/>
          <p:nvPr/>
        </p:nvSpPr>
        <p:spPr>
          <a:xfrm>
            <a:off x="5069531" y="1712891"/>
            <a:ext cx="1028706" cy="369332"/>
          </a:xfrm>
          <a:prstGeom prst="rect">
            <a:avLst/>
          </a:prstGeom>
          <a:noFill/>
        </p:spPr>
        <p:txBody>
          <a:bodyPr wrap="square" rtlCol="0">
            <a:spAutoFit/>
          </a:bodyPr>
          <a:lstStyle/>
          <a:p>
            <a:r>
              <a:rPr lang="en-US" b="1" dirty="0">
                <a:solidFill>
                  <a:schemeClr val="bg1"/>
                </a:solidFill>
                <a:latin typeface="Fira Sans Condensed" panose="020B0503050000020004" pitchFamily="34" charset="0"/>
              </a:rPr>
              <a:t>46.53%</a:t>
            </a:r>
          </a:p>
        </p:txBody>
      </p:sp>
      <p:sp>
        <p:nvSpPr>
          <p:cNvPr id="22" name="TextBox 21">
            <a:extLst>
              <a:ext uri="{FF2B5EF4-FFF2-40B4-BE49-F238E27FC236}">
                <a16:creationId xmlns:a16="http://schemas.microsoft.com/office/drawing/2014/main" id="{12FA4865-B0E4-7786-5E37-4A285A5607BD}"/>
              </a:ext>
            </a:extLst>
          </p:cNvPr>
          <p:cNvSpPr txBox="1"/>
          <p:nvPr/>
        </p:nvSpPr>
        <p:spPr>
          <a:xfrm>
            <a:off x="6847847" y="625822"/>
            <a:ext cx="1028706" cy="369332"/>
          </a:xfrm>
          <a:prstGeom prst="rect">
            <a:avLst/>
          </a:prstGeom>
          <a:noFill/>
        </p:spPr>
        <p:txBody>
          <a:bodyPr wrap="square" rtlCol="0">
            <a:spAutoFit/>
          </a:bodyPr>
          <a:lstStyle/>
          <a:p>
            <a:r>
              <a:rPr lang="en-US" b="1" dirty="0">
                <a:solidFill>
                  <a:schemeClr val="bg1"/>
                </a:solidFill>
                <a:latin typeface="Fira Sans Condensed" panose="020B0503050000020004" pitchFamily="34" charset="0"/>
              </a:rPr>
              <a:t>63.18%</a:t>
            </a:r>
          </a:p>
        </p:txBody>
      </p:sp>
      <p:sp>
        <p:nvSpPr>
          <p:cNvPr id="23" name="TextBox 22">
            <a:extLst>
              <a:ext uri="{FF2B5EF4-FFF2-40B4-BE49-F238E27FC236}">
                <a16:creationId xmlns:a16="http://schemas.microsoft.com/office/drawing/2014/main" id="{87295C67-9DA8-DCA3-8381-5A99FC776617}"/>
              </a:ext>
            </a:extLst>
          </p:cNvPr>
          <p:cNvSpPr txBox="1"/>
          <p:nvPr/>
        </p:nvSpPr>
        <p:spPr>
          <a:xfrm>
            <a:off x="1528561" y="4461425"/>
            <a:ext cx="1028706" cy="369332"/>
          </a:xfrm>
          <a:prstGeom prst="rect">
            <a:avLst/>
          </a:prstGeom>
          <a:noFill/>
        </p:spPr>
        <p:txBody>
          <a:bodyPr wrap="square" rtlCol="0">
            <a:spAutoFit/>
          </a:bodyPr>
          <a:lstStyle/>
          <a:p>
            <a:r>
              <a:rPr lang="en-US" b="1" dirty="0">
                <a:solidFill>
                  <a:schemeClr val="bg1"/>
                </a:solidFill>
                <a:latin typeface="Fira Sans Condensed" panose="020B0503050000020004" pitchFamily="34" charset="0"/>
              </a:rPr>
              <a:t>34.16%</a:t>
            </a:r>
          </a:p>
        </p:txBody>
      </p:sp>
      <p:sp>
        <p:nvSpPr>
          <p:cNvPr id="24" name="TextBox 23">
            <a:extLst>
              <a:ext uri="{FF2B5EF4-FFF2-40B4-BE49-F238E27FC236}">
                <a16:creationId xmlns:a16="http://schemas.microsoft.com/office/drawing/2014/main" id="{0FBEE9FF-DC3F-7E48-E337-1857AAC0D133}"/>
              </a:ext>
            </a:extLst>
          </p:cNvPr>
          <p:cNvSpPr txBox="1"/>
          <p:nvPr/>
        </p:nvSpPr>
        <p:spPr>
          <a:xfrm>
            <a:off x="3308253" y="4365443"/>
            <a:ext cx="1028706" cy="369332"/>
          </a:xfrm>
          <a:prstGeom prst="rect">
            <a:avLst/>
          </a:prstGeom>
          <a:noFill/>
        </p:spPr>
        <p:txBody>
          <a:bodyPr wrap="square" rtlCol="0">
            <a:spAutoFit/>
          </a:bodyPr>
          <a:lstStyle/>
          <a:p>
            <a:r>
              <a:rPr lang="en-US" b="1" dirty="0">
                <a:solidFill>
                  <a:schemeClr val="bg1"/>
                </a:solidFill>
                <a:latin typeface="Fira Sans Condensed" panose="020B0503050000020004" pitchFamily="34" charset="0"/>
              </a:rPr>
              <a:t>46.45%</a:t>
            </a:r>
          </a:p>
        </p:txBody>
      </p:sp>
      <p:sp>
        <p:nvSpPr>
          <p:cNvPr id="25" name="TextBox 24">
            <a:extLst>
              <a:ext uri="{FF2B5EF4-FFF2-40B4-BE49-F238E27FC236}">
                <a16:creationId xmlns:a16="http://schemas.microsoft.com/office/drawing/2014/main" id="{E5288D13-73C6-AB6C-AC7C-7F64423BCD9E}"/>
              </a:ext>
            </a:extLst>
          </p:cNvPr>
          <p:cNvSpPr txBox="1"/>
          <p:nvPr/>
        </p:nvSpPr>
        <p:spPr>
          <a:xfrm>
            <a:off x="5079169" y="4353568"/>
            <a:ext cx="1028706" cy="369332"/>
          </a:xfrm>
          <a:prstGeom prst="rect">
            <a:avLst/>
          </a:prstGeom>
          <a:noFill/>
        </p:spPr>
        <p:txBody>
          <a:bodyPr wrap="square" rtlCol="0">
            <a:spAutoFit/>
          </a:bodyPr>
          <a:lstStyle/>
          <a:p>
            <a:r>
              <a:rPr lang="en-US" b="1" dirty="0">
                <a:solidFill>
                  <a:schemeClr val="bg1"/>
                </a:solidFill>
                <a:latin typeface="Fira Sans Condensed" panose="020B0503050000020004" pitchFamily="34" charset="0"/>
              </a:rPr>
              <a:t>54.49%</a:t>
            </a:r>
          </a:p>
        </p:txBody>
      </p:sp>
      <p:sp>
        <p:nvSpPr>
          <p:cNvPr id="26" name="TextBox 25">
            <a:extLst>
              <a:ext uri="{FF2B5EF4-FFF2-40B4-BE49-F238E27FC236}">
                <a16:creationId xmlns:a16="http://schemas.microsoft.com/office/drawing/2014/main" id="{E5BFF521-5749-7704-D9D8-866C42F5E5D9}"/>
              </a:ext>
            </a:extLst>
          </p:cNvPr>
          <p:cNvSpPr txBox="1"/>
          <p:nvPr/>
        </p:nvSpPr>
        <p:spPr>
          <a:xfrm>
            <a:off x="6847847" y="3543119"/>
            <a:ext cx="1028706" cy="369332"/>
          </a:xfrm>
          <a:prstGeom prst="rect">
            <a:avLst/>
          </a:prstGeom>
          <a:noFill/>
        </p:spPr>
        <p:txBody>
          <a:bodyPr wrap="square" rtlCol="0">
            <a:spAutoFit/>
          </a:bodyPr>
          <a:lstStyle/>
          <a:p>
            <a:r>
              <a:rPr lang="en-US" b="1" dirty="0">
                <a:solidFill>
                  <a:schemeClr val="bg1"/>
                </a:solidFill>
                <a:latin typeface="Fira Sans Condensed" panose="020B0503050000020004" pitchFamily="34" charset="0"/>
              </a:rPr>
              <a:t>75.97%</a:t>
            </a:r>
          </a:p>
        </p:txBody>
      </p:sp>
    </p:spTree>
    <p:extLst>
      <p:ext uri="{BB962C8B-B14F-4D97-AF65-F5344CB8AC3E}">
        <p14:creationId xmlns:p14="http://schemas.microsoft.com/office/powerpoint/2010/main" val="20352073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02208B-8D3A-867E-51A3-DEC55E6C9E37}"/>
              </a:ext>
            </a:extLst>
          </p:cNvPr>
          <p:cNvSpPr>
            <a:spLocks noGrp="1"/>
          </p:cNvSpPr>
          <p:nvPr>
            <p:ph type="title"/>
          </p:nvPr>
        </p:nvSpPr>
        <p:spPr>
          <a:xfrm>
            <a:off x="680851" y="313861"/>
            <a:ext cx="9472552" cy="1112239"/>
          </a:xfrm>
        </p:spPr>
        <p:txBody>
          <a:bodyPr>
            <a:normAutofit fontScale="90000"/>
          </a:bodyPr>
          <a:lstStyle/>
          <a:p>
            <a:r>
              <a:rPr lang="en-US" sz="4000" b="1" dirty="0">
                <a:solidFill>
                  <a:schemeClr val="tx2">
                    <a:lumMod val="60000"/>
                    <a:lumOff val="40000"/>
                  </a:schemeClr>
                </a:solidFill>
                <a:latin typeface="Fira Sans Condensed" panose="020B0503050000020004" pitchFamily="34" charset="0"/>
              </a:rPr>
              <a:t>SKILL WISE SCORE RANGE AND DISTRIBUTION</a:t>
            </a:r>
          </a:p>
        </p:txBody>
      </p:sp>
      <p:sp>
        <p:nvSpPr>
          <p:cNvPr id="5" name="TextBox 4">
            <a:extLst>
              <a:ext uri="{FF2B5EF4-FFF2-40B4-BE49-F238E27FC236}">
                <a16:creationId xmlns:a16="http://schemas.microsoft.com/office/drawing/2014/main" id="{C173A5FA-C0A0-FC2F-E797-A0C0DF73890E}"/>
              </a:ext>
            </a:extLst>
          </p:cNvPr>
          <p:cNvSpPr txBox="1"/>
          <p:nvPr/>
        </p:nvSpPr>
        <p:spPr>
          <a:xfrm>
            <a:off x="9030201" y="1841253"/>
            <a:ext cx="2719446" cy="3416320"/>
          </a:xfrm>
          <a:prstGeom prst="rect">
            <a:avLst/>
          </a:prstGeom>
          <a:noFill/>
        </p:spPr>
        <p:txBody>
          <a:bodyPr wrap="square" rtlCol="0">
            <a:spAutoFit/>
          </a:bodyPr>
          <a:lstStyle/>
          <a:p>
            <a:r>
              <a:rPr lang="en-US" dirty="0">
                <a:latin typeface="Fira Sans Condensed" panose="020B0503050000020004" pitchFamily="34" charset="0"/>
              </a:rPr>
              <a:t>The overall distribution of the scores shows the treatment group students scoring within the 50-75% and the comparison group students scoring within the 25-50% range.</a:t>
            </a:r>
          </a:p>
          <a:p>
            <a:endParaRPr lang="en-US" dirty="0">
              <a:latin typeface="Fira Sans Condensed" panose="020B0503050000020004" pitchFamily="34" charset="0"/>
            </a:endParaRPr>
          </a:p>
          <a:p>
            <a:r>
              <a:rPr lang="en-US" dirty="0">
                <a:latin typeface="Fira Sans Condensed" panose="020B0503050000020004" pitchFamily="34" charset="0"/>
              </a:rPr>
              <a:t> A large number of the treatment group (28%) also scored between the range 75-100%.</a:t>
            </a:r>
          </a:p>
        </p:txBody>
      </p:sp>
      <p:sp>
        <p:nvSpPr>
          <p:cNvPr id="7" name="Title 1">
            <a:extLst>
              <a:ext uri="{FF2B5EF4-FFF2-40B4-BE49-F238E27FC236}">
                <a16:creationId xmlns:a16="http://schemas.microsoft.com/office/drawing/2014/main" id="{7F48885A-1F48-5019-CA30-A336FD3CBDC3}"/>
              </a:ext>
            </a:extLst>
          </p:cNvPr>
          <p:cNvSpPr txBox="1">
            <a:spLocks/>
          </p:cNvSpPr>
          <p:nvPr/>
        </p:nvSpPr>
        <p:spPr>
          <a:xfrm>
            <a:off x="3949535" y="916998"/>
            <a:ext cx="2361211" cy="111223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b="1" dirty="0">
                <a:solidFill>
                  <a:schemeClr val="tx2">
                    <a:lumMod val="75000"/>
                  </a:schemeClr>
                </a:solidFill>
                <a:latin typeface="Fira Sans Condensed" panose="020B0503050000020004" pitchFamily="34" charset="0"/>
              </a:rPr>
              <a:t>Overall</a:t>
            </a:r>
          </a:p>
        </p:txBody>
      </p:sp>
      <p:graphicFrame>
        <p:nvGraphicFramePr>
          <p:cNvPr id="8" name="Chart 7">
            <a:extLst>
              <a:ext uri="{FF2B5EF4-FFF2-40B4-BE49-F238E27FC236}">
                <a16:creationId xmlns:a16="http://schemas.microsoft.com/office/drawing/2014/main" id="{86B9BD96-807A-B061-9634-4885049AB4EE}"/>
              </a:ext>
            </a:extLst>
          </p:cNvPr>
          <p:cNvGraphicFramePr>
            <a:graphicFrameLocks/>
          </p:cNvGraphicFramePr>
          <p:nvPr>
            <p:extLst>
              <p:ext uri="{D42A27DB-BD31-4B8C-83A1-F6EECF244321}">
                <p14:modId xmlns:p14="http://schemas.microsoft.com/office/powerpoint/2010/main" val="2543445428"/>
              </p:ext>
            </p:extLst>
          </p:nvPr>
        </p:nvGraphicFramePr>
        <p:xfrm>
          <a:off x="775854" y="1686296"/>
          <a:ext cx="8153400" cy="4242680"/>
        </p:xfrm>
        <a:graphic>
          <a:graphicData uri="http://schemas.openxmlformats.org/drawingml/2006/chart">
            <c:chart xmlns:c="http://schemas.openxmlformats.org/drawingml/2006/chart" xmlns:r="http://schemas.openxmlformats.org/officeDocument/2006/relationships" r:id="rId2"/>
          </a:graphicData>
        </a:graphic>
      </p:graphicFrame>
      <p:sp>
        <p:nvSpPr>
          <p:cNvPr id="9" name="TextBox 8">
            <a:extLst>
              <a:ext uri="{FF2B5EF4-FFF2-40B4-BE49-F238E27FC236}">
                <a16:creationId xmlns:a16="http://schemas.microsoft.com/office/drawing/2014/main" id="{9BDF627B-DF84-3F26-292C-6AC1DCFF8443}"/>
              </a:ext>
            </a:extLst>
          </p:cNvPr>
          <p:cNvSpPr txBox="1"/>
          <p:nvPr/>
        </p:nvSpPr>
        <p:spPr>
          <a:xfrm>
            <a:off x="775854" y="5850618"/>
            <a:ext cx="9800113" cy="338554"/>
          </a:xfrm>
          <a:prstGeom prst="rect">
            <a:avLst/>
          </a:prstGeom>
          <a:noFill/>
        </p:spPr>
        <p:txBody>
          <a:bodyPr wrap="square" rtlCol="0">
            <a:spAutoFit/>
          </a:bodyPr>
          <a:lstStyle/>
          <a:p>
            <a:r>
              <a:rPr lang="en-IN" sz="1600" i="1" dirty="0">
                <a:latin typeface="Fira Sans Condensed" panose="020B0503050000020004" pitchFamily="34" charset="0"/>
              </a:rPr>
              <a:t>*For this, and onwards, quartiles (25%) have been considered for the ranges</a:t>
            </a:r>
          </a:p>
        </p:txBody>
      </p:sp>
    </p:spTree>
    <p:extLst>
      <p:ext uri="{BB962C8B-B14F-4D97-AF65-F5344CB8AC3E}">
        <p14:creationId xmlns:p14="http://schemas.microsoft.com/office/powerpoint/2010/main" val="27813261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173A5FA-C0A0-FC2F-E797-A0C0DF73890E}"/>
              </a:ext>
            </a:extLst>
          </p:cNvPr>
          <p:cNvSpPr txBox="1"/>
          <p:nvPr/>
        </p:nvSpPr>
        <p:spPr>
          <a:xfrm>
            <a:off x="7715991" y="1077415"/>
            <a:ext cx="3779323" cy="2585323"/>
          </a:xfrm>
          <a:prstGeom prst="rect">
            <a:avLst/>
          </a:prstGeom>
          <a:noFill/>
        </p:spPr>
        <p:txBody>
          <a:bodyPr wrap="square" rtlCol="0">
            <a:spAutoFit/>
          </a:bodyPr>
          <a:lstStyle/>
          <a:p>
            <a:r>
              <a:rPr lang="en-US" dirty="0">
                <a:latin typeface="Fira Sans Condensed" panose="020B0503050000020004" pitchFamily="34" charset="0"/>
              </a:rPr>
              <a:t>During listening assessment, 79% of students who are part of the programme have secured higher marks between the range of 5 to 10. </a:t>
            </a:r>
          </a:p>
          <a:p>
            <a:endParaRPr lang="en-US" dirty="0">
              <a:latin typeface="Fira Sans Condensed" panose="020B0503050000020004" pitchFamily="34" charset="0"/>
            </a:endParaRPr>
          </a:p>
          <a:p>
            <a:r>
              <a:rPr lang="en-US" dirty="0">
                <a:latin typeface="Fira Sans Condensed" panose="020B0503050000020004" pitchFamily="34" charset="0"/>
              </a:rPr>
              <a:t>Further, the proportion of students with 2.5 or lower scores is higher (11%) in the comparison group against the 4% in the treatment group.</a:t>
            </a:r>
          </a:p>
        </p:txBody>
      </p:sp>
      <p:graphicFrame>
        <p:nvGraphicFramePr>
          <p:cNvPr id="6" name="Chart 5">
            <a:extLst>
              <a:ext uri="{FF2B5EF4-FFF2-40B4-BE49-F238E27FC236}">
                <a16:creationId xmlns:a16="http://schemas.microsoft.com/office/drawing/2014/main" id="{00000000-0008-0000-0700-000004000000}"/>
              </a:ext>
            </a:extLst>
          </p:cNvPr>
          <p:cNvGraphicFramePr>
            <a:graphicFrameLocks/>
          </p:cNvGraphicFramePr>
          <p:nvPr>
            <p:extLst>
              <p:ext uri="{D42A27DB-BD31-4B8C-83A1-F6EECF244321}">
                <p14:modId xmlns:p14="http://schemas.microsoft.com/office/powerpoint/2010/main" val="1481816105"/>
              </p:ext>
            </p:extLst>
          </p:nvPr>
        </p:nvGraphicFramePr>
        <p:xfrm>
          <a:off x="692728" y="843677"/>
          <a:ext cx="6772893" cy="2585323"/>
        </p:xfrm>
        <a:graphic>
          <a:graphicData uri="http://schemas.openxmlformats.org/drawingml/2006/chart">
            <c:chart xmlns:c="http://schemas.openxmlformats.org/drawingml/2006/chart" xmlns:r="http://schemas.openxmlformats.org/officeDocument/2006/relationships" r:id="rId2"/>
          </a:graphicData>
        </a:graphic>
      </p:graphicFrame>
      <p:sp>
        <p:nvSpPr>
          <p:cNvPr id="7" name="Title 1">
            <a:extLst>
              <a:ext uri="{FF2B5EF4-FFF2-40B4-BE49-F238E27FC236}">
                <a16:creationId xmlns:a16="http://schemas.microsoft.com/office/drawing/2014/main" id="{7F48885A-1F48-5019-CA30-A336FD3CBDC3}"/>
              </a:ext>
            </a:extLst>
          </p:cNvPr>
          <p:cNvSpPr txBox="1">
            <a:spLocks/>
          </p:cNvSpPr>
          <p:nvPr/>
        </p:nvSpPr>
        <p:spPr>
          <a:xfrm>
            <a:off x="3029690" y="309435"/>
            <a:ext cx="2361211" cy="111223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b="1" dirty="0">
                <a:solidFill>
                  <a:schemeClr val="tx2">
                    <a:lumMod val="75000"/>
                  </a:schemeClr>
                </a:solidFill>
                <a:latin typeface="Fira Sans Condensed" panose="020B0503050000020004" pitchFamily="34" charset="0"/>
              </a:rPr>
              <a:t>Listening</a:t>
            </a:r>
          </a:p>
        </p:txBody>
      </p:sp>
      <p:sp>
        <p:nvSpPr>
          <p:cNvPr id="9" name="TextBox 8">
            <a:extLst>
              <a:ext uri="{FF2B5EF4-FFF2-40B4-BE49-F238E27FC236}">
                <a16:creationId xmlns:a16="http://schemas.microsoft.com/office/drawing/2014/main" id="{28AEBE17-9BA5-BE61-0DA3-955456A7314B}"/>
              </a:ext>
            </a:extLst>
          </p:cNvPr>
          <p:cNvSpPr txBox="1"/>
          <p:nvPr/>
        </p:nvSpPr>
        <p:spPr>
          <a:xfrm>
            <a:off x="7715991" y="4211781"/>
            <a:ext cx="3505200" cy="1754326"/>
          </a:xfrm>
          <a:prstGeom prst="rect">
            <a:avLst/>
          </a:prstGeom>
          <a:noFill/>
        </p:spPr>
        <p:txBody>
          <a:bodyPr wrap="square" rtlCol="0">
            <a:spAutoFit/>
          </a:bodyPr>
          <a:lstStyle/>
          <a:p>
            <a:r>
              <a:rPr lang="en-US" dirty="0">
                <a:latin typeface="Fira Sans Condensed" panose="020B0503050000020004" pitchFamily="34" charset="0"/>
              </a:rPr>
              <a:t>Similar results were observed for reading assessment as well. However, it is important to note that it is slightly lower in both the treatment and the comparison group in absolute terms.</a:t>
            </a:r>
          </a:p>
        </p:txBody>
      </p:sp>
      <p:graphicFrame>
        <p:nvGraphicFramePr>
          <p:cNvPr id="10" name="Chart 9">
            <a:extLst>
              <a:ext uri="{FF2B5EF4-FFF2-40B4-BE49-F238E27FC236}">
                <a16:creationId xmlns:a16="http://schemas.microsoft.com/office/drawing/2014/main" id="{3155BE0E-FF9B-F968-1FB6-B258AAEECEBD}"/>
              </a:ext>
            </a:extLst>
          </p:cNvPr>
          <p:cNvGraphicFramePr>
            <a:graphicFrameLocks/>
          </p:cNvGraphicFramePr>
          <p:nvPr>
            <p:extLst>
              <p:ext uri="{D42A27DB-BD31-4B8C-83A1-F6EECF244321}">
                <p14:modId xmlns:p14="http://schemas.microsoft.com/office/powerpoint/2010/main" val="1311470362"/>
              </p:ext>
            </p:extLst>
          </p:nvPr>
        </p:nvGraphicFramePr>
        <p:xfrm>
          <a:off x="811482" y="3745413"/>
          <a:ext cx="6535386" cy="2687063"/>
        </p:xfrm>
        <a:graphic>
          <a:graphicData uri="http://schemas.openxmlformats.org/drawingml/2006/chart">
            <c:chart xmlns:c="http://schemas.openxmlformats.org/drawingml/2006/chart" xmlns:r="http://schemas.openxmlformats.org/officeDocument/2006/relationships" r:id="rId3"/>
          </a:graphicData>
        </a:graphic>
      </p:graphicFrame>
      <p:sp>
        <p:nvSpPr>
          <p:cNvPr id="11" name="Title 1">
            <a:extLst>
              <a:ext uri="{FF2B5EF4-FFF2-40B4-BE49-F238E27FC236}">
                <a16:creationId xmlns:a16="http://schemas.microsoft.com/office/drawing/2014/main" id="{9472A0A1-9CC7-D45A-5969-DDC269B47E38}"/>
              </a:ext>
            </a:extLst>
          </p:cNvPr>
          <p:cNvSpPr txBox="1">
            <a:spLocks/>
          </p:cNvSpPr>
          <p:nvPr/>
        </p:nvSpPr>
        <p:spPr>
          <a:xfrm>
            <a:off x="3307279" y="3213043"/>
            <a:ext cx="2361211" cy="111223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b="1" dirty="0">
                <a:solidFill>
                  <a:schemeClr val="tx2">
                    <a:lumMod val="75000"/>
                  </a:schemeClr>
                </a:solidFill>
                <a:latin typeface="Fira Sans Condensed" panose="020B0503050000020004" pitchFamily="34" charset="0"/>
              </a:rPr>
              <a:t>Reading</a:t>
            </a:r>
          </a:p>
        </p:txBody>
      </p:sp>
    </p:spTree>
    <p:extLst>
      <p:ext uri="{BB962C8B-B14F-4D97-AF65-F5344CB8AC3E}">
        <p14:creationId xmlns:p14="http://schemas.microsoft.com/office/powerpoint/2010/main" val="30900992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173A5FA-C0A0-FC2F-E797-A0C0DF73890E}"/>
              </a:ext>
            </a:extLst>
          </p:cNvPr>
          <p:cNvSpPr txBox="1"/>
          <p:nvPr/>
        </p:nvSpPr>
        <p:spPr>
          <a:xfrm>
            <a:off x="7876310" y="689298"/>
            <a:ext cx="3505200" cy="2585323"/>
          </a:xfrm>
          <a:prstGeom prst="rect">
            <a:avLst/>
          </a:prstGeom>
          <a:noFill/>
        </p:spPr>
        <p:txBody>
          <a:bodyPr wrap="square" rtlCol="0">
            <a:spAutoFit/>
          </a:bodyPr>
          <a:lstStyle/>
          <a:p>
            <a:r>
              <a:rPr lang="en-US" dirty="0">
                <a:latin typeface="Fira Sans Condensed" panose="020B0503050000020004" pitchFamily="34" charset="0"/>
              </a:rPr>
              <a:t>As seen in the case of reading and listening, the proportion scoring 0 is very less in the treatment group and the ones scoring more than 5 are very high in the same group. </a:t>
            </a:r>
          </a:p>
          <a:p>
            <a:endParaRPr lang="en-US" dirty="0">
              <a:latin typeface="Fira Sans Condensed" panose="020B0503050000020004" pitchFamily="34" charset="0"/>
            </a:endParaRPr>
          </a:p>
          <a:p>
            <a:r>
              <a:rPr lang="en-US" dirty="0">
                <a:latin typeface="Fira Sans Condensed" panose="020B0503050000020004" pitchFamily="34" charset="0"/>
              </a:rPr>
              <a:t>A very high number of writing scores for the treatment group fall within the 7.5-10 range.</a:t>
            </a:r>
          </a:p>
        </p:txBody>
      </p:sp>
      <p:graphicFrame>
        <p:nvGraphicFramePr>
          <p:cNvPr id="3" name="Chart 2">
            <a:extLst>
              <a:ext uri="{FF2B5EF4-FFF2-40B4-BE49-F238E27FC236}">
                <a16:creationId xmlns:a16="http://schemas.microsoft.com/office/drawing/2014/main" id="{00000000-0008-0000-0700-000006000000}"/>
              </a:ext>
            </a:extLst>
          </p:cNvPr>
          <p:cNvGraphicFramePr>
            <a:graphicFrameLocks/>
          </p:cNvGraphicFramePr>
          <p:nvPr>
            <p:extLst>
              <p:ext uri="{D42A27DB-BD31-4B8C-83A1-F6EECF244321}">
                <p14:modId xmlns:p14="http://schemas.microsoft.com/office/powerpoint/2010/main" val="3417803803"/>
              </p:ext>
            </p:extLst>
          </p:nvPr>
        </p:nvGraphicFramePr>
        <p:xfrm>
          <a:off x="692727" y="772426"/>
          <a:ext cx="6874823" cy="2585323"/>
        </p:xfrm>
        <a:graphic>
          <a:graphicData uri="http://schemas.openxmlformats.org/drawingml/2006/chart">
            <c:chart xmlns:c="http://schemas.openxmlformats.org/drawingml/2006/chart" xmlns:r="http://schemas.openxmlformats.org/officeDocument/2006/relationships" r:id="rId2"/>
          </a:graphicData>
        </a:graphic>
      </p:graphicFrame>
      <p:sp>
        <p:nvSpPr>
          <p:cNvPr id="10" name="Title 1">
            <a:extLst>
              <a:ext uri="{FF2B5EF4-FFF2-40B4-BE49-F238E27FC236}">
                <a16:creationId xmlns:a16="http://schemas.microsoft.com/office/drawing/2014/main" id="{ED407952-3CBB-70DF-1ACB-81099B82A283}"/>
              </a:ext>
            </a:extLst>
          </p:cNvPr>
          <p:cNvSpPr txBox="1">
            <a:spLocks/>
          </p:cNvSpPr>
          <p:nvPr/>
        </p:nvSpPr>
        <p:spPr>
          <a:xfrm>
            <a:off x="3314698" y="216306"/>
            <a:ext cx="2361211" cy="111223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b="1" dirty="0">
                <a:solidFill>
                  <a:schemeClr val="tx2">
                    <a:lumMod val="75000"/>
                  </a:schemeClr>
                </a:solidFill>
                <a:latin typeface="Fira Sans Condensed" panose="020B0503050000020004" pitchFamily="34" charset="0"/>
              </a:rPr>
              <a:t>Writing</a:t>
            </a:r>
          </a:p>
        </p:txBody>
      </p:sp>
      <p:graphicFrame>
        <p:nvGraphicFramePr>
          <p:cNvPr id="11" name="Chart 10">
            <a:extLst>
              <a:ext uri="{FF2B5EF4-FFF2-40B4-BE49-F238E27FC236}">
                <a16:creationId xmlns:a16="http://schemas.microsoft.com/office/drawing/2014/main" id="{0D84D705-28E5-9FF2-52DD-9A1526CDA393}"/>
              </a:ext>
            </a:extLst>
          </p:cNvPr>
          <p:cNvGraphicFramePr>
            <a:graphicFrameLocks/>
          </p:cNvGraphicFramePr>
          <p:nvPr>
            <p:extLst>
              <p:ext uri="{D42A27DB-BD31-4B8C-83A1-F6EECF244321}">
                <p14:modId xmlns:p14="http://schemas.microsoft.com/office/powerpoint/2010/main" val="526161916"/>
              </p:ext>
            </p:extLst>
          </p:nvPr>
        </p:nvGraphicFramePr>
        <p:xfrm>
          <a:off x="790698" y="3806989"/>
          <a:ext cx="6678881" cy="2585323"/>
        </p:xfrm>
        <a:graphic>
          <a:graphicData uri="http://schemas.openxmlformats.org/drawingml/2006/chart">
            <c:chart xmlns:c="http://schemas.openxmlformats.org/drawingml/2006/chart" xmlns:r="http://schemas.openxmlformats.org/officeDocument/2006/relationships" r:id="rId3"/>
          </a:graphicData>
        </a:graphic>
      </p:graphicFrame>
      <p:sp>
        <p:nvSpPr>
          <p:cNvPr id="12" name="Title 1">
            <a:extLst>
              <a:ext uri="{FF2B5EF4-FFF2-40B4-BE49-F238E27FC236}">
                <a16:creationId xmlns:a16="http://schemas.microsoft.com/office/drawing/2014/main" id="{FB5AC75B-34D7-3A3E-4510-DD1F522AF2C4}"/>
              </a:ext>
            </a:extLst>
          </p:cNvPr>
          <p:cNvSpPr txBox="1">
            <a:spLocks/>
          </p:cNvSpPr>
          <p:nvPr/>
        </p:nvSpPr>
        <p:spPr>
          <a:xfrm>
            <a:off x="3079914" y="3250869"/>
            <a:ext cx="2361211" cy="111223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b="1" dirty="0">
                <a:solidFill>
                  <a:schemeClr val="tx2">
                    <a:lumMod val="75000"/>
                  </a:schemeClr>
                </a:solidFill>
                <a:latin typeface="Fira Sans Condensed" panose="020B0503050000020004" pitchFamily="34" charset="0"/>
              </a:rPr>
              <a:t>Speaking</a:t>
            </a:r>
          </a:p>
        </p:txBody>
      </p:sp>
      <p:sp>
        <p:nvSpPr>
          <p:cNvPr id="13" name="TextBox 12">
            <a:extLst>
              <a:ext uri="{FF2B5EF4-FFF2-40B4-BE49-F238E27FC236}">
                <a16:creationId xmlns:a16="http://schemas.microsoft.com/office/drawing/2014/main" id="{032F4C3D-7D29-8451-AE2F-153B27FAA7E1}"/>
              </a:ext>
            </a:extLst>
          </p:cNvPr>
          <p:cNvSpPr txBox="1"/>
          <p:nvPr/>
        </p:nvSpPr>
        <p:spPr>
          <a:xfrm>
            <a:off x="7828312" y="3871773"/>
            <a:ext cx="3694215" cy="2308324"/>
          </a:xfrm>
          <a:prstGeom prst="rect">
            <a:avLst/>
          </a:prstGeom>
          <a:noFill/>
        </p:spPr>
        <p:txBody>
          <a:bodyPr wrap="square" rtlCol="0">
            <a:spAutoFit/>
          </a:bodyPr>
          <a:lstStyle/>
          <a:p>
            <a:r>
              <a:rPr lang="en-US" dirty="0">
                <a:latin typeface="Fira Sans Condensed" panose="020B0503050000020004" pitchFamily="34" charset="0"/>
              </a:rPr>
              <a:t>The adjacent figure is representative of the bell curve for both the treatment and the comparison group. As we see, it peaks between 1 to 10 for the comparison group vs between 10 to 20 for the treatment group, thus signifying better performance.</a:t>
            </a:r>
          </a:p>
        </p:txBody>
      </p:sp>
    </p:spTree>
    <p:extLst>
      <p:ext uri="{BB962C8B-B14F-4D97-AF65-F5344CB8AC3E}">
        <p14:creationId xmlns:p14="http://schemas.microsoft.com/office/powerpoint/2010/main" val="38709868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02208B-8D3A-867E-51A3-DEC55E6C9E37}"/>
              </a:ext>
            </a:extLst>
          </p:cNvPr>
          <p:cNvSpPr>
            <a:spLocks noGrp="1"/>
          </p:cNvSpPr>
          <p:nvPr>
            <p:ph type="title"/>
          </p:nvPr>
        </p:nvSpPr>
        <p:spPr>
          <a:xfrm>
            <a:off x="1063233" y="323127"/>
            <a:ext cx="3753592" cy="1143000"/>
          </a:xfrm>
        </p:spPr>
        <p:txBody>
          <a:bodyPr>
            <a:normAutofit/>
          </a:bodyPr>
          <a:lstStyle/>
          <a:p>
            <a:r>
              <a:rPr lang="en-US" b="1" dirty="0">
                <a:solidFill>
                  <a:schemeClr val="tx2">
                    <a:lumMod val="60000"/>
                    <a:lumOff val="40000"/>
                  </a:schemeClr>
                </a:solidFill>
                <a:latin typeface="Fira Sans Condensed" panose="020B0503050000020004" pitchFamily="34" charset="0"/>
              </a:rPr>
              <a:t>Key takeaways</a:t>
            </a:r>
          </a:p>
        </p:txBody>
      </p:sp>
      <p:sp>
        <p:nvSpPr>
          <p:cNvPr id="6" name="TextBox 5">
            <a:extLst>
              <a:ext uri="{FF2B5EF4-FFF2-40B4-BE49-F238E27FC236}">
                <a16:creationId xmlns:a16="http://schemas.microsoft.com/office/drawing/2014/main" id="{867486E5-2872-DD27-EFB9-4D4F9243F683}"/>
              </a:ext>
            </a:extLst>
          </p:cNvPr>
          <p:cNvSpPr txBox="1"/>
          <p:nvPr/>
        </p:nvSpPr>
        <p:spPr>
          <a:xfrm>
            <a:off x="819165" y="1479900"/>
            <a:ext cx="10656125" cy="5078313"/>
          </a:xfrm>
          <a:prstGeom prst="rect">
            <a:avLst/>
          </a:prstGeom>
          <a:noFill/>
        </p:spPr>
        <p:txBody>
          <a:bodyPr wrap="square" rtlCol="0">
            <a:spAutoFit/>
          </a:bodyPr>
          <a:lstStyle/>
          <a:p>
            <a:pPr marL="285750" indent="-285750">
              <a:buFont typeface="Arial" panose="020B0604020202020204" pitchFamily="34" charset="0"/>
              <a:buChar char="•"/>
            </a:pPr>
            <a:r>
              <a:rPr lang="en-US" dirty="0">
                <a:latin typeface="Fira Sans Condensed" panose="020B0503050000020004" pitchFamily="34" charset="0"/>
              </a:rPr>
              <a:t>Focus on functional English with emphasis on its communicative function. Hence the two production skills -  writing and speaking have shown higher proficiency and scores among the treatment group. </a:t>
            </a:r>
          </a:p>
          <a:p>
            <a:endParaRPr lang="en-US" dirty="0">
              <a:latin typeface="Fira Sans Condensed" panose="020B0503050000020004" pitchFamily="34" charset="0"/>
            </a:endParaRPr>
          </a:p>
          <a:p>
            <a:pPr marL="285750" indent="-285750">
              <a:buFont typeface="Arial" panose="020B0604020202020204" pitchFamily="34" charset="0"/>
              <a:buChar char="•"/>
            </a:pPr>
            <a:r>
              <a:rPr lang="en-US" dirty="0">
                <a:latin typeface="Fira Sans Condensed" panose="020B0503050000020004" pitchFamily="34" charset="0"/>
              </a:rPr>
              <a:t>OBLF uses curated audio recordings for listening activities, thus issues of playback, speakers, accent &amp; intonation may have resulted in lesser differences in the listening scores between the treatment and comparison groups. </a:t>
            </a:r>
          </a:p>
          <a:p>
            <a:endParaRPr lang="en-US" dirty="0">
              <a:latin typeface="Fira Sans Condensed" panose="020B0503050000020004" pitchFamily="34" charset="0"/>
            </a:endParaRPr>
          </a:p>
          <a:p>
            <a:pPr marL="285750" indent="-285750">
              <a:buFont typeface="Arial" panose="020B0604020202020204" pitchFamily="34" charset="0"/>
              <a:buChar char="•"/>
            </a:pPr>
            <a:r>
              <a:rPr lang="en-US" dirty="0">
                <a:latin typeface="Fira Sans Condensed" panose="020B0503050000020004" pitchFamily="34" charset="0"/>
              </a:rPr>
              <a:t>Under the OBLF program – the community teachers tend to resort to rote writing methods where they spell every word out or make students write it on the board or their books - this may have led to higher scores in writing</a:t>
            </a:r>
          </a:p>
          <a:p>
            <a:endParaRPr lang="en-US" dirty="0">
              <a:latin typeface="Fira Sans Condensed" panose="020B0503050000020004" pitchFamily="34" charset="0"/>
            </a:endParaRPr>
          </a:p>
          <a:p>
            <a:pPr marL="285750" indent="-285750">
              <a:buFont typeface="Arial" panose="020B0604020202020204" pitchFamily="34" charset="0"/>
              <a:buChar char="•"/>
            </a:pPr>
            <a:r>
              <a:rPr lang="en-US" dirty="0">
                <a:latin typeface="Fira Sans Condensed" panose="020B0503050000020004" pitchFamily="34" charset="0"/>
              </a:rPr>
              <a:t>Lower scores for 4</a:t>
            </a:r>
            <a:r>
              <a:rPr lang="en-US" baseline="30000" dirty="0">
                <a:latin typeface="Fira Sans Condensed" panose="020B0503050000020004" pitchFamily="34" charset="0"/>
              </a:rPr>
              <a:t>th</a:t>
            </a:r>
            <a:r>
              <a:rPr lang="en-US" dirty="0">
                <a:latin typeface="Fira Sans Condensed" panose="020B0503050000020004" pitchFamily="34" charset="0"/>
              </a:rPr>
              <a:t> standard in treatment. Reasons include: </a:t>
            </a:r>
          </a:p>
          <a:p>
            <a:r>
              <a:rPr lang="en-US" dirty="0">
                <a:latin typeface="Fira Sans Condensed" panose="020B0503050000020004" pitchFamily="34" charset="0"/>
              </a:rPr>
              <a:t>     1.   4</a:t>
            </a:r>
            <a:r>
              <a:rPr lang="en-US" baseline="30000" dirty="0">
                <a:latin typeface="Fira Sans Condensed" panose="020B0503050000020004" pitchFamily="34" charset="0"/>
              </a:rPr>
              <a:t>th</a:t>
            </a:r>
            <a:r>
              <a:rPr lang="en-US" dirty="0">
                <a:latin typeface="Fira Sans Condensed" panose="020B0503050000020004" pitchFamily="34" charset="0"/>
              </a:rPr>
              <a:t> standard corresponds to pre-A1 which has three editions rolled out to improve level accuracy. This </a:t>
            </a:r>
          </a:p>
          <a:p>
            <a:r>
              <a:rPr lang="en-US" dirty="0">
                <a:latin typeface="Fira Sans Condensed" panose="020B0503050000020004" pitchFamily="34" charset="0"/>
              </a:rPr>
              <a:t>           may lead to a degree of variance. A1 has remained standardized across three years. </a:t>
            </a:r>
          </a:p>
          <a:p>
            <a:r>
              <a:rPr lang="en-US" dirty="0">
                <a:latin typeface="Fira Sans Condensed" panose="020B0503050000020004" pitchFamily="34" charset="0"/>
              </a:rPr>
              <a:t>      2.  Teacher proficiency may be a factor – where higher competency teachers teach at A1 while lower </a:t>
            </a:r>
          </a:p>
          <a:p>
            <a:r>
              <a:rPr lang="en-US" dirty="0">
                <a:latin typeface="Fira Sans Condensed" panose="020B0503050000020004" pitchFamily="34" charset="0"/>
              </a:rPr>
              <a:t>           competency teachers are assigned to Pre-A1. </a:t>
            </a:r>
          </a:p>
          <a:p>
            <a:pPr lvl="1"/>
            <a:endParaRPr lang="en-US" dirty="0">
              <a:latin typeface="Fira Sans Condensed" panose="020B0503050000020004" pitchFamily="34" charset="0"/>
            </a:endParaRPr>
          </a:p>
          <a:p>
            <a:pPr marL="285750" indent="-285750">
              <a:buFont typeface="Arial" panose="020B0604020202020204" pitchFamily="34" charset="0"/>
              <a:buChar char="•"/>
            </a:pPr>
            <a:endParaRPr lang="en-US" dirty="0">
              <a:latin typeface="Fira Sans Condensed" panose="020B0503050000020004" pitchFamily="34" charset="0"/>
            </a:endParaRPr>
          </a:p>
        </p:txBody>
      </p:sp>
      <p:sp>
        <p:nvSpPr>
          <p:cNvPr id="3" name="Rectangle 2">
            <a:extLst>
              <a:ext uri="{FF2B5EF4-FFF2-40B4-BE49-F238E27FC236}">
                <a16:creationId xmlns:a16="http://schemas.microsoft.com/office/drawing/2014/main" id="{18AAC361-E425-D758-054A-BCBD571A733F}"/>
              </a:ext>
            </a:extLst>
          </p:cNvPr>
          <p:cNvSpPr/>
          <p:nvPr/>
        </p:nvSpPr>
        <p:spPr>
          <a:xfrm>
            <a:off x="571856" y="1254639"/>
            <a:ext cx="10935333" cy="4944139"/>
          </a:xfrm>
          <a:prstGeom prst="rect">
            <a:avLst/>
          </a:prstGeom>
          <a:noFill/>
          <a:ln>
            <a:solidFill>
              <a:schemeClr val="tx2">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678903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A974D496-D976-967C-CF88-C0369B854952}"/>
              </a:ext>
            </a:extLst>
          </p:cNvPr>
          <p:cNvSpPr/>
          <p:nvPr/>
        </p:nvSpPr>
        <p:spPr>
          <a:xfrm>
            <a:off x="988825" y="2839668"/>
            <a:ext cx="10239155" cy="3256332"/>
          </a:xfrm>
          <a:prstGeom prst="rect">
            <a:avLst/>
          </a:prstGeom>
          <a:noFill/>
          <a:ln>
            <a:solidFill>
              <a:schemeClr val="tx2">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DB3027B-BC20-5B3B-DEC8-B898201F9AA8}"/>
              </a:ext>
            </a:extLst>
          </p:cNvPr>
          <p:cNvSpPr/>
          <p:nvPr/>
        </p:nvSpPr>
        <p:spPr>
          <a:xfrm>
            <a:off x="976422" y="587830"/>
            <a:ext cx="10239155" cy="1981200"/>
          </a:xfrm>
          <a:prstGeom prst="rect">
            <a:avLst/>
          </a:prstGeom>
          <a:noFill/>
          <a:ln>
            <a:solidFill>
              <a:schemeClr val="tx2">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3BC301EE-E415-7546-2BA8-DE24DA5E9F98}"/>
              </a:ext>
            </a:extLst>
          </p:cNvPr>
          <p:cNvSpPr>
            <a:spLocks noGrp="1"/>
          </p:cNvSpPr>
          <p:nvPr>
            <p:ph type="subTitle" idx="1"/>
          </p:nvPr>
        </p:nvSpPr>
        <p:spPr>
          <a:xfrm>
            <a:off x="1483746" y="836695"/>
            <a:ext cx="9224505" cy="1198308"/>
          </a:xfrm>
        </p:spPr>
        <p:txBody>
          <a:bodyPr>
            <a:noAutofit/>
          </a:bodyPr>
          <a:lstStyle/>
          <a:p>
            <a:pPr algn="l"/>
            <a:r>
              <a:rPr lang="en-IN" sz="4000" b="1" dirty="0">
                <a:solidFill>
                  <a:schemeClr val="tx2">
                    <a:lumMod val="60000"/>
                    <a:lumOff val="40000"/>
                  </a:schemeClr>
                </a:solidFill>
                <a:effectLst/>
                <a:latin typeface="Fira Sans Condensed" panose="020B0503050000020004" pitchFamily="34" charset="0"/>
              </a:rPr>
              <a:t>IMPACT STUDY HYPOTHESIS</a:t>
            </a:r>
          </a:p>
          <a:p>
            <a:pPr algn="l"/>
            <a:r>
              <a:rPr lang="en-IN" sz="1800" dirty="0">
                <a:solidFill>
                  <a:srgbClr val="000000"/>
                </a:solidFill>
                <a:effectLst/>
                <a:latin typeface="Fira Sans Condensed" panose="020B0503050000020004" pitchFamily="34" charset="0"/>
              </a:rPr>
              <a:t> Learners who are exposed to OBLF’s CEFR-based levelled syllabus, curriculum, and model of instruction demonstrate significantly better English language proficiency as compared to learners in non-OBLF intervention schools.</a:t>
            </a:r>
          </a:p>
          <a:p>
            <a:pPr algn="l"/>
            <a:endParaRPr lang="en-US" sz="1800" dirty="0">
              <a:latin typeface="Fira Sans Condensed" panose="020B0503050000020004" pitchFamily="34" charset="0"/>
            </a:endParaRPr>
          </a:p>
        </p:txBody>
      </p:sp>
      <p:sp>
        <p:nvSpPr>
          <p:cNvPr id="6" name="Subtitle 2">
            <a:extLst>
              <a:ext uri="{FF2B5EF4-FFF2-40B4-BE49-F238E27FC236}">
                <a16:creationId xmlns:a16="http://schemas.microsoft.com/office/drawing/2014/main" id="{6BA9C5D5-C666-632B-A38D-2A7F66088FD9}"/>
              </a:ext>
            </a:extLst>
          </p:cNvPr>
          <p:cNvSpPr txBox="1">
            <a:spLocks/>
          </p:cNvSpPr>
          <p:nvPr/>
        </p:nvSpPr>
        <p:spPr>
          <a:xfrm>
            <a:off x="1227678" y="3081678"/>
            <a:ext cx="9761448" cy="2587255"/>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IN" sz="4000" b="1" dirty="0">
                <a:solidFill>
                  <a:srgbClr val="379AA2"/>
                </a:solidFill>
                <a:latin typeface="Fira Sans Condensed" panose="020B0503050000020004" pitchFamily="34" charset="0"/>
              </a:rPr>
              <a:t>   </a:t>
            </a:r>
            <a:r>
              <a:rPr lang="en-IN" sz="4000" b="1" dirty="0">
                <a:solidFill>
                  <a:schemeClr val="tx2">
                    <a:lumMod val="60000"/>
                    <a:lumOff val="40000"/>
                  </a:schemeClr>
                </a:solidFill>
                <a:latin typeface="Fira Sans Condensed" panose="020B0503050000020004" pitchFamily="34" charset="0"/>
              </a:rPr>
              <a:t>METHODOLOGY</a:t>
            </a:r>
          </a:p>
          <a:p>
            <a:pPr marL="285750" indent="-285750" algn="l">
              <a:buFont typeface="Arial" panose="020B0604020202020204" pitchFamily="34" charset="0"/>
              <a:buChar char="•"/>
            </a:pPr>
            <a:r>
              <a:rPr lang="en-IN" sz="1800" dirty="0">
                <a:solidFill>
                  <a:srgbClr val="000000"/>
                </a:solidFill>
                <a:latin typeface="Fira Sans Condensed" panose="020B0503050000020004" pitchFamily="34" charset="0"/>
              </a:rPr>
              <a:t>A quasi-experimental, external study conducted by an independent social research organization, with field assessors and analysts who are in no way connected to OBLF or its operational model.</a:t>
            </a:r>
          </a:p>
          <a:p>
            <a:pPr marL="285750" indent="-285750" algn="l">
              <a:buFont typeface="Arial" panose="020B0604020202020204" pitchFamily="34" charset="0"/>
              <a:buChar char="•"/>
            </a:pPr>
            <a:r>
              <a:rPr lang="en-IN" sz="1800" dirty="0">
                <a:solidFill>
                  <a:srgbClr val="000000"/>
                </a:solidFill>
                <a:latin typeface="Fira Sans Condensed" panose="020B0503050000020004" pitchFamily="34" charset="0"/>
              </a:rPr>
              <a:t>Statistically significant and valid sample group comprising a ‘Treatment group’ and ‘Comparison Group’- calculated using a confidence interval of 95% and an error rate of 5%.</a:t>
            </a:r>
          </a:p>
          <a:p>
            <a:pPr marL="285750" indent="-285750" algn="l">
              <a:buFont typeface="Arial" panose="020B0604020202020204" pitchFamily="34" charset="0"/>
              <a:buChar char="•"/>
            </a:pPr>
            <a:r>
              <a:rPr lang="en-IN" sz="1800" dirty="0">
                <a:solidFill>
                  <a:srgbClr val="000000"/>
                </a:solidFill>
                <a:latin typeface="Fira Sans Condensed" panose="020B0503050000020004" pitchFamily="34" charset="0"/>
              </a:rPr>
              <a:t> The treatment group comprises learners from OBLF partner schools for a min. of one year | The Comparison group comprises learners from schools who have had absolutely no partnership with OBLF.</a:t>
            </a:r>
          </a:p>
          <a:p>
            <a:pPr algn="l"/>
            <a:endParaRPr lang="en-US" sz="1600" dirty="0"/>
          </a:p>
        </p:txBody>
      </p:sp>
    </p:spTree>
    <p:extLst>
      <p:ext uri="{BB962C8B-B14F-4D97-AF65-F5344CB8AC3E}">
        <p14:creationId xmlns:p14="http://schemas.microsoft.com/office/powerpoint/2010/main" val="22125808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2">
            <a:extLst>
              <a:ext uri="{FF2B5EF4-FFF2-40B4-BE49-F238E27FC236}">
                <a16:creationId xmlns:a16="http://schemas.microsoft.com/office/drawing/2014/main" id="{2FD14157-7E7A-2966-929D-DF858FE34E55}"/>
              </a:ext>
            </a:extLst>
          </p:cNvPr>
          <p:cNvSpPr txBox="1">
            <a:spLocks/>
          </p:cNvSpPr>
          <p:nvPr/>
        </p:nvSpPr>
        <p:spPr>
          <a:xfrm>
            <a:off x="1068250" y="841745"/>
            <a:ext cx="5677685" cy="2587255"/>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285750" indent="-285750" algn="l">
              <a:buFont typeface="Arial" panose="020B0604020202020204" pitchFamily="34" charset="0"/>
              <a:buChar char="•"/>
            </a:pPr>
            <a:r>
              <a:rPr lang="en-IN" sz="1800" dirty="0">
                <a:latin typeface="Fira Sans Condensed" panose="020B0503050000020004" pitchFamily="34" charset="0"/>
              </a:rPr>
              <a:t>For the treatment group, 100% of the students in the programme were part of the sample</a:t>
            </a:r>
          </a:p>
          <a:p>
            <a:pPr marL="285750" indent="-285750" algn="l">
              <a:buFont typeface="Arial" panose="020B0604020202020204" pitchFamily="34" charset="0"/>
              <a:buChar char="•"/>
            </a:pPr>
            <a:r>
              <a:rPr lang="en-IN" sz="1800" dirty="0">
                <a:latin typeface="Fira Sans Condensed" panose="020B0503050000020004" pitchFamily="34" charset="0"/>
              </a:rPr>
              <a:t>For the comparison group, </a:t>
            </a:r>
            <a:r>
              <a:rPr lang="en-IN" sz="1800" b="1" dirty="0">
                <a:latin typeface="Fira Sans Condensed" panose="020B0503050000020004" pitchFamily="34" charset="0"/>
              </a:rPr>
              <a:t>the statistically significant </a:t>
            </a:r>
            <a:r>
              <a:rPr lang="en-IN" sz="1800" dirty="0">
                <a:latin typeface="Fira Sans Condensed" panose="020B0503050000020004" pitchFamily="34" charset="0"/>
              </a:rPr>
              <a:t>sample was derived using the following formula</a:t>
            </a:r>
          </a:p>
          <a:p>
            <a:pPr algn="l"/>
            <a:endParaRPr lang="en-IN" sz="1800" dirty="0">
              <a:latin typeface="Fira Sans Condensed" panose="020B0503050000020004" pitchFamily="34" charset="0"/>
            </a:endParaRPr>
          </a:p>
          <a:p>
            <a:pPr algn="l"/>
            <a:endParaRPr lang="en-IN" sz="1800" dirty="0">
              <a:latin typeface="Fira Sans Condensed" panose="020B0503050000020004" pitchFamily="34" charset="0"/>
            </a:endParaRPr>
          </a:p>
          <a:p>
            <a:pPr algn="l"/>
            <a:endParaRPr lang="en-IN" sz="1800" dirty="0">
              <a:latin typeface="Fira Sans Condensed" panose="020B0503050000020004" pitchFamily="34" charset="0"/>
            </a:endParaRPr>
          </a:p>
          <a:p>
            <a:pPr algn="l"/>
            <a:endParaRPr lang="en-IN" sz="1800" dirty="0">
              <a:latin typeface="Fira Sans Condensed" panose="020B0503050000020004" pitchFamily="34" charset="0"/>
            </a:endParaRPr>
          </a:p>
          <a:p>
            <a:pPr algn="l"/>
            <a:r>
              <a:rPr lang="en-IN" sz="1800" dirty="0">
                <a:latin typeface="Fira Sans Condensed" panose="020B0503050000020004" pitchFamily="34" charset="0"/>
              </a:rPr>
              <a:t>Confidence interval = 95%</a:t>
            </a:r>
          </a:p>
          <a:p>
            <a:pPr algn="l"/>
            <a:r>
              <a:rPr lang="en-IN" sz="1800" dirty="0">
                <a:latin typeface="Fira Sans Condensed" panose="020B0503050000020004" pitchFamily="34" charset="0"/>
              </a:rPr>
              <a:t>Error rate = 5%</a:t>
            </a:r>
          </a:p>
          <a:p>
            <a:pPr algn="l"/>
            <a:r>
              <a:rPr lang="en-IN" sz="1800" dirty="0">
                <a:latin typeface="Fira Sans Condensed" panose="020B0503050000020004" pitchFamily="34" charset="0"/>
              </a:rPr>
              <a:t>Universe = 10,000</a:t>
            </a:r>
          </a:p>
          <a:p>
            <a:pPr algn="l"/>
            <a:r>
              <a:rPr lang="en-IN" sz="1800" dirty="0">
                <a:latin typeface="Fira Sans Condensed" panose="020B0503050000020004" pitchFamily="34" charset="0"/>
              </a:rPr>
              <a:t>Sample size = 376</a:t>
            </a:r>
          </a:p>
          <a:p>
            <a:pPr algn="l"/>
            <a:r>
              <a:rPr lang="en-IN" sz="1800" dirty="0">
                <a:latin typeface="Fira Sans Condensed" panose="020B0503050000020004" pitchFamily="34" charset="0"/>
              </a:rPr>
              <a:t>Thus, the findings for the comparison group can be confidently inferred as being representative of the complete population.</a:t>
            </a:r>
          </a:p>
          <a:p>
            <a:pPr algn="l"/>
            <a:endParaRPr lang="en-IN" sz="1800" dirty="0">
              <a:latin typeface="Fira Sans Condensed" panose="020B0503050000020004" pitchFamily="34" charset="0"/>
            </a:endParaRPr>
          </a:p>
        </p:txBody>
      </p:sp>
      <p:pic>
        <p:nvPicPr>
          <p:cNvPr id="3" name="image4.png">
            <a:extLst>
              <a:ext uri="{FF2B5EF4-FFF2-40B4-BE49-F238E27FC236}">
                <a16:creationId xmlns:a16="http://schemas.microsoft.com/office/drawing/2014/main" id="{FCE6A551-9A5C-789E-3B36-D72B9A2622A6}"/>
              </a:ext>
            </a:extLst>
          </p:cNvPr>
          <p:cNvPicPr/>
          <p:nvPr/>
        </p:nvPicPr>
        <p:blipFill rotWithShape="1">
          <a:blip r:embed="rId2"/>
          <a:srcRect b="24758"/>
          <a:stretch/>
        </p:blipFill>
        <p:spPr>
          <a:xfrm>
            <a:off x="2781402" y="2319337"/>
            <a:ext cx="1981200" cy="1109663"/>
          </a:xfrm>
          <a:prstGeom prst="rect">
            <a:avLst/>
          </a:prstGeom>
          <a:ln/>
        </p:spPr>
      </p:pic>
      <p:sp>
        <p:nvSpPr>
          <p:cNvPr id="4" name="Rectangle 3">
            <a:extLst>
              <a:ext uri="{FF2B5EF4-FFF2-40B4-BE49-F238E27FC236}">
                <a16:creationId xmlns:a16="http://schemas.microsoft.com/office/drawing/2014/main" id="{68F90223-65B2-EBB7-5A83-93458D87D97A}"/>
              </a:ext>
            </a:extLst>
          </p:cNvPr>
          <p:cNvSpPr/>
          <p:nvPr/>
        </p:nvSpPr>
        <p:spPr>
          <a:xfrm>
            <a:off x="727568" y="691171"/>
            <a:ext cx="6088868" cy="5412746"/>
          </a:xfrm>
          <a:prstGeom prst="rect">
            <a:avLst/>
          </a:prstGeom>
          <a:noFill/>
          <a:ln>
            <a:solidFill>
              <a:schemeClr val="tx2">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6" name="Chart 5">
            <a:extLst>
              <a:ext uri="{FF2B5EF4-FFF2-40B4-BE49-F238E27FC236}">
                <a16:creationId xmlns:a16="http://schemas.microsoft.com/office/drawing/2014/main" id="{03F176BF-8269-379E-0A48-BD1FC4321BE2}"/>
              </a:ext>
            </a:extLst>
          </p:cNvPr>
          <p:cNvGraphicFramePr/>
          <p:nvPr>
            <p:extLst>
              <p:ext uri="{D42A27DB-BD31-4B8C-83A1-F6EECF244321}">
                <p14:modId xmlns:p14="http://schemas.microsoft.com/office/powerpoint/2010/main" val="3093187069"/>
              </p:ext>
            </p:extLst>
          </p:nvPr>
        </p:nvGraphicFramePr>
        <p:xfrm>
          <a:off x="7109618" y="1246909"/>
          <a:ext cx="4551952" cy="4769346"/>
        </p:xfrm>
        <a:graphic>
          <a:graphicData uri="http://schemas.openxmlformats.org/drawingml/2006/chart">
            <c:chart xmlns:c="http://schemas.openxmlformats.org/drawingml/2006/chart" xmlns:r="http://schemas.openxmlformats.org/officeDocument/2006/relationships" r:id="rId3"/>
          </a:graphicData>
        </a:graphic>
      </p:graphicFrame>
      <p:sp>
        <p:nvSpPr>
          <p:cNvPr id="7" name="Subtitle 2">
            <a:extLst>
              <a:ext uri="{FF2B5EF4-FFF2-40B4-BE49-F238E27FC236}">
                <a16:creationId xmlns:a16="http://schemas.microsoft.com/office/drawing/2014/main" id="{A22DA72E-FEBA-65C8-8613-BC58F4E9A712}"/>
              </a:ext>
            </a:extLst>
          </p:cNvPr>
          <p:cNvSpPr txBox="1">
            <a:spLocks/>
          </p:cNvSpPr>
          <p:nvPr/>
        </p:nvSpPr>
        <p:spPr>
          <a:xfrm>
            <a:off x="10821034" y="2283712"/>
            <a:ext cx="940372" cy="395226"/>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IN" sz="2400" b="1" dirty="0">
                <a:latin typeface="Fira Sans Condensed" panose="020B0503050000020004" pitchFamily="34" charset="0"/>
              </a:rPr>
              <a:t>323</a:t>
            </a:r>
            <a:endParaRPr lang="en-US" sz="2400" dirty="0">
              <a:latin typeface="Fira Sans Condensed" panose="020B0503050000020004" pitchFamily="34" charset="0"/>
            </a:endParaRPr>
          </a:p>
        </p:txBody>
      </p:sp>
      <p:sp>
        <p:nvSpPr>
          <p:cNvPr id="8" name="Subtitle 2">
            <a:extLst>
              <a:ext uri="{FF2B5EF4-FFF2-40B4-BE49-F238E27FC236}">
                <a16:creationId xmlns:a16="http://schemas.microsoft.com/office/drawing/2014/main" id="{FB4C643E-14E8-95BC-6AEE-B543912BF54E}"/>
              </a:ext>
            </a:extLst>
          </p:cNvPr>
          <p:cNvSpPr txBox="1">
            <a:spLocks/>
          </p:cNvSpPr>
          <p:nvPr/>
        </p:nvSpPr>
        <p:spPr>
          <a:xfrm>
            <a:off x="11109380" y="4419292"/>
            <a:ext cx="940372" cy="395226"/>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IN" sz="2400" b="1" dirty="0">
                <a:latin typeface="Fira Sans Condensed" panose="020B0503050000020004" pitchFamily="34" charset="0"/>
              </a:rPr>
              <a:t>358</a:t>
            </a:r>
            <a:endParaRPr lang="en-US" sz="2400" dirty="0">
              <a:latin typeface="Fira Sans Condensed" panose="020B0503050000020004" pitchFamily="34" charset="0"/>
            </a:endParaRPr>
          </a:p>
        </p:txBody>
      </p:sp>
      <p:sp>
        <p:nvSpPr>
          <p:cNvPr id="9" name="Subtitle 2">
            <a:extLst>
              <a:ext uri="{FF2B5EF4-FFF2-40B4-BE49-F238E27FC236}">
                <a16:creationId xmlns:a16="http://schemas.microsoft.com/office/drawing/2014/main" id="{9C7E6D21-AD81-B194-DCDE-5704E21D2E2F}"/>
              </a:ext>
            </a:extLst>
          </p:cNvPr>
          <p:cNvSpPr txBox="1">
            <a:spLocks/>
          </p:cNvSpPr>
          <p:nvPr/>
        </p:nvSpPr>
        <p:spPr>
          <a:xfrm>
            <a:off x="8317280" y="691171"/>
            <a:ext cx="2806470" cy="634782"/>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IN" sz="3500" b="1" dirty="0">
                <a:solidFill>
                  <a:schemeClr val="tx2">
                    <a:lumMod val="60000"/>
                    <a:lumOff val="40000"/>
                  </a:schemeClr>
                </a:solidFill>
                <a:effectLst/>
                <a:latin typeface="Fira Sans Condensed" panose="020B0503050000020004" pitchFamily="34" charset="0"/>
              </a:rPr>
              <a:t>Sample Size</a:t>
            </a:r>
          </a:p>
        </p:txBody>
      </p:sp>
    </p:spTree>
    <p:extLst>
      <p:ext uri="{BB962C8B-B14F-4D97-AF65-F5344CB8AC3E}">
        <p14:creationId xmlns:p14="http://schemas.microsoft.com/office/powerpoint/2010/main" val="15785459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2">
            <a:extLst>
              <a:ext uri="{FF2B5EF4-FFF2-40B4-BE49-F238E27FC236}">
                <a16:creationId xmlns:a16="http://schemas.microsoft.com/office/drawing/2014/main" id="{B842B98A-0038-71D6-574D-40384C0ED885}"/>
              </a:ext>
            </a:extLst>
          </p:cNvPr>
          <p:cNvSpPr txBox="1">
            <a:spLocks/>
          </p:cNvSpPr>
          <p:nvPr/>
        </p:nvSpPr>
        <p:spPr>
          <a:xfrm>
            <a:off x="772737" y="715527"/>
            <a:ext cx="6452059" cy="634782"/>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IN" sz="4000" b="1" dirty="0">
                <a:solidFill>
                  <a:schemeClr val="tx2">
                    <a:lumMod val="60000"/>
                    <a:lumOff val="40000"/>
                  </a:schemeClr>
                </a:solidFill>
                <a:latin typeface="Fira Sans Condensed" panose="020B0503050000020004" pitchFamily="34" charset="0"/>
              </a:rPr>
              <a:t>CONTEXT &amp; BACKGROUND</a:t>
            </a:r>
            <a:endParaRPr lang="en-US" sz="4000" dirty="0">
              <a:solidFill>
                <a:schemeClr val="tx2">
                  <a:lumMod val="60000"/>
                  <a:lumOff val="40000"/>
                </a:schemeClr>
              </a:solidFill>
              <a:latin typeface="Fira Sans Condensed" panose="020B0503050000020004" pitchFamily="34" charset="0"/>
            </a:endParaRPr>
          </a:p>
        </p:txBody>
      </p:sp>
      <p:sp>
        <p:nvSpPr>
          <p:cNvPr id="4" name="TextBox 3">
            <a:extLst>
              <a:ext uri="{FF2B5EF4-FFF2-40B4-BE49-F238E27FC236}">
                <a16:creationId xmlns:a16="http://schemas.microsoft.com/office/drawing/2014/main" id="{1AAAB80B-E36B-BF96-2A55-77F054B675C2}"/>
              </a:ext>
            </a:extLst>
          </p:cNvPr>
          <p:cNvSpPr txBox="1"/>
          <p:nvPr/>
        </p:nvSpPr>
        <p:spPr>
          <a:xfrm>
            <a:off x="727645" y="1672483"/>
            <a:ext cx="5443871" cy="4524315"/>
          </a:xfrm>
          <a:prstGeom prst="rect">
            <a:avLst/>
          </a:prstGeom>
          <a:noFill/>
        </p:spPr>
        <p:txBody>
          <a:bodyPr wrap="square">
            <a:spAutoFit/>
          </a:bodyPr>
          <a:lstStyle/>
          <a:p>
            <a:pPr marL="285750" indent="-285750">
              <a:buFont typeface="Arial" panose="020B0604020202020204" pitchFamily="34" charset="0"/>
              <a:buChar char="•"/>
            </a:pPr>
            <a:r>
              <a:rPr lang="en-IN" sz="1600" dirty="0">
                <a:solidFill>
                  <a:srgbClr val="000000"/>
                </a:solidFill>
                <a:effectLst/>
                <a:latin typeface="Fira Sans Condensed" panose="020B0503050000020004" pitchFamily="34" charset="0"/>
              </a:rPr>
              <a:t>OBLF is directly present in more than </a:t>
            </a:r>
            <a:r>
              <a:rPr lang="en-IN" sz="1600" b="1" dirty="0">
                <a:solidFill>
                  <a:srgbClr val="E73777"/>
                </a:solidFill>
                <a:effectLst/>
                <a:latin typeface="Fira Sans Condensed" panose="020B0503050000020004" pitchFamily="34" charset="0"/>
              </a:rPr>
              <a:t>45% </a:t>
            </a:r>
            <a:r>
              <a:rPr lang="en-IN" sz="1600" dirty="0">
                <a:solidFill>
                  <a:srgbClr val="000000"/>
                </a:solidFill>
                <a:effectLst/>
                <a:latin typeface="Fira Sans Condensed" panose="020B0503050000020004" pitchFamily="34" charset="0"/>
              </a:rPr>
              <a:t>of the rural, government primary schools in Anekal Taluk.</a:t>
            </a:r>
          </a:p>
          <a:p>
            <a:endParaRPr lang="en-IN" sz="1600" dirty="0">
              <a:solidFill>
                <a:srgbClr val="000000"/>
              </a:solidFill>
              <a:effectLst/>
              <a:latin typeface="Fira Sans Condensed" panose="020B0503050000020004" pitchFamily="34" charset="0"/>
            </a:endParaRPr>
          </a:p>
          <a:p>
            <a:pPr marL="285750" indent="-285750">
              <a:buFont typeface="Arial" panose="020B0604020202020204" pitchFamily="34" charset="0"/>
              <a:buChar char="•"/>
            </a:pPr>
            <a:r>
              <a:rPr lang="en-IN" sz="1600" dirty="0">
                <a:solidFill>
                  <a:srgbClr val="000000"/>
                </a:solidFill>
                <a:effectLst/>
                <a:latin typeface="Fira Sans Condensed" panose="020B0503050000020004" pitchFamily="34" charset="0"/>
              </a:rPr>
              <a:t>Over the years – OBLF has steadily increased its presence in the primary schools in Anekal Taluk. It currently works with </a:t>
            </a:r>
            <a:r>
              <a:rPr lang="en-IN" sz="1600" b="1" dirty="0">
                <a:solidFill>
                  <a:srgbClr val="E73777"/>
                </a:solidFill>
                <a:effectLst/>
                <a:latin typeface="Fira Sans Condensed" panose="020B0503050000020004" pitchFamily="34" charset="0"/>
              </a:rPr>
              <a:t>100+ schools </a:t>
            </a:r>
            <a:r>
              <a:rPr lang="en-IN" sz="1600" dirty="0">
                <a:solidFill>
                  <a:srgbClr val="000000"/>
                </a:solidFill>
                <a:effectLst/>
                <a:latin typeface="Fira Sans Condensed" panose="020B0503050000020004" pitchFamily="34" charset="0"/>
              </a:rPr>
              <a:t>covering </a:t>
            </a:r>
            <a:r>
              <a:rPr lang="en-IN" sz="1600" b="1" dirty="0">
                <a:solidFill>
                  <a:srgbClr val="E73777"/>
                </a:solidFill>
                <a:effectLst/>
                <a:latin typeface="Fira Sans Condensed" panose="020B0503050000020004" pitchFamily="34" charset="0"/>
              </a:rPr>
              <a:t>6800+ learners</a:t>
            </a:r>
            <a:r>
              <a:rPr lang="en-IN" sz="1600" dirty="0">
                <a:solidFill>
                  <a:srgbClr val="000000"/>
                </a:solidFill>
                <a:effectLst/>
                <a:latin typeface="Fira Sans Condensed" panose="020B0503050000020004" pitchFamily="34" charset="0"/>
              </a:rPr>
              <a:t>.</a:t>
            </a:r>
          </a:p>
          <a:p>
            <a:endParaRPr lang="en-IN" sz="1600" dirty="0">
              <a:solidFill>
                <a:srgbClr val="000000"/>
              </a:solidFill>
              <a:effectLst/>
              <a:latin typeface="Fira Sans Condensed" panose="020B0503050000020004" pitchFamily="34" charset="0"/>
            </a:endParaRPr>
          </a:p>
          <a:p>
            <a:pPr marL="285750" indent="-285750">
              <a:buFont typeface="Arial" panose="020B0604020202020204" pitchFamily="34" charset="0"/>
              <a:buChar char="•"/>
            </a:pPr>
            <a:r>
              <a:rPr lang="en-IN" sz="1600" dirty="0">
                <a:solidFill>
                  <a:srgbClr val="000000"/>
                </a:solidFill>
                <a:effectLst/>
                <a:latin typeface="Fira Sans Condensed" panose="020B0503050000020004" pitchFamily="34" charset="0"/>
              </a:rPr>
              <a:t>OBLF’s mission is to ensure that learners in Govt primary schools have access to good-quality English teaching – by providing learner-centric content, pedagogy and learning experiences.</a:t>
            </a:r>
          </a:p>
          <a:p>
            <a:endParaRPr lang="en-IN" sz="1600" dirty="0">
              <a:solidFill>
                <a:srgbClr val="000000"/>
              </a:solidFill>
              <a:effectLst/>
              <a:latin typeface="Fira Sans Condensed" panose="020B0503050000020004" pitchFamily="34" charset="0"/>
            </a:endParaRPr>
          </a:p>
          <a:p>
            <a:pPr marL="285750" indent="-285750">
              <a:buFont typeface="Arial" panose="020B0604020202020204" pitchFamily="34" charset="0"/>
              <a:buChar char="•"/>
            </a:pPr>
            <a:r>
              <a:rPr lang="en-IN" sz="1600" dirty="0">
                <a:solidFill>
                  <a:srgbClr val="000000"/>
                </a:solidFill>
                <a:effectLst/>
                <a:latin typeface="Fira Sans Condensed" panose="020B0503050000020004" pitchFamily="34" charset="0"/>
              </a:rPr>
              <a:t>This is a </a:t>
            </a:r>
            <a:r>
              <a:rPr lang="en-IN" sz="1600" b="1" dirty="0">
                <a:solidFill>
                  <a:srgbClr val="E73777"/>
                </a:solidFill>
                <a:effectLst/>
                <a:latin typeface="Fira Sans Condensed" panose="020B0503050000020004" pitchFamily="34" charset="0"/>
              </a:rPr>
              <a:t>daily one-hour </a:t>
            </a:r>
            <a:r>
              <a:rPr lang="en-IN" sz="1600" dirty="0">
                <a:solidFill>
                  <a:srgbClr val="000000"/>
                </a:solidFill>
                <a:effectLst/>
                <a:latin typeface="Fira Sans Condensed" panose="020B0503050000020004" pitchFamily="34" charset="0"/>
              </a:rPr>
              <a:t>English learning program based on the Cambridge syllabus [contextualised and levelled curriculum] – taught by </a:t>
            </a:r>
            <a:r>
              <a:rPr lang="en-IN" sz="1600" b="1" dirty="0">
                <a:solidFill>
                  <a:srgbClr val="E73777"/>
                </a:solidFill>
                <a:effectLst/>
                <a:latin typeface="Fira Sans Condensed" panose="020B0503050000020004" pitchFamily="34" charset="0"/>
              </a:rPr>
              <a:t>OBLF’s teachers</a:t>
            </a:r>
            <a:r>
              <a:rPr lang="en-IN" sz="1600" dirty="0">
                <a:solidFill>
                  <a:srgbClr val="000000"/>
                </a:solidFill>
                <a:effectLst/>
                <a:latin typeface="Fira Sans Condensed" panose="020B0503050000020004" pitchFamily="34" charset="0"/>
              </a:rPr>
              <a:t>.</a:t>
            </a:r>
          </a:p>
          <a:p>
            <a:endParaRPr lang="en-IN" sz="1600" dirty="0">
              <a:solidFill>
                <a:srgbClr val="000000"/>
              </a:solidFill>
              <a:effectLst/>
              <a:latin typeface="Fira Sans Condensed" panose="020B0503050000020004" pitchFamily="34" charset="0"/>
            </a:endParaRPr>
          </a:p>
          <a:p>
            <a:pPr marL="285750" indent="-285750">
              <a:buFont typeface="Arial" panose="020B0604020202020204" pitchFamily="34" charset="0"/>
              <a:buChar char="•"/>
            </a:pPr>
            <a:r>
              <a:rPr lang="en-IN" sz="1600" dirty="0">
                <a:solidFill>
                  <a:srgbClr val="000000"/>
                </a:solidFill>
                <a:effectLst/>
                <a:latin typeface="Fira Sans Condensed" panose="020B0503050000020004" pitchFamily="34" charset="0"/>
              </a:rPr>
              <a:t>OBLF has an MOU with the State Govt which allows it to teach its English program in rural government schools.</a:t>
            </a:r>
          </a:p>
        </p:txBody>
      </p:sp>
      <p:sp>
        <p:nvSpPr>
          <p:cNvPr id="16" name="Rectangle 15">
            <a:extLst>
              <a:ext uri="{FF2B5EF4-FFF2-40B4-BE49-F238E27FC236}">
                <a16:creationId xmlns:a16="http://schemas.microsoft.com/office/drawing/2014/main" id="{5CB34CD0-81C3-9044-C0CA-A32A69ABE1E4}"/>
              </a:ext>
            </a:extLst>
          </p:cNvPr>
          <p:cNvSpPr/>
          <p:nvPr/>
        </p:nvSpPr>
        <p:spPr>
          <a:xfrm>
            <a:off x="6867783" y="4423491"/>
            <a:ext cx="4487702" cy="2115533"/>
          </a:xfrm>
          <a:prstGeom prst="rect">
            <a:avLst/>
          </a:prstGeom>
          <a:noFill/>
          <a:ln>
            <a:solidFill>
              <a:schemeClr val="tx2">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89BE7317-6AE7-41DE-0053-935961807432}"/>
              </a:ext>
            </a:extLst>
          </p:cNvPr>
          <p:cNvSpPr/>
          <p:nvPr/>
        </p:nvSpPr>
        <p:spPr>
          <a:xfrm>
            <a:off x="6874781" y="308345"/>
            <a:ext cx="4487702" cy="1766289"/>
          </a:xfrm>
          <a:prstGeom prst="rect">
            <a:avLst/>
          </a:prstGeom>
          <a:noFill/>
          <a:ln>
            <a:solidFill>
              <a:schemeClr val="tx2">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hart 4">
            <a:extLst>
              <a:ext uri="{FF2B5EF4-FFF2-40B4-BE49-F238E27FC236}">
                <a16:creationId xmlns:a16="http://schemas.microsoft.com/office/drawing/2014/main" id="{36AC8812-B7DC-3110-401C-D224AA1E67A5}"/>
              </a:ext>
            </a:extLst>
          </p:cNvPr>
          <p:cNvGraphicFramePr/>
          <p:nvPr>
            <p:extLst>
              <p:ext uri="{D42A27DB-BD31-4B8C-83A1-F6EECF244321}">
                <p14:modId xmlns:p14="http://schemas.microsoft.com/office/powerpoint/2010/main" val="2120425837"/>
              </p:ext>
            </p:extLst>
          </p:nvPr>
        </p:nvGraphicFramePr>
        <p:xfrm>
          <a:off x="6915380" y="308345"/>
          <a:ext cx="4573347" cy="1766289"/>
        </p:xfrm>
        <a:graphic>
          <a:graphicData uri="http://schemas.openxmlformats.org/drawingml/2006/chart">
            <c:chart xmlns:c="http://schemas.openxmlformats.org/drawingml/2006/chart" xmlns:r="http://schemas.openxmlformats.org/officeDocument/2006/relationships" r:id="rId2"/>
          </a:graphicData>
        </a:graphic>
      </p:graphicFrame>
      <p:sp>
        <p:nvSpPr>
          <p:cNvPr id="6" name="Subtitle 2">
            <a:extLst>
              <a:ext uri="{FF2B5EF4-FFF2-40B4-BE49-F238E27FC236}">
                <a16:creationId xmlns:a16="http://schemas.microsoft.com/office/drawing/2014/main" id="{0FFE8937-E2EC-C67A-CB20-D4C50081FB34}"/>
              </a:ext>
            </a:extLst>
          </p:cNvPr>
          <p:cNvSpPr txBox="1">
            <a:spLocks/>
          </p:cNvSpPr>
          <p:nvPr/>
        </p:nvSpPr>
        <p:spPr>
          <a:xfrm>
            <a:off x="9229737" y="1010212"/>
            <a:ext cx="940372" cy="395226"/>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IN" sz="2000" b="1" dirty="0">
                <a:solidFill>
                  <a:schemeClr val="bg1"/>
                </a:solidFill>
                <a:latin typeface="Fira Sans Condensed" panose="020B0503050000020004" pitchFamily="34" charset="0"/>
              </a:rPr>
              <a:t>54%</a:t>
            </a:r>
            <a:endParaRPr lang="en-US" sz="2000" dirty="0">
              <a:solidFill>
                <a:schemeClr val="bg1"/>
              </a:solidFill>
              <a:latin typeface="Fira Sans Condensed" panose="020B0503050000020004" pitchFamily="34" charset="0"/>
            </a:endParaRPr>
          </a:p>
        </p:txBody>
      </p:sp>
      <p:sp>
        <p:nvSpPr>
          <p:cNvPr id="7" name="Subtitle 2">
            <a:extLst>
              <a:ext uri="{FF2B5EF4-FFF2-40B4-BE49-F238E27FC236}">
                <a16:creationId xmlns:a16="http://schemas.microsoft.com/office/drawing/2014/main" id="{5A2B916E-EE01-6CF1-0827-54E2798EDE75}"/>
              </a:ext>
            </a:extLst>
          </p:cNvPr>
          <p:cNvSpPr txBox="1">
            <a:spLocks/>
          </p:cNvSpPr>
          <p:nvPr/>
        </p:nvSpPr>
        <p:spPr>
          <a:xfrm>
            <a:off x="8505344" y="997715"/>
            <a:ext cx="940372" cy="395226"/>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IN" sz="2000" b="1" dirty="0">
                <a:solidFill>
                  <a:schemeClr val="bg1"/>
                </a:solidFill>
                <a:latin typeface="Fira Sans Condensed" panose="020B0503050000020004" pitchFamily="34" charset="0"/>
              </a:rPr>
              <a:t>46%</a:t>
            </a:r>
            <a:endParaRPr lang="en-US" sz="2000" dirty="0">
              <a:solidFill>
                <a:schemeClr val="bg1"/>
              </a:solidFill>
              <a:latin typeface="Fira Sans Condensed" panose="020B0503050000020004" pitchFamily="34" charset="0"/>
            </a:endParaRPr>
          </a:p>
        </p:txBody>
      </p:sp>
      <p:sp>
        <p:nvSpPr>
          <p:cNvPr id="8" name="TextBox 7">
            <a:extLst>
              <a:ext uri="{FF2B5EF4-FFF2-40B4-BE49-F238E27FC236}">
                <a16:creationId xmlns:a16="http://schemas.microsoft.com/office/drawing/2014/main" id="{8D22EE81-17D6-FD14-C9B1-144C172F27EB}"/>
              </a:ext>
            </a:extLst>
          </p:cNvPr>
          <p:cNvSpPr txBox="1"/>
          <p:nvPr/>
        </p:nvSpPr>
        <p:spPr>
          <a:xfrm>
            <a:off x="10248475" y="382668"/>
            <a:ext cx="1477327" cy="276999"/>
          </a:xfrm>
          <a:prstGeom prst="rect">
            <a:avLst/>
          </a:prstGeom>
          <a:noFill/>
        </p:spPr>
        <p:txBody>
          <a:bodyPr wrap="square">
            <a:spAutoFit/>
          </a:bodyPr>
          <a:lstStyle/>
          <a:p>
            <a:r>
              <a:rPr lang="en-IN" sz="1200" dirty="0">
                <a:solidFill>
                  <a:srgbClr val="000000"/>
                </a:solidFill>
                <a:effectLst/>
                <a:latin typeface="Fira Sans Condensed" panose="020B0503050000020004" pitchFamily="34" charset="0"/>
              </a:rPr>
              <a:t>N=227 villages</a:t>
            </a:r>
          </a:p>
        </p:txBody>
      </p:sp>
      <p:sp>
        <p:nvSpPr>
          <p:cNvPr id="9" name="TextBox 8">
            <a:extLst>
              <a:ext uri="{FF2B5EF4-FFF2-40B4-BE49-F238E27FC236}">
                <a16:creationId xmlns:a16="http://schemas.microsoft.com/office/drawing/2014/main" id="{3C81D1E1-841F-0513-8B35-82E7E69EA561}"/>
              </a:ext>
            </a:extLst>
          </p:cNvPr>
          <p:cNvSpPr txBox="1"/>
          <p:nvPr/>
        </p:nvSpPr>
        <p:spPr>
          <a:xfrm>
            <a:off x="10120201" y="942171"/>
            <a:ext cx="1235283" cy="531309"/>
          </a:xfrm>
          <a:prstGeom prst="rect">
            <a:avLst/>
          </a:prstGeom>
          <a:noFill/>
        </p:spPr>
        <p:txBody>
          <a:bodyPr wrap="square">
            <a:spAutoFit/>
          </a:bodyPr>
          <a:lstStyle/>
          <a:p>
            <a:r>
              <a:rPr lang="en-IN" sz="1600" dirty="0">
                <a:solidFill>
                  <a:srgbClr val="000000"/>
                </a:solidFill>
                <a:effectLst/>
                <a:latin typeface="Fira Sans Condensed" panose="020B0503050000020004" pitchFamily="34" charset="0"/>
              </a:rPr>
              <a:t>OBLF </a:t>
            </a:r>
          </a:p>
          <a:p>
            <a:r>
              <a:rPr lang="en-IN" sz="1600" dirty="0">
                <a:solidFill>
                  <a:srgbClr val="000000"/>
                </a:solidFill>
                <a:effectLst/>
                <a:latin typeface="Fira Sans Condensed" panose="020B0503050000020004" pitchFamily="34" charset="0"/>
              </a:rPr>
              <a:t>presence</a:t>
            </a:r>
          </a:p>
        </p:txBody>
      </p:sp>
      <p:sp>
        <p:nvSpPr>
          <p:cNvPr id="10" name="TextBox 9">
            <a:extLst>
              <a:ext uri="{FF2B5EF4-FFF2-40B4-BE49-F238E27FC236}">
                <a16:creationId xmlns:a16="http://schemas.microsoft.com/office/drawing/2014/main" id="{52F88017-1323-6A07-B7B8-C00E4A6CA8AD}"/>
              </a:ext>
            </a:extLst>
          </p:cNvPr>
          <p:cNvSpPr txBox="1"/>
          <p:nvPr/>
        </p:nvSpPr>
        <p:spPr>
          <a:xfrm>
            <a:off x="7266083" y="901705"/>
            <a:ext cx="1477327" cy="364091"/>
          </a:xfrm>
          <a:prstGeom prst="rect">
            <a:avLst/>
          </a:prstGeom>
          <a:noFill/>
        </p:spPr>
        <p:txBody>
          <a:bodyPr wrap="square">
            <a:spAutoFit/>
          </a:bodyPr>
          <a:lstStyle/>
          <a:p>
            <a:r>
              <a:rPr lang="en-IN" sz="1600" dirty="0">
                <a:solidFill>
                  <a:srgbClr val="000000"/>
                </a:solidFill>
                <a:effectLst/>
                <a:latin typeface="Fira Sans Condensed" panose="020B0503050000020004" pitchFamily="34" charset="0"/>
              </a:rPr>
              <a:t>Non-OBLF </a:t>
            </a:r>
          </a:p>
          <a:p>
            <a:r>
              <a:rPr lang="en-IN" sz="1600" dirty="0">
                <a:solidFill>
                  <a:srgbClr val="000000"/>
                </a:solidFill>
                <a:effectLst/>
                <a:latin typeface="Fira Sans Condensed" panose="020B0503050000020004" pitchFamily="34" charset="0"/>
              </a:rPr>
              <a:t>presence</a:t>
            </a:r>
          </a:p>
        </p:txBody>
      </p:sp>
      <p:graphicFrame>
        <p:nvGraphicFramePr>
          <p:cNvPr id="12" name="Chart 11">
            <a:extLst>
              <a:ext uri="{FF2B5EF4-FFF2-40B4-BE49-F238E27FC236}">
                <a16:creationId xmlns:a16="http://schemas.microsoft.com/office/drawing/2014/main" id="{52019416-8EEF-897B-BBBC-3DB0DE798CE5}"/>
              </a:ext>
            </a:extLst>
          </p:cNvPr>
          <p:cNvGraphicFramePr/>
          <p:nvPr>
            <p:extLst>
              <p:ext uri="{D42A27DB-BD31-4B8C-83A1-F6EECF244321}">
                <p14:modId xmlns:p14="http://schemas.microsoft.com/office/powerpoint/2010/main" val="2993391987"/>
              </p:ext>
            </p:extLst>
          </p:nvPr>
        </p:nvGraphicFramePr>
        <p:xfrm>
          <a:off x="6789136" y="2218897"/>
          <a:ext cx="4573347" cy="207848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3" name="Chart 12">
            <a:extLst>
              <a:ext uri="{FF2B5EF4-FFF2-40B4-BE49-F238E27FC236}">
                <a16:creationId xmlns:a16="http://schemas.microsoft.com/office/drawing/2014/main" id="{E174EDD5-39D3-C86C-0946-5DEA76348B09}"/>
              </a:ext>
            </a:extLst>
          </p:cNvPr>
          <p:cNvGraphicFramePr/>
          <p:nvPr>
            <p:extLst>
              <p:ext uri="{D42A27DB-BD31-4B8C-83A1-F6EECF244321}">
                <p14:modId xmlns:p14="http://schemas.microsoft.com/office/powerpoint/2010/main" val="1747821989"/>
              </p:ext>
            </p:extLst>
          </p:nvPr>
        </p:nvGraphicFramePr>
        <p:xfrm>
          <a:off x="6963687" y="4541410"/>
          <a:ext cx="4224243" cy="1997614"/>
        </p:xfrm>
        <a:graphic>
          <a:graphicData uri="http://schemas.openxmlformats.org/drawingml/2006/chart">
            <c:chart xmlns:c="http://schemas.openxmlformats.org/drawingml/2006/chart" xmlns:r="http://schemas.openxmlformats.org/officeDocument/2006/relationships" r:id="rId4"/>
          </a:graphicData>
        </a:graphic>
      </p:graphicFrame>
      <p:sp>
        <p:nvSpPr>
          <p:cNvPr id="15" name="Rectangle 14">
            <a:extLst>
              <a:ext uri="{FF2B5EF4-FFF2-40B4-BE49-F238E27FC236}">
                <a16:creationId xmlns:a16="http://schemas.microsoft.com/office/drawing/2014/main" id="{D7A70C6A-60DB-8AE2-EAA1-A4AC76484E16}"/>
              </a:ext>
            </a:extLst>
          </p:cNvPr>
          <p:cNvSpPr/>
          <p:nvPr/>
        </p:nvSpPr>
        <p:spPr>
          <a:xfrm>
            <a:off x="6874781" y="2274386"/>
            <a:ext cx="4487702" cy="1961489"/>
          </a:xfrm>
          <a:prstGeom prst="rect">
            <a:avLst/>
          </a:prstGeom>
          <a:noFill/>
          <a:ln>
            <a:solidFill>
              <a:schemeClr val="tx2">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FC2C7281-5F82-AF98-8502-1010C0620B73}"/>
              </a:ext>
            </a:extLst>
          </p:cNvPr>
          <p:cNvSpPr/>
          <p:nvPr/>
        </p:nvSpPr>
        <p:spPr>
          <a:xfrm>
            <a:off x="8491299" y="5394359"/>
            <a:ext cx="73377" cy="73378"/>
          </a:xfrm>
          <a:prstGeom prst="ellipse">
            <a:avLst/>
          </a:prstGeom>
          <a:solidFill>
            <a:srgbClr val="E7377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ABCD6D21-A128-265E-4D6F-2AD60D797AAF}"/>
              </a:ext>
            </a:extLst>
          </p:cNvPr>
          <p:cNvSpPr/>
          <p:nvPr/>
        </p:nvSpPr>
        <p:spPr>
          <a:xfrm>
            <a:off x="7773545" y="5224022"/>
            <a:ext cx="73377" cy="73378"/>
          </a:xfrm>
          <a:prstGeom prst="ellipse">
            <a:avLst/>
          </a:prstGeom>
          <a:solidFill>
            <a:srgbClr val="E7377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E9D4089B-D642-E1E0-4EE4-21754C6542FA}"/>
              </a:ext>
            </a:extLst>
          </p:cNvPr>
          <p:cNvSpPr txBox="1"/>
          <p:nvPr/>
        </p:nvSpPr>
        <p:spPr>
          <a:xfrm>
            <a:off x="6997953" y="376973"/>
            <a:ext cx="1477327" cy="338554"/>
          </a:xfrm>
          <a:prstGeom prst="rect">
            <a:avLst/>
          </a:prstGeom>
          <a:noFill/>
        </p:spPr>
        <p:txBody>
          <a:bodyPr wrap="square">
            <a:spAutoFit/>
          </a:bodyPr>
          <a:lstStyle/>
          <a:p>
            <a:r>
              <a:rPr lang="en-IN" sz="1600" b="1" dirty="0">
                <a:solidFill>
                  <a:srgbClr val="000000"/>
                </a:solidFill>
                <a:latin typeface="Fira Sans Condensed" panose="020B0503050000020004" pitchFamily="34" charset="0"/>
              </a:rPr>
              <a:t>OBLF in Anekal</a:t>
            </a:r>
            <a:endParaRPr lang="en-IN" sz="1600" b="1" dirty="0">
              <a:solidFill>
                <a:srgbClr val="000000"/>
              </a:solidFill>
              <a:effectLst/>
              <a:latin typeface="Fira Sans Condensed" panose="020B0503050000020004" pitchFamily="34" charset="0"/>
            </a:endParaRPr>
          </a:p>
        </p:txBody>
      </p:sp>
      <p:sp>
        <p:nvSpPr>
          <p:cNvPr id="21" name="TextBox 20">
            <a:extLst>
              <a:ext uri="{FF2B5EF4-FFF2-40B4-BE49-F238E27FC236}">
                <a16:creationId xmlns:a16="http://schemas.microsoft.com/office/drawing/2014/main" id="{FEDC57FD-2031-8865-4BAF-0923DBDD47C4}"/>
              </a:ext>
            </a:extLst>
          </p:cNvPr>
          <p:cNvSpPr txBox="1"/>
          <p:nvPr/>
        </p:nvSpPr>
        <p:spPr>
          <a:xfrm>
            <a:off x="7050660" y="2250545"/>
            <a:ext cx="3693534" cy="338554"/>
          </a:xfrm>
          <a:prstGeom prst="rect">
            <a:avLst/>
          </a:prstGeom>
          <a:noFill/>
        </p:spPr>
        <p:txBody>
          <a:bodyPr wrap="square">
            <a:spAutoFit/>
          </a:bodyPr>
          <a:lstStyle/>
          <a:p>
            <a:r>
              <a:rPr lang="en-IN" sz="1600" b="1" dirty="0">
                <a:solidFill>
                  <a:srgbClr val="000000"/>
                </a:solidFill>
                <a:latin typeface="Fira Sans Condensed" panose="020B0503050000020004" pitchFamily="34" charset="0"/>
              </a:rPr>
              <a:t>School Coverage across years</a:t>
            </a:r>
            <a:endParaRPr lang="en-IN" sz="1600" b="1" dirty="0">
              <a:solidFill>
                <a:srgbClr val="000000"/>
              </a:solidFill>
              <a:effectLst/>
              <a:latin typeface="Fira Sans Condensed" panose="020B0503050000020004" pitchFamily="34" charset="0"/>
            </a:endParaRPr>
          </a:p>
        </p:txBody>
      </p:sp>
      <p:sp>
        <p:nvSpPr>
          <p:cNvPr id="22" name="TextBox 21">
            <a:extLst>
              <a:ext uri="{FF2B5EF4-FFF2-40B4-BE49-F238E27FC236}">
                <a16:creationId xmlns:a16="http://schemas.microsoft.com/office/drawing/2014/main" id="{6739E854-651F-BBFD-D1A5-3288B13C4C76}"/>
              </a:ext>
            </a:extLst>
          </p:cNvPr>
          <p:cNvSpPr txBox="1"/>
          <p:nvPr/>
        </p:nvSpPr>
        <p:spPr>
          <a:xfrm>
            <a:off x="7382970" y="4430430"/>
            <a:ext cx="3693534" cy="338554"/>
          </a:xfrm>
          <a:prstGeom prst="rect">
            <a:avLst/>
          </a:prstGeom>
          <a:noFill/>
        </p:spPr>
        <p:txBody>
          <a:bodyPr wrap="square">
            <a:spAutoFit/>
          </a:bodyPr>
          <a:lstStyle/>
          <a:p>
            <a:r>
              <a:rPr lang="en-IN" sz="1600" b="1" dirty="0">
                <a:solidFill>
                  <a:srgbClr val="000000"/>
                </a:solidFill>
                <a:latin typeface="Fira Sans Condensed" panose="020B0503050000020004" pitchFamily="34" charset="0"/>
              </a:rPr>
              <a:t>Student Coverage across years</a:t>
            </a:r>
            <a:endParaRPr lang="en-IN" sz="1600" b="1" dirty="0">
              <a:solidFill>
                <a:srgbClr val="000000"/>
              </a:solidFill>
              <a:effectLst/>
              <a:latin typeface="Fira Sans Condensed" panose="020B0503050000020004" pitchFamily="34" charset="0"/>
            </a:endParaRPr>
          </a:p>
        </p:txBody>
      </p:sp>
      <p:sp>
        <p:nvSpPr>
          <p:cNvPr id="23" name="Subtitle 2">
            <a:extLst>
              <a:ext uri="{FF2B5EF4-FFF2-40B4-BE49-F238E27FC236}">
                <a16:creationId xmlns:a16="http://schemas.microsoft.com/office/drawing/2014/main" id="{A2CBF2D0-6DAB-3E4E-D950-6F78B75D8353}"/>
              </a:ext>
            </a:extLst>
          </p:cNvPr>
          <p:cNvSpPr txBox="1">
            <a:spLocks/>
          </p:cNvSpPr>
          <p:nvPr/>
        </p:nvSpPr>
        <p:spPr>
          <a:xfrm>
            <a:off x="10683635" y="2535749"/>
            <a:ext cx="940372" cy="395226"/>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IN" sz="1800" b="1" dirty="0">
                <a:latin typeface="Fira Sans Condensed" panose="020B0503050000020004" pitchFamily="34" charset="0"/>
              </a:rPr>
              <a:t>103</a:t>
            </a:r>
            <a:endParaRPr lang="en-US" sz="1800" dirty="0">
              <a:latin typeface="Fira Sans Condensed" panose="020B0503050000020004" pitchFamily="34" charset="0"/>
            </a:endParaRPr>
          </a:p>
        </p:txBody>
      </p:sp>
      <p:sp>
        <p:nvSpPr>
          <p:cNvPr id="24" name="Subtitle 2">
            <a:extLst>
              <a:ext uri="{FF2B5EF4-FFF2-40B4-BE49-F238E27FC236}">
                <a16:creationId xmlns:a16="http://schemas.microsoft.com/office/drawing/2014/main" id="{415997D8-5883-5788-322C-F0DDD02E578C}"/>
              </a:ext>
            </a:extLst>
          </p:cNvPr>
          <p:cNvSpPr txBox="1">
            <a:spLocks/>
          </p:cNvSpPr>
          <p:nvPr/>
        </p:nvSpPr>
        <p:spPr>
          <a:xfrm>
            <a:off x="10213449" y="2820542"/>
            <a:ext cx="940372" cy="395226"/>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IN" sz="1800" b="1" dirty="0">
                <a:latin typeface="Fira Sans Condensed" panose="020B0503050000020004" pitchFamily="34" charset="0"/>
              </a:rPr>
              <a:t>88</a:t>
            </a:r>
          </a:p>
          <a:p>
            <a:pPr marL="0" indent="0">
              <a:buNone/>
            </a:pPr>
            <a:endParaRPr lang="en-US" sz="1800" dirty="0">
              <a:latin typeface="Fira Sans Condensed" panose="020B0503050000020004" pitchFamily="34" charset="0"/>
            </a:endParaRPr>
          </a:p>
        </p:txBody>
      </p:sp>
      <p:sp>
        <p:nvSpPr>
          <p:cNvPr id="25" name="Subtitle 2">
            <a:extLst>
              <a:ext uri="{FF2B5EF4-FFF2-40B4-BE49-F238E27FC236}">
                <a16:creationId xmlns:a16="http://schemas.microsoft.com/office/drawing/2014/main" id="{8C23144F-291A-15BB-B299-CFD521EB844E}"/>
              </a:ext>
            </a:extLst>
          </p:cNvPr>
          <p:cNvSpPr txBox="1">
            <a:spLocks/>
          </p:cNvSpPr>
          <p:nvPr/>
        </p:nvSpPr>
        <p:spPr>
          <a:xfrm>
            <a:off x="9874025" y="3068329"/>
            <a:ext cx="940372" cy="395226"/>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IN" sz="1800" b="1" dirty="0">
                <a:latin typeface="Fira Sans Condensed" panose="020B0503050000020004" pitchFamily="34" charset="0"/>
              </a:rPr>
              <a:t>73</a:t>
            </a:r>
            <a:endParaRPr lang="en-US" sz="1800" dirty="0">
              <a:latin typeface="Fira Sans Condensed" panose="020B0503050000020004" pitchFamily="34" charset="0"/>
            </a:endParaRPr>
          </a:p>
        </p:txBody>
      </p:sp>
      <p:sp>
        <p:nvSpPr>
          <p:cNvPr id="26" name="Subtitle 2">
            <a:extLst>
              <a:ext uri="{FF2B5EF4-FFF2-40B4-BE49-F238E27FC236}">
                <a16:creationId xmlns:a16="http://schemas.microsoft.com/office/drawing/2014/main" id="{A753C2E7-CE9A-A539-14FB-2231C0A607FB}"/>
              </a:ext>
            </a:extLst>
          </p:cNvPr>
          <p:cNvSpPr txBox="1">
            <a:spLocks/>
          </p:cNvSpPr>
          <p:nvPr/>
        </p:nvSpPr>
        <p:spPr>
          <a:xfrm>
            <a:off x="9927011" y="3376922"/>
            <a:ext cx="940372" cy="265311"/>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IN" sz="1800" b="1" dirty="0">
                <a:latin typeface="Fira Sans Condensed" panose="020B0503050000020004" pitchFamily="34" charset="0"/>
              </a:rPr>
              <a:t>76</a:t>
            </a:r>
            <a:endParaRPr lang="en-US" sz="1800" dirty="0">
              <a:latin typeface="Fira Sans Condensed" panose="020B0503050000020004" pitchFamily="34" charset="0"/>
            </a:endParaRPr>
          </a:p>
        </p:txBody>
      </p:sp>
      <p:sp>
        <p:nvSpPr>
          <p:cNvPr id="27" name="Subtitle 2">
            <a:extLst>
              <a:ext uri="{FF2B5EF4-FFF2-40B4-BE49-F238E27FC236}">
                <a16:creationId xmlns:a16="http://schemas.microsoft.com/office/drawing/2014/main" id="{F49474C6-BF55-3B02-0AF2-4AABCF258D4B}"/>
              </a:ext>
            </a:extLst>
          </p:cNvPr>
          <p:cNvSpPr txBox="1">
            <a:spLocks/>
          </p:cNvSpPr>
          <p:nvPr/>
        </p:nvSpPr>
        <p:spPr>
          <a:xfrm>
            <a:off x="9927011" y="3658810"/>
            <a:ext cx="940372" cy="395226"/>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IN" sz="1800" b="1" dirty="0">
                <a:latin typeface="Fira Sans Condensed" panose="020B0503050000020004" pitchFamily="34" charset="0"/>
              </a:rPr>
              <a:t>76</a:t>
            </a:r>
            <a:endParaRPr lang="en-US" sz="1800" dirty="0">
              <a:latin typeface="Fira Sans Condensed" panose="020B0503050000020004" pitchFamily="34" charset="0"/>
            </a:endParaRPr>
          </a:p>
        </p:txBody>
      </p:sp>
      <p:sp>
        <p:nvSpPr>
          <p:cNvPr id="28" name="Subtitle 2">
            <a:extLst>
              <a:ext uri="{FF2B5EF4-FFF2-40B4-BE49-F238E27FC236}">
                <a16:creationId xmlns:a16="http://schemas.microsoft.com/office/drawing/2014/main" id="{5E036E6D-DD06-793E-D2DD-F9E2D19F8FE6}"/>
              </a:ext>
            </a:extLst>
          </p:cNvPr>
          <p:cNvSpPr txBox="1">
            <a:spLocks/>
          </p:cNvSpPr>
          <p:nvPr/>
        </p:nvSpPr>
        <p:spPr>
          <a:xfrm>
            <a:off x="7469244" y="4923153"/>
            <a:ext cx="940372" cy="395226"/>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IN" sz="1800" b="1" dirty="0">
                <a:latin typeface="Fira Sans Condensed" panose="020B0503050000020004" pitchFamily="34" charset="0"/>
              </a:rPr>
              <a:t>4561</a:t>
            </a:r>
            <a:endParaRPr lang="en-US" sz="1800" dirty="0">
              <a:latin typeface="Fira Sans Condensed" panose="020B0503050000020004" pitchFamily="34" charset="0"/>
            </a:endParaRPr>
          </a:p>
        </p:txBody>
      </p:sp>
      <p:sp>
        <p:nvSpPr>
          <p:cNvPr id="29" name="Subtitle 2">
            <a:extLst>
              <a:ext uri="{FF2B5EF4-FFF2-40B4-BE49-F238E27FC236}">
                <a16:creationId xmlns:a16="http://schemas.microsoft.com/office/drawing/2014/main" id="{9C19FCC0-D252-040F-B415-DB864F50B0CD}"/>
              </a:ext>
            </a:extLst>
          </p:cNvPr>
          <p:cNvSpPr txBox="1">
            <a:spLocks/>
          </p:cNvSpPr>
          <p:nvPr/>
        </p:nvSpPr>
        <p:spPr>
          <a:xfrm>
            <a:off x="8171262" y="5515300"/>
            <a:ext cx="940372" cy="395226"/>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IN" sz="1800" b="1" dirty="0">
                <a:latin typeface="Fira Sans Condensed" panose="020B0503050000020004" pitchFamily="34" charset="0"/>
              </a:rPr>
              <a:t>3390</a:t>
            </a:r>
            <a:endParaRPr lang="en-US" sz="1800" dirty="0">
              <a:latin typeface="Fira Sans Condensed" panose="020B0503050000020004" pitchFamily="34" charset="0"/>
            </a:endParaRPr>
          </a:p>
        </p:txBody>
      </p:sp>
      <p:sp>
        <p:nvSpPr>
          <p:cNvPr id="30" name="Subtitle 2">
            <a:extLst>
              <a:ext uri="{FF2B5EF4-FFF2-40B4-BE49-F238E27FC236}">
                <a16:creationId xmlns:a16="http://schemas.microsoft.com/office/drawing/2014/main" id="{65379CBE-CCE5-0EE7-69BD-53115E079EA5}"/>
              </a:ext>
            </a:extLst>
          </p:cNvPr>
          <p:cNvSpPr txBox="1">
            <a:spLocks/>
          </p:cNvSpPr>
          <p:nvPr/>
        </p:nvSpPr>
        <p:spPr>
          <a:xfrm>
            <a:off x="8890345" y="4746916"/>
            <a:ext cx="940372" cy="395226"/>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IN" sz="1800" b="1" dirty="0">
                <a:latin typeface="Fira Sans Condensed" panose="020B0503050000020004" pitchFamily="34" charset="0"/>
              </a:rPr>
              <a:t>5411</a:t>
            </a:r>
            <a:endParaRPr lang="en-US" sz="1800" dirty="0">
              <a:latin typeface="Fira Sans Condensed" panose="020B0503050000020004" pitchFamily="34" charset="0"/>
            </a:endParaRPr>
          </a:p>
        </p:txBody>
      </p:sp>
      <p:sp>
        <p:nvSpPr>
          <p:cNvPr id="31" name="Subtitle 2">
            <a:extLst>
              <a:ext uri="{FF2B5EF4-FFF2-40B4-BE49-F238E27FC236}">
                <a16:creationId xmlns:a16="http://schemas.microsoft.com/office/drawing/2014/main" id="{46B99067-B869-C379-70C1-0715AA22FD72}"/>
              </a:ext>
            </a:extLst>
          </p:cNvPr>
          <p:cNvSpPr txBox="1">
            <a:spLocks/>
          </p:cNvSpPr>
          <p:nvPr/>
        </p:nvSpPr>
        <p:spPr>
          <a:xfrm>
            <a:off x="9744223" y="5150035"/>
            <a:ext cx="940372" cy="395226"/>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IN" sz="1800" b="1" dirty="0">
                <a:latin typeface="Fira Sans Condensed" panose="020B0503050000020004" pitchFamily="34" charset="0"/>
              </a:rPr>
              <a:t>5700</a:t>
            </a:r>
            <a:endParaRPr lang="en-US" sz="1800" dirty="0">
              <a:latin typeface="Fira Sans Condensed" panose="020B0503050000020004" pitchFamily="34" charset="0"/>
            </a:endParaRPr>
          </a:p>
        </p:txBody>
      </p:sp>
      <p:sp>
        <p:nvSpPr>
          <p:cNvPr id="32" name="Subtitle 2">
            <a:extLst>
              <a:ext uri="{FF2B5EF4-FFF2-40B4-BE49-F238E27FC236}">
                <a16:creationId xmlns:a16="http://schemas.microsoft.com/office/drawing/2014/main" id="{CB3BF76F-53AA-2D86-0CE1-FA2C087A17F1}"/>
              </a:ext>
            </a:extLst>
          </p:cNvPr>
          <p:cNvSpPr txBox="1">
            <a:spLocks/>
          </p:cNvSpPr>
          <p:nvPr/>
        </p:nvSpPr>
        <p:spPr>
          <a:xfrm>
            <a:off x="10487923" y="4550209"/>
            <a:ext cx="940372" cy="395226"/>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IN" sz="1800" b="1" dirty="0">
                <a:latin typeface="Fira Sans Condensed" panose="020B0503050000020004" pitchFamily="34" charset="0"/>
              </a:rPr>
              <a:t>6800</a:t>
            </a:r>
            <a:endParaRPr lang="en-US" sz="1800" dirty="0">
              <a:latin typeface="Fira Sans Condensed" panose="020B0503050000020004" pitchFamily="34" charset="0"/>
            </a:endParaRPr>
          </a:p>
        </p:txBody>
      </p:sp>
    </p:spTree>
    <p:extLst>
      <p:ext uri="{BB962C8B-B14F-4D97-AF65-F5344CB8AC3E}">
        <p14:creationId xmlns:p14="http://schemas.microsoft.com/office/powerpoint/2010/main" val="13008201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2">
            <a:extLst>
              <a:ext uri="{FF2B5EF4-FFF2-40B4-BE49-F238E27FC236}">
                <a16:creationId xmlns:a16="http://schemas.microsoft.com/office/drawing/2014/main" id="{6141C6A5-7B4A-549F-66FF-6BF659BBB7F2}"/>
              </a:ext>
            </a:extLst>
          </p:cNvPr>
          <p:cNvSpPr txBox="1">
            <a:spLocks/>
          </p:cNvSpPr>
          <p:nvPr/>
        </p:nvSpPr>
        <p:spPr>
          <a:xfrm>
            <a:off x="720501" y="471634"/>
            <a:ext cx="10743881" cy="634782"/>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IN" sz="3500" b="1" dirty="0">
                <a:solidFill>
                  <a:schemeClr val="tx2">
                    <a:lumMod val="60000"/>
                    <a:lumOff val="40000"/>
                  </a:schemeClr>
                </a:solidFill>
                <a:effectLst/>
                <a:latin typeface="Fira Sans Condensed" panose="020B0503050000020004" pitchFamily="34" charset="0"/>
              </a:rPr>
              <a:t>INDEPENDENT RESEARCH STUDY: AN EXECUTIVE SUMMARY</a:t>
            </a:r>
          </a:p>
        </p:txBody>
      </p:sp>
      <p:sp>
        <p:nvSpPr>
          <p:cNvPr id="4" name="TextBox 3">
            <a:extLst>
              <a:ext uri="{FF2B5EF4-FFF2-40B4-BE49-F238E27FC236}">
                <a16:creationId xmlns:a16="http://schemas.microsoft.com/office/drawing/2014/main" id="{260B0051-1F30-5DDA-7D51-03C8E83F800C}"/>
              </a:ext>
            </a:extLst>
          </p:cNvPr>
          <p:cNvSpPr txBox="1"/>
          <p:nvPr/>
        </p:nvSpPr>
        <p:spPr>
          <a:xfrm>
            <a:off x="7214475" y="1472108"/>
            <a:ext cx="4400115" cy="2031325"/>
          </a:xfrm>
          <a:prstGeom prst="rect">
            <a:avLst/>
          </a:prstGeom>
          <a:noFill/>
        </p:spPr>
        <p:txBody>
          <a:bodyPr wrap="square">
            <a:spAutoFit/>
          </a:bodyPr>
          <a:lstStyle/>
          <a:p>
            <a:pPr marL="285750" indent="-285750">
              <a:buFont typeface="Arial" panose="020B0604020202020204" pitchFamily="34" charset="0"/>
              <a:buChar char="•"/>
            </a:pPr>
            <a:r>
              <a:rPr lang="en-IN" dirty="0">
                <a:solidFill>
                  <a:srgbClr val="000000"/>
                </a:solidFill>
                <a:effectLst/>
                <a:latin typeface="Fira Sans Condensed" panose="020B0503050000020004" pitchFamily="34" charset="0"/>
              </a:rPr>
              <a:t>Learners from OBLF partner schools scored on an average </a:t>
            </a:r>
            <a:r>
              <a:rPr lang="en-IN" b="1" dirty="0">
                <a:solidFill>
                  <a:srgbClr val="E73777"/>
                </a:solidFill>
                <a:effectLst/>
                <a:latin typeface="Fira Sans Condensed" panose="020B0503050000020004" pitchFamily="34" charset="0"/>
              </a:rPr>
              <a:t>49.8% </a:t>
            </a:r>
            <a:r>
              <a:rPr lang="en-IN" dirty="0">
                <a:solidFill>
                  <a:srgbClr val="000000"/>
                </a:solidFill>
                <a:effectLst/>
                <a:latin typeface="Fira Sans Condensed" panose="020B0503050000020004" pitchFamily="34" charset="0"/>
              </a:rPr>
              <a:t>higher than the learners from non-OBLF schools.</a:t>
            </a:r>
          </a:p>
          <a:p>
            <a:endParaRPr lang="en-IN" dirty="0">
              <a:solidFill>
                <a:srgbClr val="000000"/>
              </a:solidFill>
              <a:effectLst/>
              <a:latin typeface="Fira Sans Condensed" panose="020B0503050000020004" pitchFamily="34" charset="0"/>
            </a:endParaRPr>
          </a:p>
          <a:p>
            <a:pPr marL="285750" indent="-285750">
              <a:buFont typeface="Arial" panose="020B0604020202020204" pitchFamily="34" charset="0"/>
              <a:buChar char="•"/>
            </a:pPr>
            <a:r>
              <a:rPr lang="en-IN" dirty="0">
                <a:solidFill>
                  <a:srgbClr val="000000"/>
                </a:solidFill>
                <a:effectLst/>
                <a:latin typeface="Fira Sans Condensed" panose="020B0503050000020004" pitchFamily="34" charset="0"/>
              </a:rPr>
              <a:t>The performance of learners from OBLF partner schools aka treatment group improves as their level goes up.</a:t>
            </a:r>
          </a:p>
        </p:txBody>
      </p:sp>
      <p:graphicFrame>
        <p:nvGraphicFramePr>
          <p:cNvPr id="5" name="Chart 4">
            <a:extLst>
              <a:ext uri="{FF2B5EF4-FFF2-40B4-BE49-F238E27FC236}">
                <a16:creationId xmlns:a16="http://schemas.microsoft.com/office/drawing/2014/main" id="{4952F9DA-7B25-08F5-EA4C-03DF0F90BBDE}"/>
              </a:ext>
            </a:extLst>
          </p:cNvPr>
          <p:cNvGraphicFramePr/>
          <p:nvPr>
            <p:extLst>
              <p:ext uri="{D42A27DB-BD31-4B8C-83A1-F6EECF244321}">
                <p14:modId xmlns:p14="http://schemas.microsoft.com/office/powerpoint/2010/main" val="1684086405"/>
              </p:ext>
            </p:extLst>
          </p:nvPr>
        </p:nvGraphicFramePr>
        <p:xfrm>
          <a:off x="1114146" y="1219682"/>
          <a:ext cx="2558141" cy="2473084"/>
        </p:xfrm>
        <a:graphic>
          <a:graphicData uri="http://schemas.openxmlformats.org/drawingml/2006/chart">
            <c:chart xmlns:c="http://schemas.openxmlformats.org/drawingml/2006/chart" xmlns:r="http://schemas.openxmlformats.org/officeDocument/2006/relationships" r:id="rId2"/>
          </a:graphicData>
        </a:graphic>
      </p:graphicFrame>
      <p:cxnSp>
        <p:nvCxnSpPr>
          <p:cNvPr id="7" name="Straight Arrow Connector 6">
            <a:extLst>
              <a:ext uri="{FF2B5EF4-FFF2-40B4-BE49-F238E27FC236}">
                <a16:creationId xmlns:a16="http://schemas.microsoft.com/office/drawing/2014/main" id="{E0ED70D7-D194-C81E-E05C-2003D50DCC91}"/>
              </a:ext>
            </a:extLst>
          </p:cNvPr>
          <p:cNvCxnSpPr>
            <a:cxnSpLocks/>
          </p:cNvCxnSpPr>
          <p:nvPr/>
        </p:nvCxnSpPr>
        <p:spPr>
          <a:xfrm flipH="1" flipV="1">
            <a:off x="2317016" y="1549929"/>
            <a:ext cx="549927" cy="583983"/>
          </a:xfrm>
          <a:prstGeom prst="straightConnector1">
            <a:avLst/>
          </a:prstGeom>
          <a:ln w="57150">
            <a:solidFill>
              <a:srgbClr val="68104F"/>
            </a:solidFill>
            <a:tailEnd type="triangle"/>
          </a:ln>
        </p:spPr>
        <p:style>
          <a:lnRef idx="1">
            <a:schemeClr val="accent1"/>
          </a:lnRef>
          <a:fillRef idx="0">
            <a:schemeClr val="accent1"/>
          </a:fillRef>
          <a:effectRef idx="0">
            <a:schemeClr val="accent1"/>
          </a:effectRef>
          <a:fontRef idx="minor">
            <a:schemeClr val="tx1"/>
          </a:fontRef>
        </p:style>
      </p:cxnSp>
      <p:sp>
        <p:nvSpPr>
          <p:cNvPr id="10" name="Subtitle 2">
            <a:extLst>
              <a:ext uri="{FF2B5EF4-FFF2-40B4-BE49-F238E27FC236}">
                <a16:creationId xmlns:a16="http://schemas.microsoft.com/office/drawing/2014/main" id="{F39AA0B0-31A6-2694-7D11-9EA36D27C75C}"/>
              </a:ext>
            </a:extLst>
          </p:cNvPr>
          <p:cNvSpPr txBox="1">
            <a:spLocks/>
          </p:cNvSpPr>
          <p:nvPr/>
        </p:nvSpPr>
        <p:spPr>
          <a:xfrm rot="2899613">
            <a:off x="2329705" y="1582712"/>
            <a:ext cx="940372" cy="395226"/>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IN" sz="2000" b="1" dirty="0">
                <a:solidFill>
                  <a:schemeClr val="accent2">
                    <a:lumMod val="75000"/>
                  </a:schemeClr>
                </a:solidFill>
                <a:latin typeface="Fira Sans Condensed" panose="020B0503050000020004" pitchFamily="34" charset="0"/>
              </a:rPr>
              <a:t>49.8%</a:t>
            </a:r>
            <a:endParaRPr lang="en-US" sz="2000" dirty="0">
              <a:solidFill>
                <a:schemeClr val="accent2">
                  <a:lumMod val="75000"/>
                </a:schemeClr>
              </a:solidFill>
              <a:latin typeface="Fira Sans Condensed" panose="020B0503050000020004" pitchFamily="34" charset="0"/>
            </a:endParaRPr>
          </a:p>
        </p:txBody>
      </p:sp>
      <p:sp>
        <p:nvSpPr>
          <p:cNvPr id="11" name="Subtitle 2">
            <a:extLst>
              <a:ext uri="{FF2B5EF4-FFF2-40B4-BE49-F238E27FC236}">
                <a16:creationId xmlns:a16="http://schemas.microsoft.com/office/drawing/2014/main" id="{46C1D56B-46C8-BF33-24DF-10751B66B0D2}"/>
              </a:ext>
            </a:extLst>
          </p:cNvPr>
          <p:cNvSpPr txBox="1">
            <a:spLocks/>
          </p:cNvSpPr>
          <p:nvPr/>
        </p:nvSpPr>
        <p:spPr>
          <a:xfrm>
            <a:off x="2778363" y="2133912"/>
            <a:ext cx="940372" cy="395226"/>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IN" sz="1800" dirty="0">
                <a:latin typeface="Fira Sans Condensed" panose="020B0503050000020004" pitchFamily="34" charset="0"/>
              </a:rPr>
              <a:t>18.26</a:t>
            </a:r>
            <a:endParaRPr lang="en-US" sz="1800" dirty="0">
              <a:latin typeface="Fira Sans Condensed" panose="020B0503050000020004" pitchFamily="34" charset="0"/>
            </a:endParaRPr>
          </a:p>
        </p:txBody>
      </p:sp>
      <p:sp>
        <p:nvSpPr>
          <p:cNvPr id="12" name="Subtitle 2">
            <a:extLst>
              <a:ext uri="{FF2B5EF4-FFF2-40B4-BE49-F238E27FC236}">
                <a16:creationId xmlns:a16="http://schemas.microsoft.com/office/drawing/2014/main" id="{6F39F180-8074-6BC4-FC9C-96377D471E55}"/>
              </a:ext>
            </a:extLst>
          </p:cNvPr>
          <p:cNvSpPr txBox="1">
            <a:spLocks/>
          </p:cNvSpPr>
          <p:nvPr/>
        </p:nvSpPr>
        <p:spPr>
          <a:xfrm>
            <a:off x="1652164" y="1281050"/>
            <a:ext cx="940372" cy="395226"/>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IN" sz="1800" dirty="0">
                <a:latin typeface="Fira Sans Condensed" panose="020B0503050000020004" pitchFamily="34" charset="0"/>
              </a:rPr>
              <a:t>36.38</a:t>
            </a:r>
            <a:endParaRPr lang="en-US" sz="1800" dirty="0">
              <a:latin typeface="Fira Sans Condensed" panose="020B0503050000020004" pitchFamily="34" charset="0"/>
            </a:endParaRPr>
          </a:p>
        </p:txBody>
      </p:sp>
      <p:sp>
        <p:nvSpPr>
          <p:cNvPr id="15" name="TextBox 14">
            <a:extLst>
              <a:ext uri="{FF2B5EF4-FFF2-40B4-BE49-F238E27FC236}">
                <a16:creationId xmlns:a16="http://schemas.microsoft.com/office/drawing/2014/main" id="{B619DFCA-6D58-D65C-1638-513A147E0664}"/>
              </a:ext>
            </a:extLst>
          </p:cNvPr>
          <p:cNvSpPr txBox="1"/>
          <p:nvPr/>
        </p:nvSpPr>
        <p:spPr>
          <a:xfrm>
            <a:off x="6340527" y="4217382"/>
            <a:ext cx="5067165" cy="2031325"/>
          </a:xfrm>
          <a:prstGeom prst="rect">
            <a:avLst/>
          </a:prstGeom>
          <a:noFill/>
        </p:spPr>
        <p:txBody>
          <a:bodyPr wrap="square">
            <a:spAutoFit/>
          </a:bodyPr>
          <a:lstStyle/>
          <a:p>
            <a:pPr marL="285750" indent="-285750">
              <a:buFont typeface="Arial" panose="020B0604020202020204" pitchFamily="34" charset="0"/>
              <a:buChar char="•"/>
            </a:pPr>
            <a:r>
              <a:rPr lang="en-IN" b="1" dirty="0">
                <a:solidFill>
                  <a:srgbClr val="000000"/>
                </a:solidFill>
                <a:effectLst/>
                <a:latin typeface="Fira Sans Condensed" panose="020B0503050000020004" pitchFamily="34" charset="0"/>
              </a:rPr>
              <a:t>Learners in the treatment group perform better than the comparison group across each of the components of the English language.</a:t>
            </a:r>
          </a:p>
          <a:p>
            <a:pPr marL="285750" indent="-285750">
              <a:buFont typeface="Arial" panose="020B0604020202020204" pitchFamily="34" charset="0"/>
              <a:buChar char="•"/>
            </a:pPr>
            <a:endParaRPr lang="en-IN" dirty="0">
              <a:solidFill>
                <a:srgbClr val="000000"/>
              </a:solidFill>
              <a:effectLst/>
              <a:latin typeface="Fira Sans Condensed" panose="020B0503050000020004" pitchFamily="34" charset="0"/>
            </a:endParaRPr>
          </a:p>
          <a:p>
            <a:pPr marL="285750" indent="-285750">
              <a:buFont typeface="Arial" panose="020B0604020202020204" pitchFamily="34" charset="0"/>
              <a:buChar char="•"/>
            </a:pPr>
            <a:r>
              <a:rPr lang="en-IN" dirty="0">
                <a:solidFill>
                  <a:srgbClr val="000000"/>
                </a:solidFill>
                <a:effectLst/>
                <a:latin typeface="Fira Sans Condensed" panose="020B0503050000020004" pitchFamily="34" charset="0"/>
              </a:rPr>
              <a:t>In the two most challenging aspects of language adoption -Writing and speaking– the difference between the two groups is the highest.</a:t>
            </a:r>
          </a:p>
        </p:txBody>
      </p:sp>
      <p:sp>
        <p:nvSpPr>
          <p:cNvPr id="17" name="Rectangle 16">
            <a:extLst>
              <a:ext uri="{FF2B5EF4-FFF2-40B4-BE49-F238E27FC236}">
                <a16:creationId xmlns:a16="http://schemas.microsoft.com/office/drawing/2014/main" id="{677452F0-EDBA-A13C-9BC4-3B3851CC77CB}"/>
              </a:ext>
            </a:extLst>
          </p:cNvPr>
          <p:cNvSpPr/>
          <p:nvPr/>
        </p:nvSpPr>
        <p:spPr>
          <a:xfrm>
            <a:off x="664029" y="1187024"/>
            <a:ext cx="10874825" cy="2557661"/>
          </a:xfrm>
          <a:prstGeom prst="rect">
            <a:avLst/>
          </a:prstGeom>
          <a:noFill/>
          <a:ln>
            <a:solidFill>
              <a:schemeClr val="tx2">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992C2EA6-0598-E6DE-AD5C-ADB715808576}"/>
              </a:ext>
            </a:extLst>
          </p:cNvPr>
          <p:cNvSpPr/>
          <p:nvPr/>
        </p:nvSpPr>
        <p:spPr>
          <a:xfrm>
            <a:off x="658587" y="3952781"/>
            <a:ext cx="10874825" cy="2473084"/>
          </a:xfrm>
          <a:prstGeom prst="rect">
            <a:avLst/>
          </a:prstGeom>
          <a:noFill/>
          <a:ln>
            <a:solidFill>
              <a:schemeClr val="tx2">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9" name="Chart 18">
            <a:extLst>
              <a:ext uri="{FF2B5EF4-FFF2-40B4-BE49-F238E27FC236}">
                <a16:creationId xmlns:a16="http://schemas.microsoft.com/office/drawing/2014/main" id="{DD7C0DC2-587F-B36C-DD77-21065A6D6913}"/>
              </a:ext>
            </a:extLst>
          </p:cNvPr>
          <p:cNvGraphicFramePr/>
          <p:nvPr>
            <p:extLst>
              <p:ext uri="{D42A27DB-BD31-4B8C-83A1-F6EECF244321}">
                <p14:modId xmlns:p14="http://schemas.microsoft.com/office/powerpoint/2010/main" val="3262335344"/>
              </p:ext>
            </p:extLst>
          </p:nvPr>
        </p:nvGraphicFramePr>
        <p:xfrm>
          <a:off x="975191" y="4004701"/>
          <a:ext cx="5246374" cy="2350359"/>
        </p:xfrm>
        <a:graphic>
          <a:graphicData uri="http://schemas.openxmlformats.org/drawingml/2006/chart">
            <c:chart xmlns:c="http://schemas.openxmlformats.org/drawingml/2006/chart" xmlns:r="http://schemas.openxmlformats.org/officeDocument/2006/relationships" r:id="rId3"/>
          </a:graphicData>
        </a:graphic>
      </p:graphicFrame>
      <p:cxnSp>
        <p:nvCxnSpPr>
          <p:cNvPr id="20" name="Straight Arrow Connector 19">
            <a:extLst>
              <a:ext uri="{FF2B5EF4-FFF2-40B4-BE49-F238E27FC236}">
                <a16:creationId xmlns:a16="http://schemas.microsoft.com/office/drawing/2014/main" id="{5C139A88-6D65-5F19-990C-4BF7010B064F}"/>
              </a:ext>
            </a:extLst>
          </p:cNvPr>
          <p:cNvCxnSpPr>
            <a:cxnSpLocks/>
          </p:cNvCxnSpPr>
          <p:nvPr/>
        </p:nvCxnSpPr>
        <p:spPr>
          <a:xfrm flipH="1" flipV="1">
            <a:off x="1738377" y="4681522"/>
            <a:ext cx="499280" cy="391883"/>
          </a:xfrm>
          <a:prstGeom prst="straightConnector1">
            <a:avLst/>
          </a:prstGeom>
          <a:ln w="38100">
            <a:solidFill>
              <a:srgbClr val="68104F"/>
            </a:solidFill>
            <a:tailEnd type="triangle"/>
          </a:ln>
        </p:spPr>
        <p:style>
          <a:lnRef idx="1">
            <a:schemeClr val="accent1"/>
          </a:lnRef>
          <a:fillRef idx="0">
            <a:schemeClr val="accent1"/>
          </a:fillRef>
          <a:effectRef idx="0">
            <a:schemeClr val="accent1"/>
          </a:effectRef>
          <a:fontRef idx="minor">
            <a:schemeClr val="tx1"/>
          </a:fontRef>
        </p:style>
      </p:cxnSp>
      <p:sp>
        <p:nvSpPr>
          <p:cNvPr id="24" name="Subtitle 2">
            <a:extLst>
              <a:ext uri="{FF2B5EF4-FFF2-40B4-BE49-F238E27FC236}">
                <a16:creationId xmlns:a16="http://schemas.microsoft.com/office/drawing/2014/main" id="{C5F3E5CA-2EC0-4685-ACF6-C78882166F22}"/>
              </a:ext>
            </a:extLst>
          </p:cNvPr>
          <p:cNvSpPr txBox="1">
            <a:spLocks/>
          </p:cNvSpPr>
          <p:nvPr/>
        </p:nvSpPr>
        <p:spPr>
          <a:xfrm rot="2406374">
            <a:off x="1714872" y="4614996"/>
            <a:ext cx="940372" cy="395226"/>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IN" sz="2000" b="1" dirty="0">
                <a:solidFill>
                  <a:schemeClr val="accent2">
                    <a:lumMod val="75000"/>
                  </a:schemeClr>
                </a:solidFill>
                <a:latin typeface="Fira Sans Condensed" panose="020B0503050000020004" pitchFamily="34" charset="0"/>
              </a:rPr>
              <a:t>23.8%</a:t>
            </a:r>
            <a:endParaRPr lang="en-US" sz="2000" dirty="0">
              <a:solidFill>
                <a:schemeClr val="accent2">
                  <a:lumMod val="75000"/>
                </a:schemeClr>
              </a:solidFill>
              <a:latin typeface="Fira Sans Condensed" panose="020B0503050000020004" pitchFamily="34" charset="0"/>
            </a:endParaRPr>
          </a:p>
        </p:txBody>
      </p:sp>
      <p:cxnSp>
        <p:nvCxnSpPr>
          <p:cNvPr id="26" name="Straight Arrow Connector 25">
            <a:extLst>
              <a:ext uri="{FF2B5EF4-FFF2-40B4-BE49-F238E27FC236}">
                <a16:creationId xmlns:a16="http://schemas.microsoft.com/office/drawing/2014/main" id="{0F72E4BE-6F15-1D6D-2492-12DCC1F05887}"/>
              </a:ext>
            </a:extLst>
          </p:cNvPr>
          <p:cNvCxnSpPr>
            <a:cxnSpLocks/>
          </p:cNvCxnSpPr>
          <p:nvPr/>
        </p:nvCxnSpPr>
        <p:spPr>
          <a:xfrm flipH="1" flipV="1">
            <a:off x="2933859" y="4791151"/>
            <a:ext cx="486303" cy="356448"/>
          </a:xfrm>
          <a:prstGeom prst="straightConnector1">
            <a:avLst/>
          </a:prstGeom>
          <a:ln w="38100">
            <a:solidFill>
              <a:srgbClr val="68104F"/>
            </a:solidFill>
            <a:tailEnd type="triangle"/>
          </a:ln>
        </p:spPr>
        <p:style>
          <a:lnRef idx="1">
            <a:schemeClr val="accent1"/>
          </a:lnRef>
          <a:fillRef idx="0">
            <a:schemeClr val="accent1"/>
          </a:fillRef>
          <a:effectRef idx="0">
            <a:schemeClr val="accent1"/>
          </a:effectRef>
          <a:fontRef idx="minor">
            <a:schemeClr val="tx1"/>
          </a:fontRef>
        </p:style>
      </p:cxnSp>
      <p:sp>
        <p:nvSpPr>
          <p:cNvPr id="28" name="Subtitle 2">
            <a:extLst>
              <a:ext uri="{FF2B5EF4-FFF2-40B4-BE49-F238E27FC236}">
                <a16:creationId xmlns:a16="http://schemas.microsoft.com/office/drawing/2014/main" id="{D05D96C4-3892-B478-D74A-6B44FAC96502}"/>
              </a:ext>
            </a:extLst>
          </p:cNvPr>
          <p:cNvSpPr txBox="1">
            <a:spLocks/>
          </p:cNvSpPr>
          <p:nvPr/>
        </p:nvSpPr>
        <p:spPr>
          <a:xfrm rot="2271076">
            <a:off x="2815357" y="4588351"/>
            <a:ext cx="940372" cy="395226"/>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IN" sz="2000" b="1" dirty="0">
                <a:solidFill>
                  <a:schemeClr val="accent2">
                    <a:lumMod val="75000"/>
                  </a:schemeClr>
                </a:solidFill>
                <a:latin typeface="Fira Sans Condensed" panose="020B0503050000020004" pitchFamily="34" charset="0"/>
              </a:rPr>
              <a:t>31.07%</a:t>
            </a:r>
            <a:endParaRPr lang="en-US" sz="2000" dirty="0">
              <a:solidFill>
                <a:schemeClr val="accent2">
                  <a:lumMod val="75000"/>
                </a:schemeClr>
              </a:solidFill>
              <a:latin typeface="Fira Sans Condensed" panose="020B0503050000020004" pitchFamily="34" charset="0"/>
            </a:endParaRPr>
          </a:p>
        </p:txBody>
      </p:sp>
      <p:cxnSp>
        <p:nvCxnSpPr>
          <p:cNvPr id="29" name="Straight Arrow Connector 28">
            <a:extLst>
              <a:ext uri="{FF2B5EF4-FFF2-40B4-BE49-F238E27FC236}">
                <a16:creationId xmlns:a16="http://schemas.microsoft.com/office/drawing/2014/main" id="{8C8B2D75-8060-7CA9-68F0-BEA2115B4A41}"/>
              </a:ext>
            </a:extLst>
          </p:cNvPr>
          <p:cNvCxnSpPr>
            <a:cxnSpLocks/>
          </p:cNvCxnSpPr>
          <p:nvPr/>
        </p:nvCxnSpPr>
        <p:spPr>
          <a:xfrm flipH="1" flipV="1">
            <a:off x="4101365" y="4818760"/>
            <a:ext cx="464616" cy="481583"/>
          </a:xfrm>
          <a:prstGeom prst="straightConnector1">
            <a:avLst/>
          </a:prstGeom>
          <a:ln w="38100">
            <a:solidFill>
              <a:srgbClr val="68104F"/>
            </a:solidFill>
            <a:tailEnd type="triangle"/>
          </a:ln>
        </p:spPr>
        <p:style>
          <a:lnRef idx="1">
            <a:schemeClr val="accent1"/>
          </a:lnRef>
          <a:fillRef idx="0">
            <a:schemeClr val="accent1"/>
          </a:fillRef>
          <a:effectRef idx="0">
            <a:schemeClr val="accent1"/>
          </a:effectRef>
          <a:fontRef idx="minor">
            <a:schemeClr val="tx1"/>
          </a:fontRef>
        </p:style>
      </p:cxnSp>
      <p:sp>
        <p:nvSpPr>
          <p:cNvPr id="32" name="Subtitle 2">
            <a:extLst>
              <a:ext uri="{FF2B5EF4-FFF2-40B4-BE49-F238E27FC236}">
                <a16:creationId xmlns:a16="http://schemas.microsoft.com/office/drawing/2014/main" id="{C3EC9D9F-E105-B19B-818F-06BBD3EE974B}"/>
              </a:ext>
            </a:extLst>
          </p:cNvPr>
          <p:cNvSpPr txBox="1">
            <a:spLocks/>
          </p:cNvSpPr>
          <p:nvPr/>
        </p:nvSpPr>
        <p:spPr>
          <a:xfrm rot="2703268">
            <a:off x="3944936" y="4674036"/>
            <a:ext cx="940372" cy="395226"/>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IN" sz="2000" b="1" dirty="0">
                <a:solidFill>
                  <a:schemeClr val="accent2">
                    <a:lumMod val="75000"/>
                  </a:schemeClr>
                </a:solidFill>
                <a:latin typeface="Fira Sans Condensed" panose="020B0503050000020004" pitchFamily="34" charset="0"/>
              </a:rPr>
              <a:t>51.8%</a:t>
            </a:r>
            <a:endParaRPr lang="en-US" sz="2000" dirty="0">
              <a:solidFill>
                <a:schemeClr val="accent2">
                  <a:lumMod val="75000"/>
                </a:schemeClr>
              </a:solidFill>
              <a:latin typeface="Fira Sans Condensed" panose="020B0503050000020004" pitchFamily="34" charset="0"/>
            </a:endParaRPr>
          </a:p>
        </p:txBody>
      </p:sp>
      <p:sp>
        <p:nvSpPr>
          <p:cNvPr id="33" name="Subtitle 2">
            <a:extLst>
              <a:ext uri="{FF2B5EF4-FFF2-40B4-BE49-F238E27FC236}">
                <a16:creationId xmlns:a16="http://schemas.microsoft.com/office/drawing/2014/main" id="{E9106040-0E3B-E863-18F6-A4BC9B531E5D}"/>
              </a:ext>
            </a:extLst>
          </p:cNvPr>
          <p:cNvSpPr txBox="1">
            <a:spLocks/>
          </p:cNvSpPr>
          <p:nvPr/>
        </p:nvSpPr>
        <p:spPr>
          <a:xfrm rot="2734086">
            <a:off x="5485427" y="4406317"/>
            <a:ext cx="940372" cy="395226"/>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IN" sz="2000" b="1" dirty="0">
                <a:solidFill>
                  <a:schemeClr val="accent2">
                    <a:lumMod val="75000"/>
                  </a:schemeClr>
                </a:solidFill>
                <a:latin typeface="Fira Sans Condensed" panose="020B0503050000020004" pitchFamily="34" charset="0"/>
              </a:rPr>
              <a:t>70.34%</a:t>
            </a:r>
            <a:endParaRPr lang="en-US" sz="2000" dirty="0">
              <a:solidFill>
                <a:schemeClr val="accent2">
                  <a:lumMod val="75000"/>
                </a:schemeClr>
              </a:solidFill>
              <a:latin typeface="Fira Sans Condensed" panose="020B0503050000020004" pitchFamily="34" charset="0"/>
            </a:endParaRPr>
          </a:p>
        </p:txBody>
      </p:sp>
      <p:cxnSp>
        <p:nvCxnSpPr>
          <p:cNvPr id="34" name="Straight Arrow Connector 33">
            <a:extLst>
              <a:ext uri="{FF2B5EF4-FFF2-40B4-BE49-F238E27FC236}">
                <a16:creationId xmlns:a16="http://schemas.microsoft.com/office/drawing/2014/main" id="{5148A1D6-86AB-3E47-F27F-66D4747A0AB4}"/>
              </a:ext>
            </a:extLst>
          </p:cNvPr>
          <p:cNvCxnSpPr>
            <a:cxnSpLocks/>
          </p:cNvCxnSpPr>
          <p:nvPr/>
        </p:nvCxnSpPr>
        <p:spPr>
          <a:xfrm flipH="1" flipV="1">
            <a:off x="5532412" y="4455047"/>
            <a:ext cx="523927" cy="557249"/>
          </a:xfrm>
          <a:prstGeom prst="straightConnector1">
            <a:avLst/>
          </a:prstGeom>
          <a:ln w="38100">
            <a:solidFill>
              <a:srgbClr val="68104F"/>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43" name="Chart 42">
            <a:extLst>
              <a:ext uri="{FF2B5EF4-FFF2-40B4-BE49-F238E27FC236}">
                <a16:creationId xmlns:a16="http://schemas.microsoft.com/office/drawing/2014/main" id="{6CBA48D0-C760-BCB5-90BA-90FB970FB15B}"/>
              </a:ext>
            </a:extLst>
          </p:cNvPr>
          <p:cNvGraphicFramePr/>
          <p:nvPr>
            <p:extLst>
              <p:ext uri="{D42A27DB-BD31-4B8C-83A1-F6EECF244321}">
                <p14:modId xmlns:p14="http://schemas.microsoft.com/office/powerpoint/2010/main" val="4259743383"/>
              </p:ext>
            </p:extLst>
          </p:nvPr>
        </p:nvGraphicFramePr>
        <p:xfrm>
          <a:off x="4206005" y="1261197"/>
          <a:ext cx="3155715" cy="2473084"/>
        </p:xfrm>
        <a:graphic>
          <a:graphicData uri="http://schemas.openxmlformats.org/drawingml/2006/chart">
            <c:chart xmlns:c="http://schemas.openxmlformats.org/drawingml/2006/chart" xmlns:r="http://schemas.openxmlformats.org/officeDocument/2006/relationships" r:id="rId4"/>
          </a:graphicData>
        </a:graphic>
      </p:graphicFrame>
      <p:sp>
        <p:nvSpPr>
          <p:cNvPr id="45" name="Subtitle 2">
            <a:extLst>
              <a:ext uri="{FF2B5EF4-FFF2-40B4-BE49-F238E27FC236}">
                <a16:creationId xmlns:a16="http://schemas.microsoft.com/office/drawing/2014/main" id="{D27DA318-F99A-52A7-E72D-9FDF4C238F97}"/>
              </a:ext>
            </a:extLst>
          </p:cNvPr>
          <p:cNvSpPr txBox="1">
            <a:spLocks/>
          </p:cNvSpPr>
          <p:nvPr/>
        </p:nvSpPr>
        <p:spPr>
          <a:xfrm>
            <a:off x="4736609" y="1738686"/>
            <a:ext cx="940372" cy="395226"/>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IN" sz="1800" dirty="0">
                <a:latin typeface="Fira Sans Condensed" panose="020B0503050000020004" pitchFamily="34" charset="0"/>
              </a:rPr>
              <a:t>55%</a:t>
            </a:r>
            <a:endParaRPr lang="en-US" sz="1800" dirty="0">
              <a:latin typeface="Fira Sans Condensed" panose="020B0503050000020004" pitchFamily="34" charset="0"/>
            </a:endParaRPr>
          </a:p>
        </p:txBody>
      </p:sp>
      <p:sp>
        <p:nvSpPr>
          <p:cNvPr id="46" name="Subtitle 2">
            <a:extLst>
              <a:ext uri="{FF2B5EF4-FFF2-40B4-BE49-F238E27FC236}">
                <a16:creationId xmlns:a16="http://schemas.microsoft.com/office/drawing/2014/main" id="{2DE8D7F1-C371-CEB7-E41E-DAEAEC9AE066}"/>
              </a:ext>
            </a:extLst>
          </p:cNvPr>
          <p:cNvSpPr txBox="1">
            <a:spLocks/>
          </p:cNvSpPr>
          <p:nvPr/>
        </p:nvSpPr>
        <p:spPr>
          <a:xfrm>
            <a:off x="5227835" y="2290158"/>
            <a:ext cx="940372" cy="395226"/>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IN" sz="1800" dirty="0">
                <a:latin typeface="Fira Sans Condensed" panose="020B0503050000020004" pitchFamily="34" charset="0"/>
              </a:rPr>
              <a:t>32%</a:t>
            </a:r>
            <a:endParaRPr lang="en-US" sz="1800" dirty="0">
              <a:latin typeface="Fira Sans Condensed" panose="020B0503050000020004" pitchFamily="34" charset="0"/>
            </a:endParaRPr>
          </a:p>
        </p:txBody>
      </p:sp>
      <p:sp>
        <p:nvSpPr>
          <p:cNvPr id="47" name="Subtitle 2">
            <a:extLst>
              <a:ext uri="{FF2B5EF4-FFF2-40B4-BE49-F238E27FC236}">
                <a16:creationId xmlns:a16="http://schemas.microsoft.com/office/drawing/2014/main" id="{A845DA5D-19C4-2BA9-613F-DC2F4605A6CF}"/>
              </a:ext>
            </a:extLst>
          </p:cNvPr>
          <p:cNvSpPr txBox="1">
            <a:spLocks/>
          </p:cNvSpPr>
          <p:nvPr/>
        </p:nvSpPr>
        <p:spPr>
          <a:xfrm>
            <a:off x="6062445" y="1385099"/>
            <a:ext cx="940372" cy="395226"/>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IN" sz="1800" dirty="0">
                <a:latin typeface="Fira Sans Condensed" panose="020B0503050000020004" pitchFamily="34" charset="0"/>
              </a:rPr>
              <a:t>69%</a:t>
            </a:r>
            <a:endParaRPr lang="en-US" sz="1800" dirty="0">
              <a:latin typeface="Fira Sans Condensed" panose="020B0503050000020004" pitchFamily="34" charset="0"/>
            </a:endParaRPr>
          </a:p>
        </p:txBody>
      </p:sp>
      <p:sp>
        <p:nvSpPr>
          <p:cNvPr id="48" name="Subtitle 2">
            <a:extLst>
              <a:ext uri="{FF2B5EF4-FFF2-40B4-BE49-F238E27FC236}">
                <a16:creationId xmlns:a16="http://schemas.microsoft.com/office/drawing/2014/main" id="{E71389B7-7187-FB59-13C4-28F30B584CA2}"/>
              </a:ext>
            </a:extLst>
          </p:cNvPr>
          <p:cNvSpPr txBox="1">
            <a:spLocks/>
          </p:cNvSpPr>
          <p:nvPr/>
        </p:nvSpPr>
        <p:spPr>
          <a:xfrm>
            <a:off x="6573596" y="2351001"/>
            <a:ext cx="940372" cy="395226"/>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IN" sz="1800" dirty="0">
                <a:latin typeface="Fira Sans Condensed" panose="020B0503050000020004" pitchFamily="34" charset="0"/>
              </a:rPr>
              <a:t>29%</a:t>
            </a:r>
            <a:endParaRPr lang="en-US" sz="1800" dirty="0">
              <a:latin typeface="Fira Sans Condensed" panose="020B0503050000020004" pitchFamily="34" charset="0"/>
            </a:endParaRPr>
          </a:p>
        </p:txBody>
      </p:sp>
      <p:cxnSp>
        <p:nvCxnSpPr>
          <p:cNvPr id="49" name="Straight Arrow Connector 48">
            <a:extLst>
              <a:ext uri="{FF2B5EF4-FFF2-40B4-BE49-F238E27FC236}">
                <a16:creationId xmlns:a16="http://schemas.microsoft.com/office/drawing/2014/main" id="{19C1159A-90FD-FBB4-6D86-F0E3EFAB2825}"/>
              </a:ext>
            </a:extLst>
          </p:cNvPr>
          <p:cNvCxnSpPr>
            <a:cxnSpLocks/>
          </p:cNvCxnSpPr>
          <p:nvPr/>
        </p:nvCxnSpPr>
        <p:spPr>
          <a:xfrm flipH="1" flipV="1">
            <a:off x="5285850" y="1831465"/>
            <a:ext cx="388298" cy="458693"/>
          </a:xfrm>
          <a:prstGeom prst="straightConnector1">
            <a:avLst/>
          </a:prstGeom>
          <a:ln w="38100">
            <a:solidFill>
              <a:srgbClr val="68104F"/>
            </a:solidFill>
            <a:tailEnd type="triangle"/>
          </a:ln>
        </p:spPr>
        <p:style>
          <a:lnRef idx="1">
            <a:schemeClr val="accent1"/>
          </a:lnRef>
          <a:fillRef idx="0">
            <a:schemeClr val="accent1"/>
          </a:fillRef>
          <a:effectRef idx="0">
            <a:schemeClr val="accent1"/>
          </a:effectRef>
          <a:fontRef idx="minor">
            <a:schemeClr val="tx1"/>
          </a:fontRef>
        </p:style>
      </p:cxnSp>
      <p:cxnSp>
        <p:nvCxnSpPr>
          <p:cNvPr id="54" name="Straight Arrow Connector 53">
            <a:extLst>
              <a:ext uri="{FF2B5EF4-FFF2-40B4-BE49-F238E27FC236}">
                <a16:creationId xmlns:a16="http://schemas.microsoft.com/office/drawing/2014/main" id="{AFDED9CF-35C0-1FD1-B354-F9A3DFA35E8E}"/>
              </a:ext>
            </a:extLst>
          </p:cNvPr>
          <p:cNvCxnSpPr>
            <a:cxnSpLocks/>
          </p:cNvCxnSpPr>
          <p:nvPr/>
        </p:nvCxnSpPr>
        <p:spPr>
          <a:xfrm flipH="1" flipV="1">
            <a:off x="6600196" y="1657918"/>
            <a:ext cx="387924" cy="673607"/>
          </a:xfrm>
          <a:prstGeom prst="straightConnector1">
            <a:avLst/>
          </a:prstGeom>
          <a:ln w="38100">
            <a:solidFill>
              <a:srgbClr val="68104F"/>
            </a:solidFill>
            <a:tailEnd type="triangle"/>
          </a:ln>
        </p:spPr>
        <p:style>
          <a:lnRef idx="1">
            <a:schemeClr val="accent1"/>
          </a:lnRef>
          <a:fillRef idx="0">
            <a:schemeClr val="accent1"/>
          </a:fillRef>
          <a:effectRef idx="0">
            <a:schemeClr val="accent1"/>
          </a:effectRef>
          <a:fontRef idx="minor">
            <a:schemeClr val="tx1"/>
          </a:fontRef>
        </p:style>
      </p:cxnSp>
      <p:sp>
        <p:nvSpPr>
          <p:cNvPr id="57" name="Subtitle 2">
            <a:extLst>
              <a:ext uri="{FF2B5EF4-FFF2-40B4-BE49-F238E27FC236}">
                <a16:creationId xmlns:a16="http://schemas.microsoft.com/office/drawing/2014/main" id="{72D383B7-BEC2-E0AE-4CC4-1B82F1D6DBDF}"/>
              </a:ext>
            </a:extLst>
          </p:cNvPr>
          <p:cNvSpPr txBox="1">
            <a:spLocks/>
          </p:cNvSpPr>
          <p:nvPr/>
        </p:nvSpPr>
        <p:spPr>
          <a:xfrm>
            <a:off x="1482501" y="4943696"/>
            <a:ext cx="940372" cy="395226"/>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IN" sz="1600" dirty="0">
                <a:latin typeface="Fira Sans Condensed" panose="020B0503050000020004" pitchFamily="34" charset="0"/>
              </a:rPr>
              <a:t>7.60</a:t>
            </a:r>
            <a:endParaRPr lang="en-US" sz="1600" dirty="0">
              <a:latin typeface="Fira Sans Condensed" panose="020B0503050000020004" pitchFamily="34" charset="0"/>
            </a:endParaRPr>
          </a:p>
        </p:txBody>
      </p:sp>
      <p:sp>
        <p:nvSpPr>
          <p:cNvPr id="58" name="Subtitle 2">
            <a:extLst>
              <a:ext uri="{FF2B5EF4-FFF2-40B4-BE49-F238E27FC236}">
                <a16:creationId xmlns:a16="http://schemas.microsoft.com/office/drawing/2014/main" id="{4BC65999-B444-8709-90D8-C9BBD63CA247}"/>
              </a:ext>
            </a:extLst>
          </p:cNvPr>
          <p:cNvSpPr txBox="1">
            <a:spLocks/>
          </p:cNvSpPr>
          <p:nvPr/>
        </p:nvSpPr>
        <p:spPr>
          <a:xfrm>
            <a:off x="1929708" y="5108527"/>
            <a:ext cx="940372" cy="395226"/>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IN" sz="1600" dirty="0">
                <a:latin typeface="Fira Sans Condensed" panose="020B0503050000020004" pitchFamily="34" charset="0"/>
              </a:rPr>
              <a:t>5.79</a:t>
            </a:r>
            <a:endParaRPr lang="en-US" sz="1600" dirty="0">
              <a:latin typeface="Fira Sans Condensed" panose="020B0503050000020004" pitchFamily="34" charset="0"/>
            </a:endParaRPr>
          </a:p>
        </p:txBody>
      </p:sp>
      <p:sp>
        <p:nvSpPr>
          <p:cNvPr id="59" name="Subtitle 2">
            <a:extLst>
              <a:ext uri="{FF2B5EF4-FFF2-40B4-BE49-F238E27FC236}">
                <a16:creationId xmlns:a16="http://schemas.microsoft.com/office/drawing/2014/main" id="{BF557479-A007-1A90-D826-6282C55982AD}"/>
              </a:ext>
            </a:extLst>
          </p:cNvPr>
          <p:cNvSpPr txBox="1">
            <a:spLocks/>
          </p:cNvSpPr>
          <p:nvPr/>
        </p:nvSpPr>
        <p:spPr>
          <a:xfrm>
            <a:off x="2649006" y="4969375"/>
            <a:ext cx="940372" cy="395226"/>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IN" sz="1600" dirty="0">
                <a:latin typeface="Fira Sans Condensed" panose="020B0503050000020004" pitchFamily="34" charset="0"/>
              </a:rPr>
              <a:t>7.09</a:t>
            </a:r>
            <a:endParaRPr lang="en-US" sz="1600" dirty="0">
              <a:latin typeface="Fira Sans Condensed" panose="020B0503050000020004" pitchFamily="34" charset="0"/>
            </a:endParaRPr>
          </a:p>
        </p:txBody>
      </p:sp>
      <p:sp>
        <p:nvSpPr>
          <p:cNvPr id="60" name="Subtitle 2">
            <a:extLst>
              <a:ext uri="{FF2B5EF4-FFF2-40B4-BE49-F238E27FC236}">
                <a16:creationId xmlns:a16="http://schemas.microsoft.com/office/drawing/2014/main" id="{08747A3B-97A7-9539-FC6E-16EF999E589E}"/>
              </a:ext>
            </a:extLst>
          </p:cNvPr>
          <p:cNvSpPr txBox="1">
            <a:spLocks/>
          </p:cNvSpPr>
          <p:nvPr/>
        </p:nvSpPr>
        <p:spPr>
          <a:xfrm>
            <a:off x="3106158" y="5208767"/>
            <a:ext cx="940372" cy="395226"/>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IN" sz="1600" dirty="0">
                <a:latin typeface="Fira Sans Condensed" panose="020B0503050000020004" pitchFamily="34" charset="0"/>
              </a:rPr>
              <a:t>4.89</a:t>
            </a:r>
            <a:endParaRPr lang="en-US" sz="1600" dirty="0">
              <a:latin typeface="Fira Sans Condensed" panose="020B0503050000020004" pitchFamily="34" charset="0"/>
            </a:endParaRPr>
          </a:p>
        </p:txBody>
      </p:sp>
      <p:sp>
        <p:nvSpPr>
          <p:cNvPr id="62" name="Subtitle 2">
            <a:extLst>
              <a:ext uri="{FF2B5EF4-FFF2-40B4-BE49-F238E27FC236}">
                <a16:creationId xmlns:a16="http://schemas.microsoft.com/office/drawing/2014/main" id="{4E5623FB-895A-0A47-98A7-884A7CABEA2A}"/>
              </a:ext>
            </a:extLst>
          </p:cNvPr>
          <p:cNvSpPr txBox="1">
            <a:spLocks/>
          </p:cNvSpPr>
          <p:nvPr/>
        </p:nvSpPr>
        <p:spPr>
          <a:xfrm>
            <a:off x="3832898" y="5073405"/>
            <a:ext cx="940372" cy="395226"/>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IN" sz="1600" dirty="0">
                <a:latin typeface="Fira Sans Condensed" panose="020B0503050000020004" pitchFamily="34" charset="0"/>
              </a:rPr>
              <a:t>6.20</a:t>
            </a:r>
            <a:endParaRPr lang="en-US" sz="1600" dirty="0">
              <a:latin typeface="Fira Sans Condensed" panose="020B0503050000020004" pitchFamily="34" charset="0"/>
            </a:endParaRPr>
          </a:p>
        </p:txBody>
      </p:sp>
      <p:sp>
        <p:nvSpPr>
          <p:cNvPr id="63" name="Subtitle 2">
            <a:extLst>
              <a:ext uri="{FF2B5EF4-FFF2-40B4-BE49-F238E27FC236}">
                <a16:creationId xmlns:a16="http://schemas.microsoft.com/office/drawing/2014/main" id="{566365AD-F38D-00E8-BC49-C9516EF6B639}"/>
              </a:ext>
            </a:extLst>
          </p:cNvPr>
          <p:cNvSpPr txBox="1">
            <a:spLocks/>
          </p:cNvSpPr>
          <p:nvPr/>
        </p:nvSpPr>
        <p:spPr>
          <a:xfrm>
            <a:off x="4300440" y="5369997"/>
            <a:ext cx="940372" cy="395226"/>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IN" sz="1600" dirty="0">
                <a:latin typeface="Fira Sans Condensed" panose="020B0503050000020004" pitchFamily="34" charset="0"/>
              </a:rPr>
              <a:t>2.99</a:t>
            </a:r>
            <a:endParaRPr lang="en-US" sz="1600" dirty="0">
              <a:latin typeface="Fira Sans Condensed" panose="020B0503050000020004" pitchFamily="34" charset="0"/>
            </a:endParaRPr>
          </a:p>
        </p:txBody>
      </p:sp>
      <p:sp>
        <p:nvSpPr>
          <p:cNvPr id="64" name="Subtitle 2">
            <a:extLst>
              <a:ext uri="{FF2B5EF4-FFF2-40B4-BE49-F238E27FC236}">
                <a16:creationId xmlns:a16="http://schemas.microsoft.com/office/drawing/2014/main" id="{1D8EB2FC-236C-4048-FBD1-4FA4AC2207B6}"/>
              </a:ext>
            </a:extLst>
          </p:cNvPr>
          <p:cNvSpPr txBox="1">
            <a:spLocks/>
          </p:cNvSpPr>
          <p:nvPr/>
        </p:nvSpPr>
        <p:spPr>
          <a:xfrm>
            <a:off x="4963214" y="4149643"/>
            <a:ext cx="940372" cy="395226"/>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IN" sz="1600" dirty="0">
                <a:latin typeface="Fira Sans Condensed" panose="020B0503050000020004" pitchFamily="34" charset="0"/>
              </a:rPr>
              <a:t>15.49</a:t>
            </a:r>
            <a:endParaRPr lang="en-US" sz="1600" dirty="0">
              <a:latin typeface="Fira Sans Condensed" panose="020B0503050000020004" pitchFamily="34" charset="0"/>
            </a:endParaRPr>
          </a:p>
        </p:txBody>
      </p:sp>
      <p:sp>
        <p:nvSpPr>
          <p:cNvPr id="65" name="Subtitle 2">
            <a:extLst>
              <a:ext uri="{FF2B5EF4-FFF2-40B4-BE49-F238E27FC236}">
                <a16:creationId xmlns:a16="http://schemas.microsoft.com/office/drawing/2014/main" id="{E350A941-7D2D-912A-D65B-9E8EB9E3EDFA}"/>
              </a:ext>
            </a:extLst>
          </p:cNvPr>
          <p:cNvSpPr txBox="1">
            <a:spLocks/>
          </p:cNvSpPr>
          <p:nvPr/>
        </p:nvSpPr>
        <p:spPr>
          <a:xfrm>
            <a:off x="5496823" y="5230514"/>
            <a:ext cx="940372" cy="395226"/>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IN" sz="1600" dirty="0">
                <a:latin typeface="Fira Sans Condensed" panose="020B0503050000020004" pitchFamily="34" charset="0"/>
              </a:rPr>
              <a:t>4.59</a:t>
            </a:r>
            <a:endParaRPr lang="en-US" sz="1600" dirty="0">
              <a:latin typeface="Fira Sans Condensed" panose="020B0503050000020004" pitchFamily="34" charset="0"/>
            </a:endParaRPr>
          </a:p>
        </p:txBody>
      </p:sp>
      <p:sp>
        <p:nvSpPr>
          <p:cNvPr id="6" name="Rectangle 5">
            <a:extLst>
              <a:ext uri="{FF2B5EF4-FFF2-40B4-BE49-F238E27FC236}">
                <a16:creationId xmlns:a16="http://schemas.microsoft.com/office/drawing/2014/main" id="{740C368A-7320-EB39-E5F1-6AC28D1A7759}"/>
              </a:ext>
            </a:extLst>
          </p:cNvPr>
          <p:cNvSpPr/>
          <p:nvPr/>
        </p:nvSpPr>
        <p:spPr>
          <a:xfrm rot="16200000">
            <a:off x="2921731" y="2293805"/>
            <a:ext cx="2118334" cy="300921"/>
          </a:xfrm>
          <a:prstGeom prst="rect">
            <a:avLst/>
          </a:prstGeom>
          <a:solidFill>
            <a:schemeClr val="tx2">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4F804EDE-0CDA-63AC-D7A9-87778CE9A306}"/>
              </a:ext>
            </a:extLst>
          </p:cNvPr>
          <p:cNvSpPr txBox="1"/>
          <p:nvPr/>
        </p:nvSpPr>
        <p:spPr>
          <a:xfrm rot="16200000">
            <a:off x="2954112" y="2221346"/>
            <a:ext cx="2053572" cy="369332"/>
          </a:xfrm>
          <a:prstGeom prst="rect">
            <a:avLst/>
          </a:prstGeom>
          <a:noFill/>
        </p:spPr>
        <p:txBody>
          <a:bodyPr wrap="square">
            <a:spAutoFit/>
          </a:bodyPr>
          <a:lstStyle/>
          <a:p>
            <a:r>
              <a:rPr lang="en-IN" dirty="0">
                <a:solidFill>
                  <a:schemeClr val="bg1">
                    <a:lumMod val="95000"/>
                  </a:schemeClr>
                </a:solidFill>
                <a:latin typeface="Fira Sans Condensed" panose="020B0503050000020004" pitchFamily="34" charset="0"/>
              </a:rPr>
              <a:t>Level wise Average</a:t>
            </a:r>
            <a:endParaRPr lang="en-IN" dirty="0">
              <a:solidFill>
                <a:schemeClr val="bg1">
                  <a:lumMod val="95000"/>
                </a:schemeClr>
              </a:solidFill>
              <a:effectLst/>
              <a:latin typeface="Fira Sans Condensed" panose="020B0503050000020004" pitchFamily="34" charset="0"/>
            </a:endParaRPr>
          </a:p>
        </p:txBody>
      </p:sp>
      <p:sp>
        <p:nvSpPr>
          <p:cNvPr id="9" name="Rectangle 8">
            <a:extLst>
              <a:ext uri="{FF2B5EF4-FFF2-40B4-BE49-F238E27FC236}">
                <a16:creationId xmlns:a16="http://schemas.microsoft.com/office/drawing/2014/main" id="{34932D51-920C-8E89-4FC1-F8E9F4A1E73F}"/>
              </a:ext>
            </a:extLst>
          </p:cNvPr>
          <p:cNvSpPr/>
          <p:nvPr/>
        </p:nvSpPr>
        <p:spPr>
          <a:xfrm rot="16200000">
            <a:off x="-338665" y="2270039"/>
            <a:ext cx="2118334" cy="300921"/>
          </a:xfrm>
          <a:prstGeom prst="rect">
            <a:avLst/>
          </a:prstGeom>
          <a:solidFill>
            <a:schemeClr val="tx2">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6C021F1B-3977-3B64-8869-BF4006F71CC9}"/>
              </a:ext>
            </a:extLst>
          </p:cNvPr>
          <p:cNvSpPr txBox="1"/>
          <p:nvPr/>
        </p:nvSpPr>
        <p:spPr>
          <a:xfrm rot="16200000">
            <a:off x="-306284" y="2078254"/>
            <a:ext cx="2053572" cy="369332"/>
          </a:xfrm>
          <a:prstGeom prst="rect">
            <a:avLst/>
          </a:prstGeom>
          <a:noFill/>
        </p:spPr>
        <p:txBody>
          <a:bodyPr wrap="square">
            <a:spAutoFit/>
          </a:bodyPr>
          <a:lstStyle/>
          <a:p>
            <a:r>
              <a:rPr lang="en-IN" dirty="0">
                <a:solidFill>
                  <a:schemeClr val="bg1">
                    <a:lumMod val="95000"/>
                  </a:schemeClr>
                </a:solidFill>
                <a:latin typeface="Fira Sans Condensed" panose="020B0503050000020004" pitchFamily="34" charset="0"/>
              </a:rPr>
              <a:t>Overall Average</a:t>
            </a:r>
            <a:endParaRPr lang="en-IN" dirty="0">
              <a:solidFill>
                <a:schemeClr val="bg1">
                  <a:lumMod val="95000"/>
                </a:schemeClr>
              </a:solidFill>
              <a:effectLst/>
              <a:latin typeface="Fira Sans Condensed" panose="020B0503050000020004" pitchFamily="34" charset="0"/>
            </a:endParaRPr>
          </a:p>
        </p:txBody>
      </p:sp>
      <p:sp>
        <p:nvSpPr>
          <p:cNvPr id="14" name="Rectangle 13">
            <a:extLst>
              <a:ext uri="{FF2B5EF4-FFF2-40B4-BE49-F238E27FC236}">
                <a16:creationId xmlns:a16="http://schemas.microsoft.com/office/drawing/2014/main" id="{688DAB3E-08F9-A064-273D-5EC3489BE6C8}"/>
              </a:ext>
            </a:extLst>
          </p:cNvPr>
          <p:cNvSpPr/>
          <p:nvPr/>
        </p:nvSpPr>
        <p:spPr>
          <a:xfrm rot="16200000">
            <a:off x="-396647" y="5019415"/>
            <a:ext cx="2118334" cy="300921"/>
          </a:xfrm>
          <a:prstGeom prst="rect">
            <a:avLst/>
          </a:prstGeom>
          <a:solidFill>
            <a:schemeClr val="tx2">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84E9C2D3-72B7-0860-B6C5-BDA5CBFA9D7A}"/>
              </a:ext>
            </a:extLst>
          </p:cNvPr>
          <p:cNvSpPr txBox="1"/>
          <p:nvPr/>
        </p:nvSpPr>
        <p:spPr>
          <a:xfrm rot="16200000">
            <a:off x="-364266" y="4827630"/>
            <a:ext cx="2053572" cy="369332"/>
          </a:xfrm>
          <a:prstGeom prst="rect">
            <a:avLst/>
          </a:prstGeom>
          <a:noFill/>
        </p:spPr>
        <p:txBody>
          <a:bodyPr wrap="square">
            <a:spAutoFit/>
          </a:bodyPr>
          <a:lstStyle/>
          <a:p>
            <a:r>
              <a:rPr lang="en-IN" dirty="0">
                <a:solidFill>
                  <a:schemeClr val="bg1">
                    <a:lumMod val="95000"/>
                  </a:schemeClr>
                </a:solidFill>
                <a:latin typeface="Fira Sans Condensed" panose="020B0503050000020004" pitchFamily="34" charset="0"/>
              </a:rPr>
              <a:t>Skill wise Average</a:t>
            </a:r>
            <a:endParaRPr lang="en-IN" dirty="0">
              <a:solidFill>
                <a:schemeClr val="bg1">
                  <a:lumMod val="95000"/>
                </a:schemeClr>
              </a:solidFill>
              <a:effectLst/>
              <a:latin typeface="Fira Sans Condensed" panose="020B0503050000020004" pitchFamily="34" charset="0"/>
            </a:endParaRPr>
          </a:p>
        </p:txBody>
      </p:sp>
    </p:spTree>
    <p:extLst>
      <p:ext uri="{BB962C8B-B14F-4D97-AF65-F5344CB8AC3E}">
        <p14:creationId xmlns:p14="http://schemas.microsoft.com/office/powerpoint/2010/main" val="14662341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79247512-0E6E-8F5A-D667-0F09476D0C2D}"/>
              </a:ext>
            </a:extLst>
          </p:cNvPr>
          <p:cNvGraphicFramePr>
            <a:graphicFrameLocks noGrp="1"/>
          </p:cNvGraphicFramePr>
          <p:nvPr>
            <p:extLst>
              <p:ext uri="{D42A27DB-BD31-4B8C-83A1-F6EECF244321}">
                <p14:modId xmlns:p14="http://schemas.microsoft.com/office/powerpoint/2010/main" val="3410136888"/>
              </p:ext>
            </p:extLst>
          </p:nvPr>
        </p:nvGraphicFramePr>
        <p:xfrm>
          <a:off x="575340" y="666502"/>
          <a:ext cx="6006214" cy="2468880"/>
        </p:xfrm>
        <a:graphic>
          <a:graphicData uri="http://schemas.openxmlformats.org/drawingml/2006/table">
            <a:tbl>
              <a:tblPr firstRow="1" bandRow="1">
                <a:tableStyleId>{22838BEF-8BB2-4498-84A7-C5851F593DF1}</a:tableStyleId>
              </a:tblPr>
              <a:tblGrid>
                <a:gridCol w="377909">
                  <a:extLst>
                    <a:ext uri="{9D8B030D-6E8A-4147-A177-3AD203B41FA5}">
                      <a16:colId xmlns:a16="http://schemas.microsoft.com/office/drawing/2014/main" val="1901500547"/>
                    </a:ext>
                  </a:extLst>
                </a:gridCol>
                <a:gridCol w="2014613">
                  <a:extLst>
                    <a:ext uri="{9D8B030D-6E8A-4147-A177-3AD203B41FA5}">
                      <a16:colId xmlns:a16="http://schemas.microsoft.com/office/drawing/2014/main" val="2163669501"/>
                    </a:ext>
                  </a:extLst>
                </a:gridCol>
                <a:gridCol w="1806846">
                  <a:extLst>
                    <a:ext uri="{9D8B030D-6E8A-4147-A177-3AD203B41FA5}">
                      <a16:colId xmlns:a16="http://schemas.microsoft.com/office/drawing/2014/main" val="648735882"/>
                    </a:ext>
                  </a:extLst>
                </a:gridCol>
                <a:gridCol w="1806846">
                  <a:extLst>
                    <a:ext uri="{9D8B030D-6E8A-4147-A177-3AD203B41FA5}">
                      <a16:colId xmlns:a16="http://schemas.microsoft.com/office/drawing/2014/main" val="2598693992"/>
                    </a:ext>
                  </a:extLst>
                </a:gridCol>
              </a:tblGrid>
              <a:tr h="521055">
                <a:tc rowSpan="2">
                  <a:txBody>
                    <a:bodyPr/>
                    <a:lstStyle/>
                    <a:p>
                      <a:pPr algn="ctr">
                        <a:lnSpc>
                          <a:spcPct val="100000"/>
                        </a:lnSpc>
                      </a:pPr>
                      <a:endParaRPr lang="en-US" sz="1500" dirty="0">
                        <a:latin typeface="Fira Sans Condensed" panose="020B0503050000020004" pitchFamily="34" charset="0"/>
                      </a:endParaRPr>
                    </a:p>
                    <a:p>
                      <a:pPr algn="ctr">
                        <a:lnSpc>
                          <a:spcPct val="100000"/>
                        </a:lnSpc>
                      </a:pPr>
                      <a:r>
                        <a:rPr lang="en-US" sz="1500" dirty="0">
                          <a:latin typeface="Fira Sans Condensed" panose="020B0503050000020004" pitchFamily="34" charset="0"/>
                        </a:rPr>
                        <a:t>#</a:t>
                      </a:r>
                    </a:p>
                  </a:txBody>
                  <a:tcPr>
                    <a:solidFill>
                      <a:schemeClr val="tx2">
                        <a:lumMod val="40000"/>
                        <a:lumOff val="60000"/>
                      </a:schemeClr>
                    </a:solidFill>
                  </a:tcPr>
                </a:tc>
                <a:tc rowSpan="2">
                  <a:txBody>
                    <a:bodyPr/>
                    <a:lstStyle/>
                    <a:p>
                      <a:pPr algn="ctr">
                        <a:lnSpc>
                          <a:spcPct val="100000"/>
                        </a:lnSpc>
                      </a:pPr>
                      <a:endParaRPr lang="en-US" sz="1500" dirty="0">
                        <a:latin typeface="Fira Sans Condensed" panose="020B0503050000020004" pitchFamily="34" charset="0"/>
                      </a:endParaRPr>
                    </a:p>
                    <a:p>
                      <a:pPr algn="ctr">
                        <a:lnSpc>
                          <a:spcPct val="100000"/>
                        </a:lnSpc>
                      </a:pPr>
                      <a:r>
                        <a:rPr lang="en-US" sz="1500" dirty="0">
                          <a:latin typeface="Fira Sans Condensed" panose="020B0503050000020004" pitchFamily="34" charset="0"/>
                        </a:rPr>
                        <a:t>English Language Skills</a:t>
                      </a:r>
                    </a:p>
                  </a:txBody>
                  <a:tcPr>
                    <a:solidFill>
                      <a:schemeClr val="tx2">
                        <a:lumMod val="40000"/>
                        <a:lumOff val="60000"/>
                      </a:schemeClr>
                    </a:solidFill>
                  </a:tcPr>
                </a:tc>
                <a:tc gridSpan="2">
                  <a:txBody>
                    <a:bodyPr/>
                    <a:lstStyle/>
                    <a:p>
                      <a:pPr algn="ctr">
                        <a:lnSpc>
                          <a:spcPct val="100000"/>
                        </a:lnSpc>
                      </a:pPr>
                      <a:r>
                        <a:rPr lang="en-US" sz="1500" dirty="0">
                          <a:latin typeface="Fira Sans Condensed" panose="020B0503050000020004" pitchFamily="34" charset="0"/>
                        </a:rPr>
                        <a:t>Average % difference between Treatment Group &amp; Comparison Group</a:t>
                      </a:r>
                    </a:p>
                  </a:txBody>
                  <a:tcPr>
                    <a:solidFill>
                      <a:schemeClr val="tx2">
                        <a:lumMod val="20000"/>
                        <a:lumOff val="80000"/>
                      </a:schemeClr>
                    </a:solidFill>
                  </a:tcPr>
                </a:tc>
                <a:tc hMerge="1">
                  <a:txBody>
                    <a:bodyPr/>
                    <a:lstStyle/>
                    <a:p>
                      <a:endParaRPr lang="en-US"/>
                    </a:p>
                  </a:txBody>
                  <a:tcPr/>
                </a:tc>
                <a:extLst>
                  <a:ext uri="{0D108BD9-81ED-4DB2-BD59-A6C34878D82A}">
                    <a16:rowId xmlns:a16="http://schemas.microsoft.com/office/drawing/2014/main" val="1255739210"/>
                  </a:ext>
                </a:extLst>
              </a:tr>
              <a:tr h="303949">
                <a:tc vMerge="1">
                  <a:txBody>
                    <a:bodyPr/>
                    <a:lstStyle/>
                    <a:p>
                      <a:endParaRPr lang="en-US" dirty="0"/>
                    </a:p>
                  </a:txBody>
                  <a:tcPr/>
                </a:tc>
                <a:tc vMerge="1">
                  <a:txBody>
                    <a:bodyPr/>
                    <a:lstStyle/>
                    <a:p>
                      <a:endParaRPr lang="en-US" dirty="0"/>
                    </a:p>
                  </a:txBody>
                  <a:tcPr/>
                </a:tc>
                <a:tc>
                  <a:txBody>
                    <a:bodyPr/>
                    <a:lstStyle/>
                    <a:p>
                      <a:pPr algn="ctr">
                        <a:lnSpc>
                          <a:spcPct val="100000"/>
                        </a:lnSpc>
                      </a:pPr>
                      <a:r>
                        <a:rPr lang="en-US" sz="1500" b="1" dirty="0">
                          <a:latin typeface="Fira Sans Condensed" panose="020B0503050000020004" pitchFamily="34" charset="0"/>
                        </a:rPr>
                        <a:t>Pre A1</a:t>
                      </a:r>
                    </a:p>
                  </a:txBody>
                  <a:tcPr>
                    <a:solidFill>
                      <a:schemeClr val="tx2">
                        <a:lumMod val="40000"/>
                        <a:lumOff val="60000"/>
                      </a:schemeClr>
                    </a:solidFill>
                  </a:tcPr>
                </a:tc>
                <a:tc>
                  <a:txBody>
                    <a:bodyPr/>
                    <a:lstStyle/>
                    <a:p>
                      <a:pPr algn="ctr">
                        <a:lnSpc>
                          <a:spcPct val="100000"/>
                        </a:lnSpc>
                      </a:pPr>
                      <a:r>
                        <a:rPr lang="en-US" sz="1500" b="1" dirty="0">
                          <a:latin typeface="Fira Sans Condensed" panose="020B0503050000020004" pitchFamily="34" charset="0"/>
                        </a:rPr>
                        <a:t>A1</a:t>
                      </a:r>
                    </a:p>
                  </a:txBody>
                  <a:tcPr>
                    <a:solidFill>
                      <a:schemeClr val="tx2">
                        <a:lumMod val="40000"/>
                        <a:lumOff val="60000"/>
                      </a:schemeClr>
                    </a:solidFill>
                  </a:tcPr>
                </a:tc>
                <a:extLst>
                  <a:ext uri="{0D108BD9-81ED-4DB2-BD59-A6C34878D82A}">
                    <a16:rowId xmlns:a16="http://schemas.microsoft.com/office/drawing/2014/main" val="2820618557"/>
                  </a:ext>
                </a:extLst>
              </a:tr>
              <a:tr h="314134">
                <a:tc>
                  <a:txBody>
                    <a:bodyPr/>
                    <a:lstStyle/>
                    <a:p>
                      <a:r>
                        <a:rPr lang="en-US" sz="1500" dirty="0">
                          <a:latin typeface="Fira Sans Condensed" panose="020B0503050000020004" pitchFamily="34" charset="0"/>
                        </a:rPr>
                        <a:t>1</a:t>
                      </a:r>
                    </a:p>
                  </a:txBody>
                  <a:tcPr>
                    <a:solidFill>
                      <a:schemeClr val="tx2">
                        <a:lumMod val="20000"/>
                        <a:lumOff val="80000"/>
                      </a:schemeClr>
                    </a:solidFill>
                  </a:tcPr>
                </a:tc>
                <a:tc>
                  <a:txBody>
                    <a:bodyPr/>
                    <a:lstStyle/>
                    <a:p>
                      <a:pPr algn="ctr"/>
                      <a:r>
                        <a:rPr lang="en-US" sz="1500" dirty="0">
                          <a:latin typeface="Fira Sans Condensed" panose="020B0503050000020004" pitchFamily="34" charset="0"/>
                        </a:rPr>
                        <a:t>Listening</a:t>
                      </a:r>
                    </a:p>
                  </a:txBody>
                  <a:tcPr>
                    <a:solidFill>
                      <a:schemeClr val="tx2">
                        <a:lumMod val="20000"/>
                        <a:lumOff val="80000"/>
                      </a:schemeClr>
                    </a:solidFill>
                  </a:tcPr>
                </a:tc>
                <a:tc>
                  <a:txBody>
                    <a:bodyPr/>
                    <a:lstStyle/>
                    <a:p>
                      <a:pPr algn="ctr"/>
                      <a:r>
                        <a:rPr lang="en-US" sz="1500" dirty="0">
                          <a:latin typeface="Fira Sans Condensed" panose="020B0503050000020004" pitchFamily="34" charset="0"/>
                        </a:rPr>
                        <a:t>16.05%</a:t>
                      </a:r>
                    </a:p>
                  </a:txBody>
                  <a:tcPr>
                    <a:solidFill>
                      <a:schemeClr val="tx2">
                        <a:lumMod val="20000"/>
                        <a:lumOff val="80000"/>
                      </a:schemeClr>
                    </a:solidFill>
                  </a:tcPr>
                </a:tc>
                <a:tc>
                  <a:txBody>
                    <a:bodyPr/>
                    <a:lstStyle/>
                    <a:p>
                      <a:pPr algn="ctr"/>
                      <a:r>
                        <a:rPr lang="en-US" sz="1500" dirty="0">
                          <a:latin typeface="Fira Sans Condensed" panose="020B0503050000020004" pitchFamily="34" charset="0"/>
                        </a:rPr>
                        <a:t>34.16%</a:t>
                      </a:r>
                    </a:p>
                  </a:txBody>
                  <a:tcPr>
                    <a:solidFill>
                      <a:schemeClr val="tx2">
                        <a:lumMod val="20000"/>
                        <a:lumOff val="80000"/>
                      </a:schemeClr>
                    </a:solidFill>
                  </a:tcPr>
                </a:tc>
                <a:extLst>
                  <a:ext uri="{0D108BD9-81ED-4DB2-BD59-A6C34878D82A}">
                    <a16:rowId xmlns:a16="http://schemas.microsoft.com/office/drawing/2014/main" val="1847583685"/>
                  </a:ext>
                </a:extLst>
              </a:tr>
              <a:tr h="314134">
                <a:tc>
                  <a:txBody>
                    <a:bodyPr/>
                    <a:lstStyle/>
                    <a:p>
                      <a:r>
                        <a:rPr lang="en-US" sz="1500" dirty="0">
                          <a:latin typeface="Fira Sans Condensed" panose="020B0503050000020004" pitchFamily="34" charset="0"/>
                        </a:rPr>
                        <a:t>2</a:t>
                      </a:r>
                    </a:p>
                  </a:txBody>
                  <a:tcPr>
                    <a:solidFill>
                      <a:schemeClr val="tx2">
                        <a:lumMod val="40000"/>
                        <a:lumOff val="60000"/>
                      </a:schemeClr>
                    </a:solidFill>
                  </a:tcPr>
                </a:tc>
                <a:tc>
                  <a:txBody>
                    <a:bodyPr/>
                    <a:lstStyle/>
                    <a:p>
                      <a:pPr algn="ctr"/>
                      <a:r>
                        <a:rPr lang="en-US" sz="1500" dirty="0">
                          <a:latin typeface="Fira Sans Condensed" panose="020B0503050000020004" pitchFamily="34" charset="0"/>
                        </a:rPr>
                        <a:t>Speaking</a:t>
                      </a:r>
                    </a:p>
                  </a:txBody>
                  <a:tcPr>
                    <a:solidFill>
                      <a:schemeClr val="tx2">
                        <a:lumMod val="40000"/>
                        <a:lumOff val="60000"/>
                      </a:schemeClr>
                    </a:solidFill>
                  </a:tcPr>
                </a:tc>
                <a:tc>
                  <a:txBody>
                    <a:bodyPr/>
                    <a:lstStyle/>
                    <a:p>
                      <a:pPr algn="ctr"/>
                      <a:r>
                        <a:rPr lang="en-US" sz="1500" dirty="0">
                          <a:latin typeface="Fira Sans Condensed" panose="020B0503050000020004" pitchFamily="34" charset="0"/>
                        </a:rPr>
                        <a:t>18.55%</a:t>
                      </a:r>
                    </a:p>
                  </a:txBody>
                  <a:tcPr>
                    <a:solidFill>
                      <a:schemeClr val="tx2">
                        <a:lumMod val="40000"/>
                        <a:lumOff val="60000"/>
                      </a:schemeClr>
                    </a:solidFill>
                  </a:tcPr>
                </a:tc>
                <a:tc>
                  <a:txBody>
                    <a:bodyPr/>
                    <a:lstStyle/>
                    <a:p>
                      <a:pPr algn="ctr"/>
                      <a:r>
                        <a:rPr lang="en-US" sz="1500" dirty="0">
                          <a:latin typeface="Fira Sans Condensed" panose="020B0503050000020004" pitchFamily="34" charset="0"/>
                        </a:rPr>
                        <a:t>46.45%</a:t>
                      </a:r>
                    </a:p>
                  </a:txBody>
                  <a:tcPr>
                    <a:solidFill>
                      <a:schemeClr val="tx2">
                        <a:lumMod val="40000"/>
                        <a:lumOff val="60000"/>
                      </a:schemeClr>
                    </a:solidFill>
                  </a:tcPr>
                </a:tc>
                <a:extLst>
                  <a:ext uri="{0D108BD9-81ED-4DB2-BD59-A6C34878D82A}">
                    <a16:rowId xmlns:a16="http://schemas.microsoft.com/office/drawing/2014/main" val="492422109"/>
                  </a:ext>
                </a:extLst>
              </a:tr>
              <a:tr h="314134">
                <a:tc>
                  <a:txBody>
                    <a:bodyPr/>
                    <a:lstStyle/>
                    <a:p>
                      <a:r>
                        <a:rPr lang="en-US" sz="1500" dirty="0">
                          <a:latin typeface="Fira Sans Condensed" panose="020B0503050000020004" pitchFamily="34" charset="0"/>
                        </a:rPr>
                        <a:t>3</a:t>
                      </a:r>
                    </a:p>
                  </a:txBody>
                  <a:tcPr>
                    <a:solidFill>
                      <a:schemeClr val="tx2">
                        <a:lumMod val="20000"/>
                        <a:lumOff val="80000"/>
                      </a:schemeClr>
                    </a:solidFill>
                  </a:tcPr>
                </a:tc>
                <a:tc>
                  <a:txBody>
                    <a:bodyPr/>
                    <a:lstStyle/>
                    <a:p>
                      <a:pPr algn="ctr"/>
                      <a:r>
                        <a:rPr lang="en-US" sz="1500" dirty="0">
                          <a:latin typeface="Fira Sans Condensed" panose="020B0503050000020004" pitchFamily="34" charset="0"/>
                        </a:rPr>
                        <a:t>Reading</a:t>
                      </a:r>
                    </a:p>
                  </a:txBody>
                  <a:tcPr>
                    <a:solidFill>
                      <a:schemeClr val="tx2">
                        <a:lumMod val="20000"/>
                        <a:lumOff val="80000"/>
                      </a:schemeClr>
                    </a:solidFill>
                  </a:tcPr>
                </a:tc>
                <a:tc>
                  <a:txBody>
                    <a:bodyPr/>
                    <a:lstStyle/>
                    <a:p>
                      <a:pPr algn="ctr"/>
                      <a:r>
                        <a:rPr lang="en-US" sz="1500" dirty="0">
                          <a:latin typeface="Fira Sans Condensed" panose="020B0503050000020004" pitchFamily="34" charset="0"/>
                        </a:rPr>
                        <a:t>50.97%</a:t>
                      </a:r>
                    </a:p>
                  </a:txBody>
                  <a:tcPr>
                    <a:solidFill>
                      <a:schemeClr val="tx2">
                        <a:lumMod val="20000"/>
                        <a:lumOff val="80000"/>
                      </a:schemeClr>
                    </a:solidFill>
                  </a:tcPr>
                </a:tc>
                <a:tc>
                  <a:txBody>
                    <a:bodyPr/>
                    <a:lstStyle/>
                    <a:p>
                      <a:pPr algn="ctr"/>
                      <a:r>
                        <a:rPr lang="en-US" sz="1500" dirty="0">
                          <a:latin typeface="Fira Sans Condensed" panose="020B0503050000020004" pitchFamily="34" charset="0"/>
                        </a:rPr>
                        <a:t>54.49%</a:t>
                      </a:r>
                    </a:p>
                  </a:txBody>
                  <a:tcPr>
                    <a:solidFill>
                      <a:schemeClr val="tx2">
                        <a:lumMod val="20000"/>
                        <a:lumOff val="80000"/>
                      </a:schemeClr>
                    </a:solidFill>
                  </a:tcPr>
                </a:tc>
                <a:extLst>
                  <a:ext uri="{0D108BD9-81ED-4DB2-BD59-A6C34878D82A}">
                    <a16:rowId xmlns:a16="http://schemas.microsoft.com/office/drawing/2014/main" val="677284619"/>
                  </a:ext>
                </a:extLst>
              </a:tr>
              <a:tr h="314134">
                <a:tc>
                  <a:txBody>
                    <a:bodyPr/>
                    <a:lstStyle/>
                    <a:p>
                      <a:r>
                        <a:rPr lang="en-US" sz="1500" dirty="0">
                          <a:latin typeface="Fira Sans Condensed" panose="020B0503050000020004" pitchFamily="34" charset="0"/>
                        </a:rPr>
                        <a:t>4</a:t>
                      </a:r>
                    </a:p>
                  </a:txBody>
                  <a:tcPr>
                    <a:solidFill>
                      <a:schemeClr val="tx2">
                        <a:lumMod val="40000"/>
                        <a:lumOff val="60000"/>
                      </a:schemeClr>
                    </a:solidFill>
                  </a:tcPr>
                </a:tc>
                <a:tc>
                  <a:txBody>
                    <a:bodyPr/>
                    <a:lstStyle/>
                    <a:p>
                      <a:pPr algn="ctr"/>
                      <a:r>
                        <a:rPr lang="en-US" sz="1500" dirty="0">
                          <a:latin typeface="Fira Sans Condensed" panose="020B0503050000020004" pitchFamily="34" charset="0"/>
                        </a:rPr>
                        <a:t>Writing</a:t>
                      </a:r>
                    </a:p>
                  </a:txBody>
                  <a:tcPr>
                    <a:solidFill>
                      <a:schemeClr val="tx2">
                        <a:lumMod val="40000"/>
                        <a:lumOff val="60000"/>
                      </a:schemeClr>
                    </a:solidFill>
                  </a:tcPr>
                </a:tc>
                <a:tc>
                  <a:txBody>
                    <a:bodyPr/>
                    <a:lstStyle/>
                    <a:p>
                      <a:pPr algn="ctr"/>
                      <a:r>
                        <a:rPr lang="en-US" sz="1500" dirty="0">
                          <a:latin typeface="Fira Sans Condensed" panose="020B0503050000020004" pitchFamily="34" charset="0"/>
                        </a:rPr>
                        <a:t>65.81%</a:t>
                      </a:r>
                    </a:p>
                  </a:txBody>
                  <a:tcPr>
                    <a:solidFill>
                      <a:schemeClr val="tx2">
                        <a:lumMod val="40000"/>
                        <a:lumOff val="60000"/>
                      </a:schemeClr>
                    </a:solidFill>
                  </a:tcPr>
                </a:tc>
                <a:tc>
                  <a:txBody>
                    <a:bodyPr/>
                    <a:lstStyle/>
                    <a:p>
                      <a:pPr algn="ctr"/>
                      <a:r>
                        <a:rPr lang="en-US" sz="1500" dirty="0">
                          <a:latin typeface="Fira Sans Condensed" panose="020B0503050000020004" pitchFamily="34" charset="0"/>
                        </a:rPr>
                        <a:t>75.97%</a:t>
                      </a:r>
                    </a:p>
                  </a:txBody>
                  <a:tcPr>
                    <a:solidFill>
                      <a:schemeClr val="tx2">
                        <a:lumMod val="40000"/>
                        <a:lumOff val="60000"/>
                      </a:schemeClr>
                    </a:solidFill>
                  </a:tcPr>
                </a:tc>
                <a:extLst>
                  <a:ext uri="{0D108BD9-81ED-4DB2-BD59-A6C34878D82A}">
                    <a16:rowId xmlns:a16="http://schemas.microsoft.com/office/drawing/2014/main" val="2217856973"/>
                  </a:ext>
                </a:extLst>
              </a:tr>
              <a:tr h="314134">
                <a:tc>
                  <a:txBody>
                    <a:bodyPr/>
                    <a:lstStyle/>
                    <a:p>
                      <a:r>
                        <a:rPr lang="en-US" sz="1500" dirty="0">
                          <a:latin typeface="Fira Sans Condensed" panose="020B0503050000020004" pitchFamily="34" charset="0"/>
                        </a:rPr>
                        <a:t>5</a:t>
                      </a:r>
                    </a:p>
                  </a:txBody>
                  <a:tcPr>
                    <a:solidFill>
                      <a:schemeClr val="tx2">
                        <a:lumMod val="20000"/>
                        <a:lumOff val="80000"/>
                      </a:schemeClr>
                    </a:solidFill>
                  </a:tcPr>
                </a:tc>
                <a:tc>
                  <a:txBody>
                    <a:bodyPr/>
                    <a:lstStyle/>
                    <a:p>
                      <a:pPr algn="ctr"/>
                      <a:r>
                        <a:rPr lang="en-US" sz="1500" dirty="0">
                          <a:latin typeface="Fira Sans Condensed" panose="020B0503050000020004" pitchFamily="34" charset="0"/>
                        </a:rPr>
                        <a:t>Overall</a:t>
                      </a:r>
                    </a:p>
                  </a:txBody>
                  <a:tcPr>
                    <a:solidFill>
                      <a:schemeClr val="tx2">
                        <a:lumMod val="20000"/>
                        <a:lumOff val="80000"/>
                      </a:schemeClr>
                    </a:solidFill>
                  </a:tcPr>
                </a:tc>
                <a:tc>
                  <a:txBody>
                    <a:bodyPr/>
                    <a:lstStyle/>
                    <a:p>
                      <a:pPr algn="ctr"/>
                      <a:r>
                        <a:rPr lang="en-US" sz="1500" dirty="0">
                          <a:latin typeface="Fira Sans Condensed" panose="020B0503050000020004" pitchFamily="34" charset="0"/>
                        </a:rPr>
                        <a:t>43.16%</a:t>
                      </a:r>
                    </a:p>
                  </a:txBody>
                  <a:tcPr>
                    <a:solidFill>
                      <a:schemeClr val="tx2">
                        <a:lumMod val="20000"/>
                        <a:lumOff val="80000"/>
                      </a:schemeClr>
                    </a:solidFill>
                  </a:tcPr>
                </a:tc>
                <a:tc>
                  <a:txBody>
                    <a:bodyPr/>
                    <a:lstStyle/>
                    <a:p>
                      <a:pPr algn="ctr"/>
                      <a:r>
                        <a:rPr lang="en-US" sz="1500" dirty="0">
                          <a:latin typeface="Fira Sans Condensed" panose="020B0503050000020004" pitchFamily="34" charset="0"/>
                        </a:rPr>
                        <a:t>57.98%</a:t>
                      </a:r>
                    </a:p>
                  </a:txBody>
                  <a:tcPr>
                    <a:solidFill>
                      <a:schemeClr val="tx2">
                        <a:lumMod val="20000"/>
                        <a:lumOff val="80000"/>
                      </a:schemeClr>
                    </a:solidFill>
                  </a:tcPr>
                </a:tc>
                <a:extLst>
                  <a:ext uri="{0D108BD9-81ED-4DB2-BD59-A6C34878D82A}">
                    <a16:rowId xmlns:a16="http://schemas.microsoft.com/office/drawing/2014/main" val="1102152691"/>
                  </a:ext>
                </a:extLst>
              </a:tr>
            </a:tbl>
          </a:graphicData>
        </a:graphic>
      </p:graphicFrame>
      <p:sp>
        <p:nvSpPr>
          <p:cNvPr id="4" name="TextBox 3">
            <a:extLst>
              <a:ext uri="{FF2B5EF4-FFF2-40B4-BE49-F238E27FC236}">
                <a16:creationId xmlns:a16="http://schemas.microsoft.com/office/drawing/2014/main" id="{CE127D0B-8E45-B691-DF7C-0F5FF3408A97}"/>
              </a:ext>
            </a:extLst>
          </p:cNvPr>
          <p:cNvSpPr txBox="1"/>
          <p:nvPr/>
        </p:nvSpPr>
        <p:spPr>
          <a:xfrm>
            <a:off x="496185" y="3196608"/>
            <a:ext cx="7626202" cy="292388"/>
          </a:xfrm>
          <a:prstGeom prst="rect">
            <a:avLst/>
          </a:prstGeom>
          <a:noFill/>
        </p:spPr>
        <p:txBody>
          <a:bodyPr wrap="square">
            <a:spAutoFit/>
          </a:bodyPr>
          <a:lstStyle/>
          <a:p>
            <a:r>
              <a:rPr lang="en-IN" sz="1300" i="1" dirty="0">
                <a:solidFill>
                  <a:srgbClr val="000000"/>
                </a:solidFill>
                <a:effectLst/>
                <a:latin typeface="Fira Sans Condensed" panose="020B0503050000020004" pitchFamily="34" charset="0"/>
              </a:rPr>
              <a:t>*There is no major difference between male and female students in the comparison group.</a:t>
            </a:r>
          </a:p>
        </p:txBody>
      </p:sp>
      <p:sp>
        <p:nvSpPr>
          <p:cNvPr id="6" name="TextBox 5">
            <a:extLst>
              <a:ext uri="{FF2B5EF4-FFF2-40B4-BE49-F238E27FC236}">
                <a16:creationId xmlns:a16="http://schemas.microsoft.com/office/drawing/2014/main" id="{9D09353E-1F6F-E080-EB86-797E92A2F080}"/>
              </a:ext>
            </a:extLst>
          </p:cNvPr>
          <p:cNvSpPr txBox="1"/>
          <p:nvPr/>
        </p:nvSpPr>
        <p:spPr>
          <a:xfrm>
            <a:off x="6868633" y="622513"/>
            <a:ext cx="4827182" cy="2708434"/>
          </a:xfrm>
          <a:prstGeom prst="rect">
            <a:avLst/>
          </a:prstGeom>
          <a:noFill/>
        </p:spPr>
        <p:txBody>
          <a:bodyPr wrap="square">
            <a:spAutoFit/>
          </a:bodyPr>
          <a:lstStyle/>
          <a:p>
            <a:pPr marL="285750" indent="-285750">
              <a:buFont typeface="Arial" panose="020B0604020202020204" pitchFamily="34" charset="0"/>
              <a:buChar char="•"/>
            </a:pPr>
            <a:r>
              <a:rPr lang="en-IN" sz="1700" dirty="0">
                <a:solidFill>
                  <a:srgbClr val="000000"/>
                </a:solidFill>
                <a:effectLst/>
                <a:latin typeface="Fira Sans Condensed" panose="020B0503050000020004" pitchFamily="34" charset="0"/>
              </a:rPr>
              <a:t>As exposure to the OBLF program increases, the difference in proficiency between the groups also increases i.e.– the longer the learners stay in the OBLF program, their proficiency in English increases, and the difference between them and the comparison group widens. </a:t>
            </a:r>
          </a:p>
          <a:p>
            <a:endParaRPr lang="en-IN" sz="1700" dirty="0">
              <a:solidFill>
                <a:srgbClr val="000000"/>
              </a:solidFill>
              <a:effectLst/>
              <a:latin typeface="Fira Sans Condensed" panose="020B0503050000020004" pitchFamily="34" charset="0"/>
            </a:endParaRPr>
          </a:p>
          <a:p>
            <a:pPr marL="285750" indent="-285750">
              <a:buFont typeface="Arial" panose="020B0604020202020204" pitchFamily="34" charset="0"/>
              <a:buChar char="•"/>
            </a:pPr>
            <a:r>
              <a:rPr lang="en-IN" sz="1700" dirty="0">
                <a:solidFill>
                  <a:srgbClr val="000000"/>
                </a:solidFill>
                <a:effectLst/>
                <a:latin typeface="Fira Sans Condensed" panose="020B0503050000020004" pitchFamily="34" charset="0"/>
              </a:rPr>
              <a:t>The performance in writing and speaking among the treatment group is higher than the comparison group in both levels.</a:t>
            </a:r>
          </a:p>
        </p:txBody>
      </p:sp>
      <p:sp>
        <p:nvSpPr>
          <p:cNvPr id="7" name="Subtitle 2">
            <a:extLst>
              <a:ext uri="{FF2B5EF4-FFF2-40B4-BE49-F238E27FC236}">
                <a16:creationId xmlns:a16="http://schemas.microsoft.com/office/drawing/2014/main" id="{CC1868BE-25FE-5CB1-64D0-F42617F984D8}"/>
              </a:ext>
            </a:extLst>
          </p:cNvPr>
          <p:cNvSpPr txBox="1">
            <a:spLocks/>
          </p:cNvSpPr>
          <p:nvPr/>
        </p:nvSpPr>
        <p:spPr>
          <a:xfrm>
            <a:off x="575340" y="3753951"/>
            <a:ext cx="9396081" cy="634782"/>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IN" sz="2800" b="1" dirty="0">
                <a:solidFill>
                  <a:srgbClr val="000000"/>
                </a:solidFill>
                <a:effectLst/>
                <a:latin typeface="Fira Sans Condensed" panose="020B0503050000020004" pitchFamily="34" charset="0"/>
              </a:rPr>
              <a:t>Bottomline: This study conclusively validates the following:</a:t>
            </a:r>
          </a:p>
        </p:txBody>
      </p:sp>
      <p:sp>
        <p:nvSpPr>
          <p:cNvPr id="8" name="TextBox 7">
            <a:extLst>
              <a:ext uri="{FF2B5EF4-FFF2-40B4-BE49-F238E27FC236}">
                <a16:creationId xmlns:a16="http://schemas.microsoft.com/office/drawing/2014/main" id="{2EAE8187-D13C-AFF7-BA2B-9EE7899A4DAE}"/>
              </a:ext>
            </a:extLst>
          </p:cNvPr>
          <p:cNvSpPr txBox="1"/>
          <p:nvPr/>
        </p:nvSpPr>
        <p:spPr>
          <a:xfrm>
            <a:off x="331381" y="4388733"/>
            <a:ext cx="11529238" cy="1923604"/>
          </a:xfrm>
          <a:prstGeom prst="rect">
            <a:avLst/>
          </a:prstGeom>
          <a:noFill/>
        </p:spPr>
        <p:txBody>
          <a:bodyPr wrap="square">
            <a:spAutoFit/>
          </a:bodyPr>
          <a:lstStyle/>
          <a:p>
            <a:pPr marL="342900" indent="-342900">
              <a:buFont typeface="+mj-lt"/>
              <a:buAutoNum type="arabicPeriod"/>
            </a:pPr>
            <a:r>
              <a:rPr lang="en-IN" sz="1700" dirty="0">
                <a:solidFill>
                  <a:srgbClr val="000000"/>
                </a:solidFill>
                <a:effectLst/>
                <a:latin typeface="Fira Sans Condensed" panose="020B0503050000020004" pitchFamily="34" charset="0"/>
              </a:rPr>
              <a:t>Learners in OBLF partner schools have significantly higher English language proficiency than learners in non-OBLF schools.</a:t>
            </a:r>
          </a:p>
          <a:p>
            <a:pPr marL="342900" indent="-342900">
              <a:buFont typeface="+mj-lt"/>
              <a:buAutoNum type="arabicPeriod"/>
            </a:pPr>
            <a:r>
              <a:rPr lang="en-IN" sz="1700" dirty="0">
                <a:solidFill>
                  <a:srgbClr val="000000"/>
                </a:solidFill>
                <a:effectLst/>
                <a:latin typeface="Fira Sans Condensed" panose="020B0503050000020004" pitchFamily="34" charset="0"/>
              </a:rPr>
              <a:t>The longer the learner stays in the program– the higher the language proficiency, and the wider the gap between OBLF and non-OBLF learners.</a:t>
            </a:r>
          </a:p>
          <a:p>
            <a:pPr marL="342900" indent="-342900">
              <a:buFont typeface="+mj-lt"/>
              <a:buAutoNum type="arabicPeriod"/>
            </a:pPr>
            <a:r>
              <a:rPr lang="en-IN" sz="1700" dirty="0">
                <a:solidFill>
                  <a:srgbClr val="000000"/>
                </a:solidFill>
                <a:effectLst/>
                <a:latin typeface="Fira Sans Condensed" panose="020B0503050000020004" pitchFamily="34" charset="0"/>
              </a:rPr>
              <a:t>Proficiency in productive skills of Speaking and Writing are markedly and significantly higher in learners from OBLF partner schools– relative to other components of Listening and Reading.</a:t>
            </a:r>
          </a:p>
          <a:p>
            <a:pPr marL="342900" indent="-342900">
              <a:buFont typeface="+mj-lt"/>
              <a:buAutoNum type="arabicPeriod"/>
            </a:pPr>
            <a:r>
              <a:rPr lang="en-IN" sz="1700" dirty="0">
                <a:solidFill>
                  <a:srgbClr val="000000"/>
                </a:solidFill>
                <a:effectLst/>
                <a:latin typeface="Fira Sans Condensed" panose="020B0503050000020004" pitchFamily="34" charset="0"/>
              </a:rPr>
              <a:t>The scores validate OBLF’s approach, methodology and emphasis on functional and productive English components in its syllabus and curriculum. This was a deliberate emphasis created as part of OBLF’s shift to CEFR methodology 3 years ago.</a:t>
            </a:r>
          </a:p>
        </p:txBody>
      </p:sp>
    </p:spTree>
    <p:extLst>
      <p:ext uri="{BB962C8B-B14F-4D97-AF65-F5344CB8AC3E}">
        <p14:creationId xmlns:p14="http://schemas.microsoft.com/office/powerpoint/2010/main" val="35551061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2">
            <a:extLst>
              <a:ext uri="{FF2B5EF4-FFF2-40B4-BE49-F238E27FC236}">
                <a16:creationId xmlns:a16="http://schemas.microsoft.com/office/drawing/2014/main" id="{18E4D193-2029-CA76-AC1A-2FDC3ECD48EF}"/>
              </a:ext>
            </a:extLst>
          </p:cNvPr>
          <p:cNvSpPr txBox="1">
            <a:spLocks/>
          </p:cNvSpPr>
          <p:nvPr/>
        </p:nvSpPr>
        <p:spPr>
          <a:xfrm>
            <a:off x="723271" y="527545"/>
            <a:ext cx="9761448" cy="611548"/>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IN" sz="4000" b="1" dirty="0">
                <a:solidFill>
                  <a:srgbClr val="379AA2"/>
                </a:solidFill>
                <a:latin typeface="Fira Sans Condensed" panose="020B0503050000020004" pitchFamily="34" charset="0"/>
              </a:rPr>
              <a:t>   </a:t>
            </a:r>
            <a:r>
              <a:rPr lang="en-IN" sz="4000" b="1" dirty="0">
                <a:solidFill>
                  <a:schemeClr val="tx2">
                    <a:lumMod val="60000"/>
                    <a:lumOff val="40000"/>
                  </a:schemeClr>
                </a:solidFill>
                <a:latin typeface="Fira Sans Condensed" panose="020B0503050000020004" pitchFamily="34" charset="0"/>
              </a:rPr>
              <a:t>POPULATION DETAILS</a:t>
            </a:r>
          </a:p>
          <a:p>
            <a:pPr algn="l"/>
            <a:endParaRPr lang="en-US" sz="1600" dirty="0"/>
          </a:p>
        </p:txBody>
      </p:sp>
      <p:sp>
        <p:nvSpPr>
          <p:cNvPr id="3" name="Subtitle 2">
            <a:extLst>
              <a:ext uri="{FF2B5EF4-FFF2-40B4-BE49-F238E27FC236}">
                <a16:creationId xmlns:a16="http://schemas.microsoft.com/office/drawing/2014/main" id="{72DEECC9-08CE-766B-7008-C719E01F982A}"/>
              </a:ext>
            </a:extLst>
          </p:cNvPr>
          <p:cNvSpPr txBox="1">
            <a:spLocks/>
          </p:cNvSpPr>
          <p:nvPr/>
        </p:nvSpPr>
        <p:spPr>
          <a:xfrm>
            <a:off x="1044742" y="1225994"/>
            <a:ext cx="9761448" cy="611548"/>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IN" sz="1800" dirty="0">
                <a:latin typeface="Fira Sans Condensed" panose="020B0503050000020004" pitchFamily="34" charset="0"/>
              </a:rPr>
              <a:t>As we can see from the graphs, the proportion of students in Pre-A1 (62% in treatment and 58% in comparison) and A1 (38% and 42% respectively) is similar, thus making the results comparable. </a:t>
            </a:r>
          </a:p>
          <a:p>
            <a:pPr algn="l"/>
            <a:endParaRPr lang="en-US" sz="1600" dirty="0"/>
          </a:p>
        </p:txBody>
      </p:sp>
      <p:graphicFrame>
        <p:nvGraphicFramePr>
          <p:cNvPr id="4" name="Chart 3">
            <a:extLst>
              <a:ext uri="{FF2B5EF4-FFF2-40B4-BE49-F238E27FC236}">
                <a16:creationId xmlns:a16="http://schemas.microsoft.com/office/drawing/2014/main" id="{85FAFF5B-D41D-67E7-5F00-174BC61FADE3}"/>
              </a:ext>
            </a:extLst>
          </p:cNvPr>
          <p:cNvGraphicFramePr/>
          <p:nvPr>
            <p:extLst>
              <p:ext uri="{D42A27DB-BD31-4B8C-83A1-F6EECF244321}">
                <p14:modId xmlns:p14="http://schemas.microsoft.com/office/powerpoint/2010/main" val="3588008460"/>
              </p:ext>
            </p:extLst>
          </p:nvPr>
        </p:nvGraphicFramePr>
        <p:xfrm>
          <a:off x="416872" y="2799478"/>
          <a:ext cx="4143169" cy="279379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a:extLst>
              <a:ext uri="{FF2B5EF4-FFF2-40B4-BE49-F238E27FC236}">
                <a16:creationId xmlns:a16="http://schemas.microsoft.com/office/drawing/2014/main" id="{2E93E341-8A2C-6A97-3915-39730C899B2F}"/>
              </a:ext>
            </a:extLst>
          </p:cNvPr>
          <p:cNvGraphicFramePr/>
          <p:nvPr>
            <p:extLst>
              <p:ext uri="{D42A27DB-BD31-4B8C-83A1-F6EECF244321}">
                <p14:modId xmlns:p14="http://schemas.microsoft.com/office/powerpoint/2010/main" val="2363300555"/>
              </p:ext>
            </p:extLst>
          </p:nvPr>
        </p:nvGraphicFramePr>
        <p:xfrm>
          <a:off x="3798073" y="2799478"/>
          <a:ext cx="4644407" cy="279379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a:extLst>
              <a:ext uri="{FF2B5EF4-FFF2-40B4-BE49-F238E27FC236}">
                <a16:creationId xmlns:a16="http://schemas.microsoft.com/office/drawing/2014/main" id="{17941F44-2616-4F10-C09B-5F086E2EB9BA}"/>
              </a:ext>
            </a:extLst>
          </p:cNvPr>
          <p:cNvGraphicFramePr/>
          <p:nvPr>
            <p:extLst>
              <p:ext uri="{D42A27DB-BD31-4B8C-83A1-F6EECF244321}">
                <p14:modId xmlns:p14="http://schemas.microsoft.com/office/powerpoint/2010/main" val="2258493882"/>
              </p:ext>
            </p:extLst>
          </p:nvPr>
        </p:nvGraphicFramePr>
        <p:xfrm>
          <a:off x="7941242" y="2799478"/>
          <a:ext cx="4143169" cy="2793798"/>
        </p:xfrm>
        <a:graphic>
          <a:graphicData uri="http://schemas.openxmlformats.org/drawingml/2006/chart">
            <c:chart xmlns:c="http://schemas.openxmlformats.org/drawingml/2006/chart" xmlns:r="http://schemas.openxmlformats.org/officeDocument/2006/relationships" r:id="rId4"/>
          </a:graphicData>
        </a:graphic>
      </p:graphicFrame>
      <p:sp>
        <p:nvSpPr>
          <p:cNvPr id="8" name="Subtitle 2">
            <a:extLst>
              <a:ext uri="{FF2B5EF4-FFF2-40B4-BE49-F238E27FC236}">
                <a16:creationId xmlns:a16="http://schemas.microsoft.com/office/drawing/2014/main" id="{D61E7EC6-60A4-55C9-EECD-32D888DCE81F}"/>
              </a:ext>
            </a:extLst>
          </p:cNvPr>
          <p:cNvSpPr txBox="1">
            <a:spLocks/>
          </p:cNvSpPr>
          <p:nvPr/>
        </p:nvSpPr>
        <p:spPr>
          <a:xfrm>
            <a:off x="2718981" y="3801151"/>
            <a:ext cx="940372" cy="395226"/>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IN" sz="3200" b="1" dirty="0">
                <a:solidFill>
                  <a:schemeClr val="bg1"/>
                </a:solidFill>
                <a:latin typeface="Fira Sans Condensed" panose="020B0503050000020004" pitchFamily="34" charset="0"/>
              </a:rPr>
              <a:t>38%</a:t>
            </a:r>
            <a:endParaRPr lang="en-US" sz="3200" dirty="0">
              <a:solidFill>
                <a:schemeClr val="bg1"/>
              </a:solidFill>
              <a:latin typeface="Fira Sans Condensed" panose="020B0503050000020004" pitchFamily="34" charset="0"/>
            </a:endParaRPr>
          </a:p>
        </p:txBody>
      </p:sp>
      <p:sp>
        <p:nvSpPr>
          <p:cNvPr id="9" name="Subtitle 2">
            <a:extLst>
              <a:ext uri="{FF2B5EF4-FFF2-40B4-BE49-F238E27FC236}">
                <a16:creationId xmlns:a16="http://schemas.microsoft.com/office/drawing/2014/main" id="{FF980A18-F5BE-F8A2-69DB-1559C5733753}"/>
              </a:ext>
            </a:extLst>
          </p:cNvPr>
          <p:cNvSpPr txBox="1">
            <a:spLocks/>
          </p:cNvSpPr>
          <p:nvPr/>
        </p:nvSpPr>
        <p:spPr>
          <a:xfrm>
            <a:off x="1421260" y="3824085"/>
            <a:ext cx="940372" cy="395226"/>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IN" sz="3200" b="1" dirty="0">
                <a:solidFill>
                  <a:schemeClr val="bg1"/>
                </a:solidFill>
                <a:latin typeface="Fira Sans Condensed" panose="020B0503050000020004" pitchFamily="34" charset="0"/>
              </a:rPr>
              <a:t>62%</a:t>
            </a:r>
            <a:endParaRPr lang="en-US" sz="3200" dirty="0">
              <a:solidFill>
                <a:schemeClr val="bg1"/>
              </a:solidFill>
              <a:latin typeface="Fira Sans Condensed" panose="020B0503050000020004" pitchFamily="34" charset="0"/>
            </a:endParaRPr>
          </a:p>
        </p:txBody>
      </p:sp>
      <p:sp>
        <p:nvSpPr>
          <p:cNvPr id="10" name="Subtitle 2">
            <a:extLst>
              <a:ext uri="{FF2B5EF4-FFF2-40B4-BE49-F238E27FC236}">
                <a16:creationId xmlns:a16="http://schemas.microsoft.com/office/drawing/2014/main" id="{7D0CA7E6-278E-EAFE-8BAF-AA86DD409C27}"/>
              </a:ext>
            </a:extLst>
          </p:cNvPr>
          <p:cNvSpPr txBox="1">
            <a:spLocks/>
          </p:cNvSpPr>
          <p:nvPr/>
        </p:nvSpPr>
        <p:spPr>
          <a:xfrm>
            <a:off x="5699835" y="4858055"/>
            <a:ext cx="940372" cy="395226"/>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IN" sz="3200" b="1" dirty="0">
                <a:solidFill>
                  <a:schemeClr val="bg1"/>
                </a:solidFill>
                <a:latin typeface="Fira Sans Condensed" panose="020B0503050000020004" pitchFamily="34" charset="0"/>
              </a:rPr>
              <a:t>17%</a:t>
            </a:r>
            <a:endParaRPr lang="en-US" sz="3200" dirty="0">
              <a:solidFill>
                <a:schemeClr val="bg1"/>
              </a:solidFill>
              <a:latin typeface="Fira Sans Condensed" panose="020B0503050000020004" pitchFamily="34" charset="0"/>
            </a:endParaRPr>
          </a:p>
        </p:txBody>
      </p:sp>
      <p:sp>
        <p:nvSpPr>
          <p:cNvPr id="11" name="Subtitle 2">
            <a:extLst>
              <a:ext uri="{FF2B5EF4-FFF2-40B4-BE49-F238E27FC236}">
                <a16:creationId xmlns:a16="http://schemas.microsoft.com/office/drawing/2014/main" id="{0E93EFF7-ABB6-7954-7AA9-326E0D34BD70}"/>
              </a:ext>
            </a:extLst>
          </p:cNvPr>
          <p:cNvSpPr txBox="1">
            <a:spLocks/>
          </p:cNvSpPr>
          <p:nvPr/>
        </p:nvSpPr>
        <p:spPr>
          <a:xfrm>
            <a:off x="5094243" y="3687313"/>
            <a:ext cx="940372" cy="395226"/>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IN" sz="3200" b="1" dirty="0">
                <a:solidFill>
                  <a:schemeClr val="bg1"/>
                </a:solidFill>
                <a:latin typeface="Fira Sans Condensed" panose="020B0503050000020004" pitchFamily="34" charset="0"/>
              </a:rPr>
              <a:t>42%</a:t>
            </a:r>
            <a:endParaRPr lang="en-US" sz="3200" dirty="0">
              <a:solidFill>
                <a:schemeClr val="bg1"/>
              </a:solidFill>
              <a:latin typeface="Fira Sans Condensed" panose="020B0503050000020004" pitchFamily="34" charset="0"/>
            </a:endParaRPr>
          </a:p>
        </p:txBody>
      </p:sp>
      <p:sp>
        <p:nvSpPr>
          <p:cNvPr id="12" name="Subtitle 2">
            <a:extLst>
              <a:ext uri="{FF2B5EF4-FFF2-40B4-BE49-F238E27FC236}">
                <a16:creationId xmlns:a16="http://schemas.microsoft.com/office/drawing/2014/main" id="{FB0B9C45-975E-F452-166D-29079D001F05}"/>
              </a:ext>
            </a:extLst>
          </p:cNvPr>
          <p:cNvSpPr txBox="1">
            <a:spLocks/>
          </p:cNvSpPr>
          <p:nvPr/>
        </p:nvSpPr>
        <p:spPr>
          <a:xfrm>
            <a:off x="6350353" y="3795987"/>
            <a:ext cx="940372" cy="395226"/>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IN" sz="3200" b="1" dirty="0">
                <a:solidFill>
                  <a:schemeClr val="bg1"/>
                </a:solidFill>
                <a:latin typeface="Fira Sans Condensed" panose="020B0503050000020004" pitchFamily="34" charset="0"/>
              </a:rPr>
              <a:t>41%</a:t>
            </a:r>
            <a:endParaRPr lang="en-US" sz="3200" dirty="0">
              <a:solidFill>
                <a:schemeClr val="bg1"/>
              </a:solidFill>
              <a:latin typeface="Fira Sans Condensed" panose="020B0503050000020004" pitchFamily="34" charset="0"/>
            </a:endParaRPr>
          </a:p>
        </p:txBody>
      </p:sp>
      <p:sp>
        <p:nvSpPr>
          <p:cNvPr id="13" name="Subtitle 2">
            <a:extLst>
              <a:ext uri="{FF2B5EF4-FFF2-40B4-BE49-F238E27FC236}">
                <a16:creationId xmlns:a16="http://schemas.microsoft.com/office/drawing/2014/main" id="{01ED05EC-F250-23A2-4074-69745915DCEE}"/>
              </a:ext>
            </a:extLst>
          </p:cNvPr>
          <p:cNvSpPr txBox="1">
            <a:spLocks/>
          </p:cNvSpPr>
          <p:nvPr/>
        </p:nvSpPr>
        <p:spPr>
          <a:xfrm>
            <a:off x="8985411" y="3889331"/>
            <a:ext cx="940372" cy="395226"/>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IN" sz="3200" b="1" dirty="0">
                <a:solidFill>
                  <a:schemeClr val="bg1"/>
                </a:solidFill>
                <a:latin typeface="Fira Sans Condensed" panose="020B0503050000020004" pitchFamily="34" charset="0"/>
              </a:rPr>
              <a:t>50%</a:t>
            </a:r>
            <a:endParaRPr lang="en-US" sz="3200" dirty="0">
              <a:solidFill>
                <a:schemeClr val="bg1"/>
              </a:solidFill>
              <a:latin typeface="Fira Sans Condensed" panose="020B0503050000020004" pitchFamily="34" charset="0"/>
            </a:endParaRPr>
          </a:p>
        </p:txBody>
      </p:sp>
      <p:sp>
        <p:nvSpPr>
          <p:cNvPr id="14" name="Subtitle 2">
            <a:extLst>
              <a:ext uri="{FF2B5EF4-FFF2-40B4-BE49-F238E27FC236}">
                <a16:creationId xmlns:a16="http://schemas.microsoft.com/office/drawing/2014/main" id="{40222BAE-242F-ACFB-311D-D586B7239604}"/>
              </a:ext>
            </a:extLst>
          </p:cNvPr>
          <p:cNvSpPr txBox="1">
            <a:spLocks/>
          </p:cNvSpPr>
          <p:nvPr/>
        </p:nvSpPr>
        <p:spPr>
          <a:xfrm>
            <a:off x="10228909" y="3922470"/>
            <a:ext cx="940372" cy="395226"/>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IN" sz="3200" b="1" dirty="0">
                <a:solidFill>
                  <a:schemeClr val="bg1"/>
                </a:solidFill>
                <a:latin typeface="Fira Sans Condensed" panose="020B0503050000020004" pitchFamily="34" charset="0"/>
              </a:rPr>
              <a:t>50%</a:t>
            </a:r>
            <a:endParaRPr lang="en-US" sz="3200" dirty="0">
              <a:solidFill>
                <a:schemeClr val="bg1"/>
              </a:solidFill>
              <a:latin typeface="Fira Sans Condensed" panose="020B0503050000020004" pitchFamily="34" charset="0"/>
            </a:endParaRPr>
          </a:p>
        </p:txBody>
      </p:sp>
      <p:sp>
        <p:nvSpPr>
          <p:cNvPr id="15" name="Subtitle 2">
            <a:extLst>
              <a:ext uri="{FF2B5EF4-FFF2-40B4-BE49-F238E27FC236}">
                <a16:creationId xmlns:a16="http://schemas.microsoft.com/office/drawing/2014/main" id="{E376EF5F-87C3-74B5-6CF1-AC7392A43677}"/>
              </a:ext>
            </a:extLst>
          </p:cNvPr>
          <p:cNvSpPr txBox="1">
            <a:spLocks/>
          </p:cNvSpPr>
          <p:nvPr/>
        </p:nvSpPr>
        <p:spPr>
          <a:xfrm>
            <a:off x="508355" y="2891185"/>
            <a:ext cx="1249657" cy="611548"/>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a:r>
              <a:rPr lang="en-IN" sz="1800" dirty="0">
                <a:latin typeface="Fira Sans Condensed" panose="020B0503050000020004" pitchFamily="34" charset="0"/>
              </a:rPr>
              <a:t>Grade 4, Pre-A1</a:t>
            </a:r>
            <a:endParaRPr lang="en-US" sz="1600" dirty="0"/>
          </a:p>
        </p:txBody>
      </p:sp>
      <p:sp>
        <p:nvSpPr>
          <p:cNvPr id="16" name="Subtitle 2">
            <a:extLst>
              <a:ext uri="{FF2B5EF4-FFF2-40B4-BE49-F238E27FC236}">
                <a16:creationId xmlns:a16="http://schemas.microsoft.com/office/drawing/2014/main" id="{082B74D6-8D41-9674-9010-501301975056}"/>
              </a:ext>
            </a:extLst>
          </p:cNvPr>
          <p:cNvSpPr txBox="1">
            <a:spLocks/>
          </p:cNvSpPr>
          <p:nvPr/>
        </p:nvSpPr>
        <p:spPr>
          <a:xfrm>
            <a:off x="3336154" y="2923973"/>
            <a:ext cx="1018039" cy="611548"/>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a:r>
              <a:rPr lang="en-IN" sz="1800" dirty="0">
                <a:latin typeface="Fira Sans Condensed" panose="020B0503050000020004" pitchFamily="34" charset="0"/>
              </a:rPr>
              <a:t>Grade 5, A1</a:t>
            </a:r>
            <a:endParaRPr lang="en-US" sz="1600" dirty="0"/>
          </a:p>
        </p:txBody>
      </p:sp>
      <p:sp>
        <p:nvSpPr>
          <p:cNvPr id="17" name="Subtitle 2">
            <a:extLst>
              <a:ext uri="{FF2B5EF4-FFF2-40B4-BE49-F238E27FC236}">
                <a16:creationId xmlns:a16="http://schemas.microsoft.com/office/drawing/2014/main" id="{E289D75A-FF5A-9D03-0B5B-AA95C1C4BE91}"/>
              </a:ext>
            </a:extLst>
          </p:cNvPr>
          <p:cNvSpPr txBox="1">
            <a:spLocks/>
          </p:cNvSpPr>
          <p:nvPr/>
        </p:nvSpPr>
        <p:spPr>
          <a:xfrm>
            <a:off x="4103417" y="4926124"/>
            <a:ext cx="1018039" cy="611548"/>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a:r>
              <a:rPr lang="en-IN" sz="1800" dirty="0">
                <a:latin typeface="Fira Sans Condensed" panose="020B0503050000020004" pitchFamily="34" charset="0"/>
              </a:rPr>
              <a:t>Grade 5, A1</a:t>
            </a:r>
            <a:endParaRPr lang="en-US" sz="1600" dirty="0"/>
          </a:p>
        </p:txBody>
      </p:sp>
      <p:sp>
        <p:nvSpPr>
          <p:cNvPr id="18" name="Subtitle 2">
            <a:extLst>
              <a:ext uri="{FF2B5EF4-FFF2-40B4-BE49-F238E27FC236}">
                <a16:creationId xmlns:a16="http://schemas.microsoft.com/office/drawing/2014/main" id="{4856A2D2-435D-D4C1-A9AC-959A8E0F36AA}"/>
              </a:ext>
            </a:extLst>
          </p:cNvPr>
          <p:cNvSpPr txBox="1">
            <a:spLocks/>
          </p:cNvSpPr>
          <p:nvPr/>
        </p:nvSpPr>
        <p:spPr>
          <a:xfrm>
            <a:off x="5603995" y="5593276"/>
            <a:ext cx="1018039" cy="611548"/>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a:r>
              <a:rPr lang="en-IN" sz="1800" dirty="0">
                <a:latin typeface="Fira Sans Condensed" panose="020B0503050000020004" pitchFamily="34" charset="0"/>
              </a:rPr>
              <a:t>Grade 3, Pre-A1</a:t>
            </a:r>
            <a:endParaRPr lang="en-US" sz="1600" dirty="0"/>
          </a:p>
        </p:txBody>
      </p:sp>
      <p:sp>
        <p:nvSpPr>
          <p:cNvPr id="19" name="Subtitle 2">
            <a:extLst>
              <a:ext uri="{FF2B5EF4-FFF2-40B4-BE49-F238E27FC236}">
                <a16:creationId xmlns:a16="http://schemas.microsoft.com/office/drawing/2014/main" id="{43452787-49B1-A67A-E53E-268A4AD1DA9A}"/>
              </a:ext>
            </a:extLst>
          </p:cNvPr>
          <p:cNvSpPr txBox="1">
            <a:spLocks/>
          </p:cNvSpPr>
          <p:nvPr/>
        </p:nvSpPr>
        <p:spPr>
          <a:xfrm>
            <a:off x="7137569" y="4858055"/>
            <a:ext cx="1018039" cy="611548"/>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a:r>
              <a:rPr lang="en-IN" sz="1800" dirty="0">
                <a:latin typeface="Fira Sans Condensed" panose="020B0503050000020004" pitchFamily="34" charset="0"/>
              </a:rPr>
              <a:t>Grade 4, A1</a:t>
            </a:r>
            <a:endParaRPr lang="en-US" sz="1600" dirty="0"/>
          </a:p>
        </p:txBody>
      </p:sp>
      <p:sp>
        <p:nvSpPr>
          <p:cNvPr id="20" name="Subtitle 2">
            <a:extLst>
              <a:ext uri="{FF2B5EF4-FFF2-40B4-BE49-F238E27FC236}">
                <a16:creationId xmlns:a16="http://schemas.microsoft.com/office/drawing/2014/main" id="{68375AA2-07A3-1115-8F05-B5167DC36340}"/>
              </a:ext>
            </a:extLst>
          </p:cNvPr>
          <p:cNvSpPr txBox="1">
            <a:spLocks/>
          </p:cNvSpPr>
          <p:nvPr/>
        </p:nvSpPr>
        <p:spPr>
          <a:xfrm>
            <a:off x="8317655" y="2732857"/>
            <a:ext cx="1018039" cy="611548"/>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a:r>
              <a:rPr lang="en-IN" sz="1800" dirty="0">
                <a:latin typeface="Fira Sans Condensed" panose="020B0503050000020004" pitchFamily="34" charset="0"/>
              </a:rPr>
              <a:t>Male</a:t>
            </a:r>
            <a:endParaRPr lang="en-US" sz="1600" dirty="0"/>
          </a:p>
        </p:txBody>
      </p:sp>
      <p:sp>
        <p:nvSpPr>
          <p:cNvPr id="21" name="Subtitle 2">
            <a:extLst>
              <a:ext uri="{FF2B5EF4-FFF2-40B4-BE49-F238E27FC236}">
                <a16:creationId xmlns:a16="http://schemas.microsoft.com/office/drawing/2014/main" id="{D624A6BD-95AF-9F3E-B16B-3155011D90EC}"/>
              </a:ext>
            </a:extLst>
          </p:cNvPr>
          <p:cNvSpPr txBox="1">
            <a:spLocks/>
          </p:cNvSpPr>
          <p:nvPr/>
        </p:nvSpPr>
        <p:spPr>
          <a:xfrm>
            <a:off x="10613104" y="2749426"/>
            <a:ext cx="1018039" cy="611548"/>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a:r>
              <a:rPr lang="en-IN" sz="1800" dirty="0">
                <a:latin typeface="Fira Sans Condensed" panose="020B0503050000020004" pitchFamily="34" charset="0"/>
              </a:rPr>
              <a:t>Female</a:t>
            </a:r>
            <a:endParaRPr lang="en-US" sz="1600" dirty="0"/>
          </a:p>
        </p:txBody>
      </p:sp>
      <p:sp>
        <p:nvSpPr>
          <p:cNvPr id="22" name="Rectangle 21">
            <a:extLst>
              <a:ext uri="{FF2B5EF4-FFF2-40B4-BE49-F238E27FC236}">
                <a16:creationId xmlns:a16="http://schemas.microsoft.com/office/drawing/2014/main" id="{08A9A6C3-766A-9848-6BB8-9E0E0AB1FFAE}"/>
              </a:ext>
            </a:extLst>
          </p:cNvPr>
          <p:cNvSpPr/>
          <p:nvPr/>
        </p:nvSpPr>
        <p:spPr>
          <a:xfrm>
            <a:off x="593764" y="2410688"/>
            <a:ext cx="7561843" cy="3835698"/>
          </a:xfrm>
          <a:prstGeom prst="rect">
            <a:avLst/>
          </a:prstGeom>
          <a:noFill/>
          <a:ln>
            <a:solidFill>
              <a:schemeClr val="tx2">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7B418F8D-0D0F-6AEA-95D3-E01379DD39A1}"/>
              </a:ext>
            </a:extLst>
          </p:cNvPr>
          <p:cNvSpPr/>
          <p:nvPr/>
        </p:nvSpPr>
        <p:spPr>
          <a:xfrm>
            <a:off x="8356249" y="2410688"/>
            <a:ext cx="3314290" cy="3835698"/>
          </a:xfrm>
          <a:prstGeom prst="rect">
            <a:avLst/>
          </a:prstGeom>
          <a:noFill/>
          <a:ln>
            <a:solidFill>
              <a:schemeClr val="tx2">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Subtitle 2">
            <a:extLst>
              <a:ext uri="{FF2B5EF4-FFF2-40B4-BE49-F238E27FC236}">
                <a16:creationId xmlns:a16="http://schemas.microsoft.com/office/drawing/2014/main" id="{8633FB05-31DA-D997-48E9-713A75AAA0EA}"/>
              </a:ext>
            </a:extLst>
          </p:cNvPr>
          <p:cNvSpPr txBox="1">
            <a:spLocks/>
          </p:cNvSpPr>
          <p:nvPr/>
        </p:nvSpPr>
        <p:spPr>
          <a:xfrm>
            <a:off x="2802391" y="1949806"/>
            <a:ext cx="3515299" cy="611548"/>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IN" b="1" dirty="0">
                <a:latin typeface="Fira Sans Condensed" panose="020B0503050000020004" pitchFamily="34" charset="0"/>
              </a:rPr>
              <a:t>Grade Wise Distribution</a:t>
            </a:r>
            <a:endParaRPr lang="en-US" b="1" dirty="0"/>
          </a:p>
        </p:txBody>
      </p:sp>
      <p:sp>
        <p:nvSpPr>
          <p:cNvPr id="25" name="Subtitle 2">
            <a:extLst>
              <a:ext uri="{FF2B5EF4-FFF2-40B4-BE49-F238E27FC236}">
                <a16:creationId xmlns:a16="http://schemas.microsoft.com/office/drawing/2014/main" id="{3214D976-749F-1EAD-1D0D-881E9376293C}"/>
              </a:ext>
            </a:extLst>
          </p:cNvPr>
          <p:cNvSpPr txBox="1">
            <a:spLocks/>
          </p:cNvSpPr>
          <p:nvPr/>
        </p:nvSpPr>
        <p:spPr>
          <a:xfrm>
            <a:off x="8360208" y="1915467"/>
            <a:ext cx="3515299" cy="611548"/>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IN" b="1" dirty="0">
                <a:latin typeface="Fira Sans Condensed" panose="020B0503050000020004" pitchFamily="34" charset="0"/>
              </a:rPr>
              <a:t>Gender Wise Distribution</a:t>
            </a:r>
            <a:endParaRPr lang="en-US" b="1" dirty="0"/>
          </a:p>
        </p:txBody>
      </p:sp>
    </p:spTree>
    <p:extLst>
      <p:ext uri="{BB962C8B-B14F-4D97-AF65-F5344CB8AC3E}">
        <p14:creationId xmlns:p14="http://schemas.microsoft.com/office/powerpoint/2010/main" val="40522003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2">
            <a:extLst>
              <a:ext uri="{FF2B5EF4-FFF2-40B4-BE49-F238E27FC236}">
                <a16:creationId xmlns:a16="http://schemas.microsoft.com/office/drawing/2014/main" id="{B8286924-17D8-1A95-D562-281085975660}"/>
              </a:ext>
            </a:extLst>
          </p:cNvPr>
          <p:cNvSpPr txBox="1">
            <a:spLocks/>
          </p:cNvSpPr>
          <p:nvPr/>
        </p:nvSpPr>
        <p:spPr>
          <a:xfrm>
            <a:off x="1337746" y="517908"/>
            <a:ext cx="4442495" cy="611548"/>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2800" b="1" dirty="0">
                <a:solidFill>
                  <a:schemeClr val="tx2">
                    <a:lumMod val="60000"/>
                    <a:lumOff val="40000"/>
                  </a:schemeClr>
                </a:solidFill>
                <a:latin typeface="Fira Sans Condensed" panose="020B0503050000020004" pitchFamily="34" charset="0"/>
              </a:rPr>
              <a:t>OVERALL AVERAGE MARKS</a:t>
            </a:r>
          </a:p>
        </p:txBody>
      </p:sp>
      <p:sp>
        <p:nvSpPr>
          <p:cNvPr id="3" name="Subtitle 2">
            <a:extLst>
              <a:ext uri="{FF2B5EF4-FFF2-40B4-BE49-F238E27FC236}">
                <a16:creationId xmlns:a16="http://schemas.microsoft.com/office/drawing/2014/main" id="{0C21FE2C-E3AC-5AD6-84B1-77E362630C76}"/>
              </a:ext>
            </a:extLst>
          </p:cNvPr>
          <p:cNvSpPr txBox="1">
            <a:spLocks/>
          </p:cNvSpPr>
          <p:nvPr/>
        </p:nvSpPr>
        <p:spPr>
          <a:xfrm>
            <a:off x="1061791" y="4947227"/>
            <a:ext cx="4608750" cy="1232199"/>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r>
              <a:rPr lang="en-US" sz="1800" dirty="0">
                <a:latin typeface="Fira Sans Condensed" panose="020B0503050000020004" pitchFamily="34" charset="0"/>
              </a:rPr>
              <a:t>The average marks of students where the program by OBLF is implemented is 49.8% higher than the students who have not been exposed to the program.</a:t>
            </a:r>
          </a:p>
        </p:txBody>
      </p:sp>
      <p:sp>
        <p:nvSpPr>
          <p:cNvPr id="4" name="Subtitle 2">
            <a:extLst>
              <a:ext uri="{FF2B5EF4-FFF2-40B4-BE49-F238E27FC236}">
                <a16:creationId xmlns:a16="http://schemas.microsoft.com/office/drawing/2014/main" id="{E6F57999-7DEF-6469-A6AC-92733FC16980}"/>
              </a:ext>
            </a:extLst>
          </p:cNvPr>
          <p:cNvSpPr txBox="1">
            <a:spLocks/>
          </p:cNvSpPr>
          <p:nvPr/>
        </p:nvSpPr>
        <p:spPr>
          <a:xfrm>
            <a:off x="6865843" y="4947227"/>
            <a:ext cx="4264366" cy="1232199"/>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1800" dirty="0">
                <a:latin typeface="Fira Sans Condensed" panose="020B0503050000020004" pitchFamily="34" charset="0"/>
              </a:rPr>
              <a:t>The overall percentage of students where the program by OBLF is implemented is 30% higher than the students who have not been exposed to the program.</a:t>
            </a:r>
          </a:p>
        </p:txBody>
      </p:sp>
      <p:graphicFrame>
        <p:nvGraphicFramePr>
          <p:cNvPr id="5" name="Chart 4">
            <a:extLst>
              <a:ext uri="{FF2B5EF4-FFF2-40B4-BE49-F238E27FC236}">
                <a16:creationId xmlns:a16="http://schemas.microsoft.com/office/drawing/2014/main" id="{C3325B1F-5CE4-FB8F-9E49-AB58E2CB07ED}"/>
              </a:ext>
            </a:extLst>
          </p:cNvPr>
          <p:cNvGraphicFramePr/>
          <p:nvPr>
            <p:extLst>
              <p:ext uri="{D42A27DB-BD31-4B8C-83A1-F6EECF244321}">
                <p14:modId xmlns:p14="http://schemas.microsoft.com/office/powerpoint/2010/main" val="333586537"/>
              </p:ext>
            </p:extLst>
          </p:nvPr>
        </p:nvGraphicFramePr>
        <p:xfrm>
          <a:off x="912617" y="1360203"/>
          <a:ext cx="4823166" cy="3409156"/>
        </p:xfrm>
        <a:graphic>
          <a:graphicData uri="http://schemas.openxmlformats.org/drawingml/2006/chart">
            <c:chart xmlns:c="http://schemas.openxmlformats.org/drawingml/2006/chart" xmlns:r="http://schemas.openxmlformats.org/officeDocument/2006/relationships" r:id="rId2"/>
          </a:graphicData>
        </a:graphic>
      </p:graphicFrame>
      <p:sp>
        <p:nvSpPr>
          <p:cNvPr id="6" name="Subtitle 2">
            <a:extLst>
              <a:ext uri="{FF2B5EF4-FFF2-40B4-BE49-F238E27FC236}">
                <a16:creationId xmlns:a16="http://schemas.microsoft.com/office/drawing/2014/main" id="{BA8019B6-CFAA-0F52-9915-6DC8795E01BA}"/>
              </a:ext>
            </a:extLst>
          </p:cNvPr>
          <p:cNvSpPr txBox="1">
            <a:spLocks/>
          </p:cNvSpPr>
          <p:nvPr/>
        </p:nvSpPr>
        <p:spPr>
          <a:xfrm>
            <a:off x="2055704" y="1395941"/>
            <a:ext cx="940372" cy="395226"/>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IN" sz="2400" dirty="0">
                <a:latin typeface="Fira Sans Condensed" panose="020B0503050000020004" pitchFamily="34" charset="0"/>
              </a:rPr>
              <a:t>36.38</a:t>
            </a:r>
            <a:endParaRPr lang="en-US" sz="2400" dirty="0">
              <a:latin typeface="Fira Sans Condensed" panose="020B0503050000020004" pitchFamily="34" charset="0"/>
            </a:endParaRPr>
          </a:p>
        </p:txBody>
      </p:sp>
      <p:sp>
        <p:nvSpPr>
          <p:cNvPr id="7" name="Subtitle 2">
            <a:extLst>
              <a:ext uri="{FF2B5EF4-FFF2-40B4-BE49-F238E27FC236}">
                <a16:creationId xmlns:a16="http://schemas.microsoft.com/office/drawing/2014/main" id="{4B9931D3-0EB9-ECDC-EEA3-40C63E00C17F}"/>
              </a:ext>
            </a:extLst>
          </p:cNvPr>
          <p:cNvSpPr txBox="1">
            <a:spLocks/>
          </p:cNvSpPr>
          <p:nvPr/>
        </p:nvSpPr>
        <p:spPr>
          <a:xfrm>
            <a:off x="4036903" y="2784042"/>
            <a:ext cx="940372" cy="395226"/>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IN" sz="2400" dirty="0">
                <a:latin typeface="Fira Sans Condensed" panose="020B0503050000020004" pitchFamily="34" charset="0"/>
              </a:rPr>
              <a:t>18.26</a:t>
            </a:r>
            <a:endParaRPr lang="en-US" sz="2400" dirty="0">
              <a:latin typeface="Fira Sans Condensed" panose="020B0503050000020004" pitchFamily="34" charset="0"/>
            </a:endParaRPr>
          </a:p>
        </p:txBody>
      </p:sp>
      <p:cxnSp>
        <p:nvCxnSpPr>
          <p:cNvPr id="8" name="Straight Arrow Connector 7">
            <a:extLst>
              <a:ext uri="{FF2B5EF4-FFF2-40B4-BE49-F238E27FC236}">
                <a16:creationId xmlns:a16="http://schemas.microsoft.com/office/drawing/2014/main" id="{2980B376-2B35-D028-2837-83FF715EDC43}"/>
              </a:ext>
            </a:extLst>
          </p:cNvPr>
          <p:cNvCxnSpPr>
            <a:cxnSpLocks/>
          </p:cNvCxnSpPr>
          <p:nvPr/>
        </p:nvCxnSpPr>
        <p:spPr>
          <a:xfrm flipH="1" flipV="1">
            <a:off x="3081085" y="1872154"/>
            <a:ext cx="955818" cy="911888"/>
          </a:xfrm>
          <a:prstGeom prst="straightConnector1">
            <a:avLst/>
          </a:prstGeom>
          <a:ln w="57150">
            <a:solidFill>
              <a:srgbClr val="68104F"/>
            </a:solidFill>
            <a:tailEnd type="triangle"/>
          </a:ln>
        </p:spPr>
        <p:style>
          <a:lnRef idx="1">
            <a:schemeClr val="accent1"/>
          </a:lnRef>
          <a:fillRef idx="0">
            <a:schemeClr val="accent1"/>
          </a:fillRef>
          <a:effectRef idx="0">
            <a:schemeClr val="accent1"/>
          </a:effectRef>
          <a:fontRef idx="minor">
            <a:schemeClr val="tx1"/>
          </a:fontRef>
        </p:style>
      </p:cxnSp>
      <p:sp>
        <p:nvSpPr>
          <p:cNvPr id="11" name="Subtitle 2">
            <a:extLst>
              <a:ext uri="{FF2B5EF4-FFF2-40B4-BE49-F238E27FC236}">
                <a16:creationId xmlns:a16="http://schemas.microsoft.com/office/drawing/2014/main" id="{18661E66-516F-191B-8D58-9AA9C0512EAA}"/>
              </a:ext>
            </a:extLst>
          </p:cNvPr>
          <p:cNvSpPr txBox="1">
            <a:spLocks/>
          </p:cNvSpPr>
          <p:nvPr/>
        </p:nvSpPr>
        <p:spPr>
          <a:xfrm rot="2611764">
            <a:off x="3289643" y="2245628"/>
            <a:ext cx="1546480" cy="395226"/>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IN" sz="2400" b="1" dirty="0">
                <a:solidFill>
                  <a:schemeClr val="accent2">
                    <a:lumMod val="75000"/>
                  </a:schemeClr>
                </a:solidFill>
                <a:latin typeface="Fira Sans Condensed" panose="020B0503050000020004" pitchFamily="34" charset="0"/>
              </a:rPr>
              <a:t>49.8%</a:t>
            </a:r>
            <a:endParaRPr lang="en-US" sz="2400" b="1" dirty="0">
              <a:solidFill>
                <a:schemeClr val="accent2">
                  <a:lumMod val="75000"/>
                </a:schemeClr>
              </a:solidFill>
              <a:latin typeface="Fira Sans Condensed" panose="020B0503050000020004" pitchFamily="34" charset="0"/>
            </a:endParaRPr>
          </a:p>
        </p:txBody>
      </p:sp>
      <p:graphicFrame>
        <p:nvGraphicFramePr>
          <p:cNvPr id="13" name="Chart 12">
            <a:extLst>
              <a:ext uri="{FF2B5EF4-FFF2-40B4-BE49-F238E27FC236}">
                <a16:creationId xmlns:a16="http://schemas.microsoft.com/office/drawing/2014/main" id="{B47415E9-3758-257E-29D9-516E47AE3AA5}"/>
              </a:ext>
            </a:extLst>
          </p:cNvPr>
          <p:cNvGraphicFramePr/>
          <p:nvPr>
            <p:extLst>
              <p:ext uri="{D42A27DB-BD31-4B8C-83A1-F6EECF244321}">
                <p14:modId xmlns:p14="http://schemas.microsoft.com/office/powerpoint/2010/main" val="3850104163"/>
              </p:ext>
            </p:extLst>
          </p:nvPr>
        </p:nvGraphicFramePr>
        <p:xfrm>
          <a:off x="6456219" y="1360203"/>
          <a:ext cx="4823166" cy="3409156"/>
        </p:xfrm>
        <a:graphic>
          <a:graphicData uri="http://schemas.openxmlformats.org/drawingml/2006/chart">
            <c:chart xmlns:c="http://schemas.openxmlformats.org/drawingml/2006/chart" xmlns:r="http://schemas.openxmlformats.org/officeDocument/2006/relationships" r:id="rId3"/>
          </a:graphicData>
        </a:graphic>
      </p:graphicFrame>
      <p:sp>
        <p:nvSpPr>
          <p:cNvPr id="14" name="Subtitle 2">
            <a:extLst>
              <a:ext uri="{FF2B5EF4-FFF2-40B4-BE49-F238E27FC236}">
                <a16:creationId xmlns:a16="http://schemas.microsoft.com/office/drawing/2014/main" id="{3603894D-E208-7CAB-C8AD-6C3FEA7805D5}"/>
              </a:ext>
            </a:extLst>
          </p:cNvPr>
          <p:cNvSpPr txBox="1">
            <a:spLocks/>
          </p:cNvSpPr>
          <p:nvPr/>
        </p:nvSpPr>
        <p:spPr>
          <a:xfrm>
            <a:off x="7719146" y="2328098"/>
            <a:ext cx="940372" cy="395226"/>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IN" sz="2400" dirty="0">
                <a:latin typeface="Fira Sans Condensed" panose="020B0503050000020004" pitchFamily="34" charset="0"/>
              </a:rPr>
              <a:t>61%</a:t>
            </a:r>
            <a:endParaRPr lang="en-US" sz="2400" dirty="0">
              <a:latin typeface="Fira Sans Condensed" panose="020B0503050000020004" pitchFamily="34" charset="0"/>
            </a:endParaRPr>
          </a:p>
        </p:txBody>
      </p:sp>
      <p:sp>
        <p:nvSpPr>
          <p:cNvPr id="15" name="Subtitle 2">
            <a:extLst>
              <a:ext uri="{FF2B5EF4-FFF2-40B4-BE49-F238E27FC236}">
                <a16:creationId xmlns:a16="http://schemas.microsoft.com/office/drawing/2014/main" id="{91ADB0EA-3811-B338-78B4-25BB47823A56}"/>
              </a:ext>
            </a:extLst>
          </p:cNvPr>
          <p:cNvSpPr txBox="1">
            <a:spLocks/>
          </p:cNvSpPr>
          <p:nvPr/>
        </p:nvSpPr>
        <p:spPr>
          <a:xfrm>
            <a:off x="9652845" y="3299896"/>
            <a:ext cx="940372" cy="395226"/>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IN" sz="2400" dirty="0">
                <a:latin typeface="Fira Sans Condensed" panose="020B0503050000020004" pitchFamily="34" charset="0"/>
              </a:rPr>
              <a:t>30%</a:t>
            </a:r>
            <a:endParaRPr lang="en-US" sz="2400" dirty="0">
              <a:latin typeface="Fira Sans Condensed" panose="020B0503050000020004" pitchFamily="34" charset="0"/>
            </a:endParaRPr>
          </a:p>
        </p:txBody>
      </p:sp>
      <p:cxnSp>
        <p:nvCxnSpPr>
          <p:cNvPr id="16" name="Straight Arrow Connector 15">
            <a:extLst>
              <a:ext uri="{FF2B5EF4-FFF2-40B4-BE49-F238E27FC236}">
                <a16:creationId xmlns:a16="http://schemas.microsoft.com/office/drawing/2014/main" id="{0CFCA0EE-0E7D-D7A6-4C54-6A3D1143C5FE}"/>
              </a:ext>
            </a:extLst>
          </p:cNvPr>
          <p:cNvCxnSpPr>
            <a:cxnSpLocks/>
          </p:cNvCxnSpPr>
          <p:nvPr/>
        </p:nvCxnSpPr>
        <p:spPr>
          <a:xfrm flipH="1" flipV="1">
            <a:off x="8552492" y="2443241"/>
            <a:ext cx="1090643" cy="943057"/>
          </a:xfrm>
          <a:prstGeom prst="straightConnector1">
            <a:avLst/>
          </a:prstGeom>
          <a:ln w="57150">
            <a:solidFill>
              <a:srgbClr val="68104F"/>
            </a:solidFill>
            <a:tailEnd type="triangle"/>
          </a:ln>
        </p:spPr>
        <p:style>
          <a:lnRef idx="1">
            <a:schemeClr val="accent1"/>
          </a:lnRef>
          <a:fillRef idx="0">
            <a:schemeClr val="accent1"/>
          </a:fillRef>
          <a:effectRef idx="0">
            <a:schemeClr val="accent1"/>
          </a:effectRef>
          <a:fontRef idx="minor">
            <a:schemeClr val="tx1"/>
          </a:fontRef>
        </p:style>
      </p:cxnSp>
      <p:sp>
        <p:nvSpPr>
          <p:cNvPr id="18" name="Subtitle 2">
            <a:extLst>
              <a:ext uri="{FF2B5EF4-FFF2-40B4-BE49-F238E27FC236}">
                <a16:creationId xmlns:a16="http://schemas.microsoft.com/office/drawing/2014/main" id="{1178345F-22AA-0C05-3617-8D8BFC27A0FF}"/>
              </a:ext>
            </a:extLst>
          </p:cNvPr>
          <p:cNvSpPr txBox="1">
            <a:spLocks/>
          </p:cNvSpPr>
          <p:nvPr/>
        </p:nvSpPr>
        <p:spPr>
          <a:xfrm rot="2611764">
            <a:off x="8823678" y="2821684"/>
            <a:ext cx="1546480" cy="395226"/>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IN" sz="2400" b="1" dirty="0">
                <a:solidFill>
                  <a:schemeClr val="accent2">
                    <a:lumMod val="75000"/>
                  </a:schemeClr>
                </a:solidFill>
                <a:latin typeface="Fira Sans Condensed" panose="020B0503050000020004" pitchFamily="34" charset="0"/>
              </a:rPr>
              <a:t>30%</a:t>
            </a:r>
            <a:endParaRPr lang="en-US" sz="2400" b="1" dirty="0">
              <a:solidFill>
                <a:schemeClr val="accent2">
                  <a:lumMod val="75000"/>
                </a:schemeClr>
              </a:solidFill>
              <a:latin typeface="Fira Sans Condensed" panose="020B0503050000020004" pitchFamily="34" charset="0"/>
            </a:endParaRPr>
          </a:p>
        </p:txBody>
      </p:sp>
      <p:sp>
        <p:nvSpPr>
          <p:cNvPr id="19" name="Subtitle 2">
            <a:extLst>
              <a:ext uri="{FF2B5EF4-FFF2-40B4-BE49-F238E27FC236}">
                <a16:creationId xmlns:a16="http://schemas.microsoft.com/office/drawing/2014/main" id="{DF7AE111-5E75-FF37-1668-0E08C27BA7B7}"/>
              </a:ext>
            </a:extLst>
          </p:cNvPr>
          <p:cNvSpPr txBox="1">
            <a:spLocks/>
          </p:cNvSpPr>
          <p:nvPr/>
        </p:nvSpPr>
        <p:spPr>
          <a:xfrm>
            <a:off x="6568710" y="577160"/>
            <a:ext cx="5866411" cy="611548"/>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2800" b="1" dirty="0">
                <a:solidFill>
                  <a:schemeClr val="tx2">
                    <a:lumMod val="60000"/>
                    <a:lumOff val="40000"/>
                  </a:schemeClr>
                </a:solidFill>
                <a:latin typeface="Fira Sans Condensed" panose="020B0503050000020004" pitchFamily="34" charset="0"/>
              </a:rPr>
              <a:t>OVERALL PERCENTAGE MARKS</a:t>
            </a:r>
          </a:p>
        </p:txBody>
      </p:sp>
    </p:spTree>
    <p:extLst>
      <p:ext uri="{BB962C8B-B14F-4D97-AF65-F5344CB8AC3E}">
        <p14:creationId xmlns:p14="http://schemas.microsoft.com/office/powerpoint/2010/main" val="25457284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1FAB498-CD5F-4865-C210-13F563E343D9}"/>
              </a:ext>
            </a:extLst>
          </p:cNvPr>
          <p:cNvSpPr/>
          <p:nvPr/>
        </p:nvSpPr>
        <p:spPr>
          <a:xfrm>
            <a:off x="3586349" y="3956942"/>
            <a:ext cx="849411" cy="273132"/>
          </a:xfrm>
          <a:prstGeom prst="rect">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8713F47-5AB2-F335-AD72-E6D97D63C2A8}"/>
              </a:ext>
            </a:extLst>
          </p:cNvPr>
          <p:cNvSpPr/>
          <p:nvPr/>
        </p:nvSpPr>
        <p:spPr>
          <a:xfrm>
            <a:off x="5519041" y="3956942"/>
            <a:ext cx="849411" cy="273132"/>
          </a:xfrm>
          <a:prstGeom prst="rect">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17D844F-7507-1722-AFEF-EE04C36F338D}"/>
              </a:ext>
            </a:extLst>
          </p:cNvPr>
          <p:cNvSpPr/>
          <p:nvPr/>
        </p:nvSpPr>
        <p:spPr>
          <a:xfrm>
            <a:off x="7840361" y="3935052"/>
            <a:ext cx="849411" cy="273132"/>
          </a:xfrm>
          <a:prstGeom prst="rect">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Chart 3">
            <a:extLst>
              <a:ext uri="{FF2B5EF4-FFF2-40B4-BE49-F238E27FC236}">
                <a16:creationId xmlns:a16="http://schemas.microsoft.com/office/drawing/2014/main" id="{6C3C320C-2D2A-325B-34BA-86DE59E4F1C6}"/>
              </a:ext>
            </a:extLst>
          </p:cNvPr>
          <p:cNvGraphicFramePr>
            <a:graphicFrameLocks/>
          </p:cNvGraphicFramePr>
          <p:nvPr>
            <p:extLst>
              <p:ext uri="{D42A27DB-BD31-4B8C-83A1-F6EECF244321}">
                <p14:modId xmlns:p14="http://schemas.microsoft.com/office/powerpoint/2010/main" val="1690658297"/>
              </p:ext>
            </p:extLst>
          </p:nvPr>
        </p:nvGraphicFramePr>
        <p:xfrm>
          <a:off x="534392" y="2980705"/>
          <a:ext cx="8288976" cy="3420093"/>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80C36C72-19E6-6F44-6B61-0E633C5B3E45}"/>
              </a:ext>
            </a:extLst>
          </p:cNvPr>
          <p:cNvSpPr txBox="1"/>
          <p:nvPr/>
        </p:nvSpPr>
        <p:spPr>
          <a:xfrm>
            <a:off x="7742193" y="3919819"/>
            <a:ext cx="1059890" cy="369332"/>
          </a:xfrm>
          <a:prstGeom prst="rect">
            <a:avLst/>
          </a:prstGeom>
          <a:noFill/>
        </p:spPr>
        <p:txBody>
          <a:bodyPr wrap="square" rtlCol="0">
            <a:spAutoFit/>
          </a:bodyPr>
          <a:lstStyle/>
          <a:p>
            <a:pPr algn="ctr"/>
            <a:r>
              <a:rPr lang="en-IN" b="1" dirty="0">
                <a:solidFill>
                  <a:schemeClr val="bg1"/>
                </a:solidFill>
                <a:latin typeface="Fira Sans Condensed" panose="020B0503050000020004" pitchFamily="34" charset="0"/>
              </a:rPr>
              <a:t>70.34%</a:t>
            </a:r>
          </a:p>
        </p:txBody>
      </p:sp>
      <p:sp>
        <p:nvSpPr>
          <p:cNvPr id="11" name="Rectangle 10">
            <a:extLst>
              <a:ext uri="{FF2B5EF4-FFF2-40B4-BE49-F238E27FC236}">
                <a16:creationId xmlns:a16="http://schemas.microsoft.com/office/drawing/2014/main" id="{97C9AF2A-59AD-B746-09BA-508D4FFF2199}"/>
              </a:ext>
            </a:extLst>
          </p:cNvPr>
          <p:cNvSpPr/>
          <p:nvPr/>
        </p:nvSpPr>
        <p:spPr>
          <a:xfrm>
            <a:off x="1548419" y="3932592"/>
            <a:ext cx="849411" cy="273132"/>
          </a:xfrm>
          <a:prstGeom prst="rect">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8C9E0606-2423-405C-31B9-FB8FFDA25EA3}"/>
              </a:ext>
            </a:extLst>
          </p:cNvPr>
          <p:cNvSpPr txBox="1"/>
          <p:nvPr/>
        </p:nvSpPr>
        <p:spPr>
          <a:xfrm>
            <a:off x="1443179" y="3881014"/>
            <a:ext cx="1059889" cy="369332"/>
          </a:xfrm>
          <a:prstGeom prst="rect">
            <a:avLst/>
          </a:prstGeom>
          <a:noFill/>
        </p:spPr>
        <p:txBody>
          <a:bodyPr wrap="square" rtlCol="0">
            <a:spAutoFit/>
          </a:bodyPr>
          <a:lstStyle/>
          <a:p>
            <a:pPr algn="ctr"/>
            <a:r>
              <a:rPr lang="en-IN" b="1" dirty="0">
                <a:solidFill>
                  <a:schemeClr val="bg1"/>
                </a:solidFill>
                <a:latin typeface="Fira Sans Condensed" panose="020B0503050000020004" pitchFamily="34" charset="0"/>
              </a:rPr>
              <a:t>23.8%</a:t>
            </a:r>
          </a:p>
        </p:txBody>
      </p:sp>
      <p:graphicFrame>
        <p:nvGraphicFramePr>
          <p:cNvPr id="15" name="Table 6">
            <a:extLst>
              <a:ext uri="{FF2B5EF4-FFF2-40B4-BE49-F238E27FC236}">
                <a16:creationId xmlns:a16="http://schemas.microsoft.com/office/drawing/2014/main" id="{DF7E9490-AA18-75CE-4AF3-03BC66F1E60D}"/>
              </a:ext>
            </a:extLst>
          </p:cNvPr>
          <p:cNvGraphicFramePr>
            <a:graphicFrameLocks noGrp="1"/>
          </p:cNvGraphicFramePr>
          <p:nvPr>
            <p:extLst>
              <p:ext uri="{D42A27DB-BD31-4B8C-83A1-F6EECF244321}">
                <p14:modId xmlns:p14="http://schemas.microsoft.com/office/powerpoint/2010/main" val="2931182098"/>
              </p:ext>
            </p:extLst>
          </p:nvPr>
        </p:nvGraphicFramePr>
        <p:xfrm>
          <a:off x="9262498" y="4093508"/>
          <a:ext cx="2345079" cy="1936505"/>
        </p:xfrm>
        <a:graphic>
          <a:graphicData uri="http://schemas.openxmlformats.org/drawingml/2006/table">
            <a:tbl>
              <a:tblPr firstRow="1" bandRow="1">
                <a:tableStyleId>{F2DE63D5-997A-4646-A377-4702673A728D}</a:tableStyleId>
              </a:tblPr>
              <a:tblGrid>
                <a:gridCol w="1199414">
                  <a:extLst>
                    <a:ext uri="{9D8B030D-6E8A-4147-A177-3AD203B41FA5}">
                      <a16:colId xmlns:a16="http://schemas.microsoft.com/office/drawing/2014/main" val="3508244907"/>
                    </a:ext>
                  </a:extLst>
                </a:gridCol>
                <a:gridCol w="1145665">
                  <a:extLst>
                    <a:ext uri="{9D8B030D-6E8A-4147-A177-3AD203B41FA5}">
                      <a16:colId xmlns:a16="http://schemas.microsoft.com/office/drawing/2014/main" val="2671058659"/>
                    </a:ext>
                  </a:extLst>
                </a:gridCol>
              </a:tblGrid>
              <a:tr h="387301">
                <a:tc>
                  <a:txBody>
                    <a:bodyPr/>
                    <a:lstStyle/>
                    <a:p>
                      <a:pPr algn="ctr"/>
                      <a:r>
                        <a:rPr lang="en-IN" dirty="0">
                          <a:latin typeface="Fira Sans Condensed" panose="020B0503050000020004" pitchFamily="34" charset="0"/>
                        </a:rPr>
                        <a:t>Skill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algn="ctr"/>
                      <a:r>
                        <a:rPr lang="en-IN" dirty="0">
                          <a:latin typeface="Fira Sans Condensed" panose="020B0503050000020004" pitchFamily="34" charset="0"/>
                        </a:rPr>
                        <a:t>% diff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extLst>
                  <a:ext uri="{0D108BD9-81ED-4DB2-BD59-A6C34878D82A}">
                    <a16:rowId xmlns:a16="http://schemas.microsoft.com/office/drawing/2014/main" val="2699843789"/>
                  </a:ext>
                </a:extLst>
              </a:tr>
              <a:tr h="387301">
                <a:tc>
                  <a:txBody>
                    <a:bodyPr/>
                    <a:lstStyle/>
                    <a:p>
                      <a:pPr algn="ctr"/>
                      <a:r>
                        <a:rPr lang="en-US" b="0" dirty="0">
                          <a:latin typeface="Fira Sans Condensed" panose="020B0503050000020004" pitchFamily="34" charset="0"/>
                        </a:rPr>
                        <a:t>Listening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latin typeface="Fira Sans Condensed" panose="020B0503050000020004" pitchFamily="34" charset="0"/>
                        </a:rPr>
                        <a:t>23.8%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18667998"/>
                  </a:ext>
                </a:extLst>
              </a:tr>
              <a:tr h="387301">
                <a:tc>
                  <a:txBody>
                    <a:bodyPr/>
                    <a:lstStyle/>
                    <a:p>
                      <a:pPr algn="ctr"/>
                      <a:r>
                        <a:rPr lang="en-US" b="0" dirty="0">
                          <a:latin typeface="Fira Sans Condensed" panose="020B0503050000020004" pitchFamily="34" charset="0"/>
                        </a:rPr>
                        <a:t>Reading</a:t>
                      </a:r>
                      <a:endParaRPr lang="en-IN" b="0" dirty="0">
                        <a:latin typeface="Fira Sans Condensed" panose="020B05030500000200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b="0" dirty="0">
                          <a:latin typeface="Fira Sans Condensed" panose="020B0503050000020004" pitchFamily="34" charset="0"/>
                        </a:rPr>
                        <a:t>31.07%</a:t>
                      </a:r>
                      <a:endParaRPr lang="en-IN" b="0" dirty="0">
                        <a:latin typeface="Fira Sans Condensed" panose="020B05030500000200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78108021"/>
                  </a:ext>
                </a:extLst>
              </a:tr>
              <a:tr h="387301">
                <a:tc>
                  <a:txBody>
                    <a:bodyPr/>
                    <a:lstStyle/>
                    <a:p>
                      <a:pPr algn="ctr"/>
                      <a:r>
                        <a:rPr lang="en-US" b="0" dirty="0">
                          <a:latin typeface="Fira Sans Condensed" panose="020B0503050000020004" pitchFamily="34" charset="0"/>
                        </a:rPr>
                        <a:t>Writing </a:t>
                      </a:r>
                      <a:endParaRPr lang="en-IN" b="0" dirty="0">
                        <a:latin typeface="Fira Sans Condensed" panose="020B05030500000200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b="0" dirty="0">
                          <a:latin typeface="Fira Sans Condensed" panose="020B0503050000020004" pitchFamily="34" charset="0"/>
                        </a:rPr>
                        <a:t>51.8%</a:t>
                      </a:r>
                      <a:endParaRPr lang="en-IN" b="0" dirty="0">
                        <a:latin typeface="Fira Sans Condensed" panose="020B05030500000200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4594770"/>
                  </a:ext>
                </a:extLst>
              </a:tr>
              <a:tr h="387301">
                <a:tc>
                  <a:txBody>
                    <a:bodyPr/>
                    <a:lstStyle/>
                    <a:p>
                      <a:pPr algn="ctr"/>
                      <a:r>
                        <a:rPr lang="en-US" b="0" dirty="0">
                          <a:latin typeface="Fira Sans Condensed" panose="020B0503050000020004" pitchFamily="34" charset="0"/>
                        </a:rPr>
                        <a:t>Speaking</a:t>
                      </a:r>
                      <a:endParaRPr lang="en-IN" b="0" dirty="0">
                        <a:latin typeface="Fira Sans Condensed" panose="020B05030500000200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IN" b="0" dirty="0">
                          <a:latin typeface="Fira Sans Condensed" panose="020B0503050000020004" pitchFamily="34" charset="0"/>
                        </a:rPr>
                        <a:t>70.34%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40449822"/>
                  </a:ext>
                </a:extLst>
              </a:tr>
            </a:tbl>
          </a:graphicData>
        </a:graphic>
      </p:graphicFrame>
      <p:sp>
        <p:nvSpPr>
          <p:cNvPr id="17" name="TextBox 16">
            <a:extLst>
              <a:ext uri="{FF2B5EF4-FFF2-40B4-BE49-F238E27FC236}">
                <a16:creationId xmlns:a16="http://schemas.microsoft.com/office/drawing/2014/main" id="{BFC36995-A138-EB49-6433-322A4F05C576}"/>
              </a:ext>
            </a:extLst>
          </p:cNvPr>
          <p:cNvSpPr txBox="1"/>
          <p:nvPr/>
        </p:nvSpPr>
        <p:spPr>
          <a:xfrm>
            <a:off x="9112917" y="3134723"/>
            <a:ext cx="2644240" cy="738664"/>
          </a:xfrm>
          <a:prstGeom prst="rect">
            <a:avLst/>
          </a:prstGeom>
          <a:noFill/>
        </p:spPr>
        <p:txBody>
          <a:bodyPr wrap="square" rtlCol="0">
            <a:spAutoFit/>
          </a:bodyPr>
          <a:lstStyle/>
          <a:p>
            <a:r>
              <a:rPr lang="en-US" sz="1400" dirty="0">
                <a:latin typeface="Fira Sans Condensed" panose="020B0503050000020004" pitchFamily="34" charset="0"/>
              </a:rPr>
              <a:t>The average score for the treatment group is higher than the comparison group as follows:</a:t>
            </a:r>
          </a:p>
        </p:txBody>
      </p:sp>
      <p:sp>
        <p:nvSpPr>
          <p:cNvPr id="18" name="Title 1">
            <a:extLst>
              <a:ext uri="{FF2B5EF4-FFF2-40B4-BE49-F238E27FC236}">
                <a16:creationId xmlns:a16="http://schemas.microsoft.com/office/drawing/2014/main" id="{AD40BBAB-CC9C-2A17-670A-13A9CD183945}"/>
              </a:ext>
            </a:extLst>
          </p:cNvPr>
          <p:cNvSpPr txBox="1">
            <a:spLocks/>
          </p:cNvSpPr>
          <p:nvPr/>
        </p:nvSpPr>
        <p:spPr>
          <a:xfrm>
            <a:off x="859567" y="567290"/>
            <a:ext cx="8229600" cy="513363"/>
          </a:xfrm>
          <a:prstGeom prst="rect">
            <a:avLst/>
          </a:prstGeom>
        </p:spPr>
        <p:txBody>
          <a:bodyPr>
            <a:normAutofit fontScale="9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b="1" dirty="0">
                <a:solidFill>
                  <a:schemeClr val="tx2">
                    <a:lumMod val="60000"/>
                    <a:lumOff val="40000"/>
                  </a:schemeClr>
                </a:solidFill>
                <a:latin typeface="Fira Sans Condensed" panose="020B0503050000020004" pitchFamily="34" charset="0"/>
              </a:rPr>
              <a:t>ACTIVITY WISE AVERAGE</a:t>
            </a:r>
          </a:p>
        </p:txBody>
      </p:sp>
      <p:sp>
        <p:nvSpPr>
          <p:cNvPr id="20" name="TextBox 19">
            <a:extLst>
              <a:ext uri="{FF2B5EF4-FFF2-40B4-BE49-F238E27FC236}">
                <a16:creationId xmlns:a16="http://schemas.microsoft.com/office/drawing/2014/main" id="{AEB19FCA-87F4-B15B-80C9-1D33BFA5C1A5}"/>
              </a:ext>
            </a:extLst>
          </p:cNvPr>
          <p:cNvSpPr txBox="1"/>
          <p:nvPr/>
        </p:nvSpPr>
        <p:spPr>
          <a:xfrm>
            <a:off x="534392" y="1142604"/>
            <a:ext cx="10101358" cy="1754326"/>
          </a:xfrm>
          <a:prstGeom prst="rect">
            <a:avLst/>
          </a:prstGeom>
          <a:noFill/>
        </p:spPr>
        <p:txBody>
          <a:bodyPr wrap="square" rtlCol="0">
            <a:spAutoFit/>
          </a:bodyPr>
          <a:lstStyle/>
          <a:p>
            <a:pPr marL="285750" indent="-285750">
              <a:buFont typeface="Arial" panose="020B0604020202020204" pitchFamily="34" charset="0"/>
              <a:buChar char="•"/>
            </a:pPr>
            <a:r>
              <a:rPr lang="en-US" dirty="0">
                <a:latin typeface="Fira Sans Condensed" panose="020B0503050000020004" pitchFamily="34" charset="0"/>
              </a:rPr>
              <a:t>The students in the treatment group performed better than the comparison group across each of the components of the English language. It is interesting to note that students in the comparison group perform decently well in listening and reading. This can be attributed to the education in the government schools which are often focused on listening and reading. </a:t>
            </a:r>
          </a:p>
          <a:p>
            <a:pPr marL="285750" indent="-285750">
              <a:buFont typeface="Arial" panose="020B0604020202020204" pitchFamily="34" charset="0"/>
              <a:buChar char="•"/>
            </a:pPr>
            <a:r>
              <a:rPr lang="en-US" dirty="0">
                <a:latin typeface="Fira Sans Condensed" panose="020B0503050000020004" pitchFamily="34" charset="0"/>
              </a:rPr>
              <a:t>Writing and speaking are the most difficult aspects that students face the most challenges in and the difference between the two groups is the highest here.</a:t>
            </a:r>
          </a:p>
        </p:txBody>
      </p:sp>
    </p:spTree>
    <p:extLst>
      <p:ext uri="{BB962C8B-B14F-4D97-AF65-F5344CB8AC3E}">
        <p14:creationId xmlns:p14="http://schemas.microsoft.com/office/powerpoint/2010/main" val="40199542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5011</TotalTime>
  <Words>1904</Words>
  <Application>Microsoft Macintosh PowerPoint</Application>
  <PresentationFormat>Widescreen</PresentationFormat>
  <Paragraphs>291</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Fira Sans Condensed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CEFR LEVEL-WISE AVERAGE</vt:lpstr>
      <vt:lpstr>GRADE WISE AVERAGE</vt:lpstr>
      <vt:lpstr>Grade 4 - Average marks</vt:lpstr>
      <vt:lpstr>SKILL WISE SCORE RANGE AND DISTRIBUTION</vt:lpstr>
      <vt:lpstr>PowerPoint Presentation</vt:lpstr>
      <vt:lpstr>PowerPoint Presentation</vt:lpstr>
      <vt:lpstr>Key takeaways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Faiza Khan</dc:creator>
  <cp:lastModifiedBy>Faiza Khan</cp:lastModifiedBy>
  <cp:revision>107</cp:revision>
  <dcterms:created xsi:type="dcterms:W3CDTF">2023-10-28T10:04:41Z</dcterms:created>
  <dcterms:modified xsi:type="dcterms:W3CDTF">2023-11-01T06:52:48Z</dcterms:modified>
</cp:coreProperties>
</file>